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7" r:id="rId1"/>
  </p:sldMasterIdLst>
  <p:notesMasterIdLst>
    <p:notesMasterId r:id="rId52"/>
  </p:notesMasterIdLst>
  <p:handoutMasterIdLst>
    <p:handoutMasterId r:id="rId53"/>
  </p:handoutMasterIdLst>
  <p:sldIdLst>
    <p:sldId id="307" r:id="rId2"/>
    <p:sldId id="510" r:id="rId3"/>
    <p:sldId id="501" r:id="rId4"/>
    <p:sldId id="502" r:id="rId5"/>
    <p:sldId id="503" r:id="rId6"/>
    <p:sldId id="504" r:id="rId7"/>
    <p:sldId id="508" r:id="rId8"/>
    <p:sldId id="494" r:id="rId9"/>
    <p:sldId id="493" r:id="rId10"/>
    <p:sldId id="481" r:id="rId11"/>
    <p:sldId id="509" r:id="rId12"/>
    <p:sldId id="511" r:id="rId13"/>
    <p:sldId id="496" r:id="rId14"/>
    <p:sldId id="507" r:id="rId15"/>
    <p:sldId id="421" r:id="rId16"/>
    <p:sldId id="420" r:id="rId17"/>
    <p:sldId id="437" r:id="rId18"/>
    <p:sldId id="470" r:id="rId19"/>
    <p:sldId id="451" r:id="rId20"/>
    <p:sldId id="422" r:id="rId21"/>
    <p:sldId id="447" r:id="rId22"/>
    <p:sldId id="438" r:id="rId23"/>
    <p:sldId id="440" r:id="rId24"/>
    <p:sldId id="453" r:id="rId25"/>
    <p:sldId id="454" r:id="rId26"/>
    <p:sldId id="452" r:id="rId27"/>
    <p:sldId id="505" r:id="rId28"/>
    <p:sldId id="472" r:id="rId29"/>
    <p:sldId id="483" r:id="rId30"/>
    <p:sldId id="459" r:id="rId31"/>
    <p:sldId id="460" r:id="rId32"/>
    <p:sldId id="461" r:id="rId33"/>
    <p:sldId id="462" r:id="rId34"/>
    <p:sldId id="463" r:id="rId35"/>
    <p:sldId id="464" r:id="rId36"/>
    <p:sldId id="465" r:id="rId37"/>
    <p:sldId id="466" r:id="rId38"/>
    <p:sldId id="467" r:id="rId39"/>
    <p:sldId id="500" r:id="rId40"/>
    <p:sldId id="425" r:id="rId41"/>
    <p:sldId id="491" r:id="rId42"/>
    <p:sldId id="490" r:id="rId43"/>
    <p:sldId id="477" r:id="rId44"/>
    <p:sldId id="426" r:id="rId45"/>
    <p:sldId id="497" r:id="rId46"/>
    <p:sldId id="498" r:id="rId47"/>
    <p:sldId id="506" r:id="rId48"/>
    <p:sldId id="499" r:id="rId49"/>
    <p:sldId id="486" r:id="rId50"/>
    <p:sldId id="358" r:id="rId51"/>
  </p:sldIdLst>
  <p:sldSz cx="9144000" cy="6858000" type="letter"/>
  <p:notesSz cx="7010400" cy="9296400"/>
  <p:embeddedFontLst>
    <p:embeddedFont>
      <p:font typeface="Trebuchet MS" panose="020B0603020202020204" pitchFamily="34" charset="0"/>
      <p:regular r:id="rId54"/>
      <p:bold r:id="rId55"/>
      <p:italic r:id="rId56"/>
      <p:boldItalic r:id="rId57"/>
    </p:embeddedFont>
    <p:embeddedFont>
      <p:font typeface="Gill Sans MT" panose="020B0502020104020203" pitchFamily="34" charset="0"/>
      <p:regular r:id="rId58"/>
      <p:bold r:id="rId59"/>
      <p:italic r:id="rId60"/>
      <p:boldItalic r:id="rId61"/>
    </p:embeddedFont>
    <p:embeddedFont>
      <p:font typeface="UniversalMath1 BT" panose="05050102010205020602" pitchFamily="18" charset="2"/>
      <p:regular r:id="rId62"/>
    </p:embeddedFont>
    <p:embeddedFont>
      <p:font typeface="Arial Narrow" panose="020B0606020202030204" pitchFamily="34" charset="0"/>
      <p:regular r:id="rId63"/>
      <p:bold r:id="rId64"/>
      <p:italic r:id="rId65"/>
      <p:boldItalic r:id="rId66"/>
    </p:embeddedFont>
    <p:embeddedFont>
      <p:font typeface="Arial Unicode MS" panose="020B0604020202020204" pitchFamily="34" charset="-128"/>
      <p:regular r:id="rId67"/>
    </p:embeddedFont>
    <p:embeddedFont>
      <p:font typeface="ＭＳ Ｐゴシック" panose="020B0600070205080204" pitchFamily="34" charset="-128"/>
      <p:regular r:id="rId68"/>
    </p:embeddedFont>
    <p:embeddedFont>
      <p:font typeface="Cambria Math" panose="02040503050406030204" pitchFamily="18" charset="0"/>
      <p:regular r:id="rId6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518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BC2935"/>
    <a:srgbClr val="3F651C"/>
    <a:srgbClr val="A7AAA3"/>
    <a:srgbClr val="777868"/>
    <a:srgbClr val="6A9D00"/>
    <a:srgbClr val="5D9D00"/>
    <a:srgbClr val="D8D39C"/>
    <a:srgbClr val="FDFF94"/>
    <a:srgbClr val="642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8" autoAdjust="0"/>
    <p:restoredTop sz="94660"/>
  </p:normalViewPr>
  <p:slideViewPr>
    <p:cSldViewPr snapToGrid="0">
      <p:cViewPr varScale="1">
        <p:scale>
          <a:sx n="63" d="100"/>
          <a:sy n="63" d="100"/>
        </p:scale>
        <p:origin x="342" y="78"/>
      </p:cViewPr>
      <p:guideLst>
        <p:guide orient="horz" pos="518"/>
        <p:guide pos="287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A26F50-CB43-459E-A97E-DABAEC030610}" type="doc">
      <dgm:prSet loTypeId="urn:microsoft.com/office/officeart/2005/8/layout/cycle7" loCatId="cycle" qsTypeId="urn:microsoft.com/office/officeart/2005/8/quickstyle/simple5" qsCatId="simple" csTypeId="urn:microsoft.com/office/officeart/2005/8/colors/colorful2" csCatId="colorful" phldr="1"/>
      <dgm:spPr/>
    </dgm:pt>
    <dgm:pt modelId="{48458442-40E4-4C4A-AC03-DA0CD2266B22}">
      <dgm:prSet phldrT="[Text]"/>
      <dgm:spPr/>
      <dgm:t>
        <a:bodyPr/>
        <a:lstStyle/>
        <a:p>
          <a:r>
            <a:rPr lang="en-US" dirty="0" smtClean="0"/>
            <a:t>Energy Efficiency</a:t>
          </a:r>
          <a:endParaRPr lang="en-US" dirty="0"/>
        </a:p>
      </dgm:t>
    </dgm:pt>
    <dgm:pt modelId="{CF7A80E5-C439-4B69-A2F2-CB66832C61C8}" type="parTrans" cxnId="{4B76981B-93BB-4A68-8C0D-DA4DFC481C74}">
      <dgm:prSet/>
      <dgm:spPr/>
      <dgm:t>
        <a:bodyPr/>
        <a:lstStyle/>
        <a:p>
          <a:endParaRPr lang="en-US"/>
        </a:p>
      </dgm:t>
    </dgm:pt>
    <dgm:pt modelId="{7907EBC0-5233-41F8-B2A9-09BC8D1591A4}" type="sibTrans" cxnId="{4B76981B-93BB-4A68-8C0D-DA4DFC481C74}">
      <dgm:prSet/>
      <dgm:spPr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endParaRPr lang="en-US"/>
        </a:p>
      </dgm:t>
    </dgm:pt>
    <dgm:pt modelId="{2BEC38AB-92D9-45A5-817A-0DEE48FC275C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en-US" dirty="0" smtClean="0"/>
            <a:t>Inherent Safety (IAQ)</a:t>
          </a:r>
          <a:endParaRPr lang="en-US" dirty="0"/>
        </a:p>
      </dgm:t>
    </dgm:pt>
    <dgm:pt modelId="{97DD43AE-78CC-4CCF-AC4E-9F74A3A3BA60}" type="parTrans" cxnId="{862A8366-AE6F-4441-A005-43676F1C4110}">
      <dgm:prSet/>
      <dgm:spPr/>
      <dgm:t>
        <a:bodyPr/>
        <a:lstStyle/>
        <a:p>
          <a:endParaRPr lang="en-US"/>
        </a:p>
      </dgm:t>
    </dgm:pt>
    <dgm:pt modelId="{EEDD90B4-D9E6-4B6B-ADFC-52CE80B484D8}" type="sibTrans" cxnId="{862A8366-AE6F-4441-A005-43676F1C4110}">
      <dgm:prSet/>
      <dgm:spPr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endParaRPr lang="en-US"/>
        </a:p>
      </dgm:t>
    </dgm:pt>
    <dgm:pt modelId="{1E00AE75-C09C-401C-9B46-81C5B60F3416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en-US" dirty="0" smtClean="0"/>
            <a:t>Simplicity of Design</a:t>
          </a:r>
          <a:endParaRPr lang="en-US" dirty="0"/>
        </a:p>
      </dgm:t>
    </dgm:pt>
    <dgm:pt modelId="{0256A3EF-6389-4131-BB27-642717035A34}" type="parTrans" cxnId="{9CFEC066-A16B-4E4B-8DB7-D2C746935581}">
      <dgm:prSet/>
      <dgm:spPr/>
      <dgm:t>
        <a:bodyPr/>
        <a:lstStyle/>
        <a:p>
          <a:endParaRPr lang="en-US"/>
        </a:p>
      </dgm:t>
    </dgm:pt>
    <dgm:pt modelId="{7F38FC49-1DA5-412A-84A4-18F48BD2A2DA}" type="sibTrans" cxnId="{9CFEC066-A16B-4E4B-8DB7-D2C746935581}">
      <dgm:prSet/>
      <dgm:spPr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endParaRPr lang="en-US"/>
        </a:p>
      </dgm:t>
    </dgm:pt>
    <dgm:pt modelId="{83FAF530-272C-4E46-9C5B-3514ECA92AFD}" type="pres">
      <dgm:prSet presAssocID="{CCA26F50-CB43-459E-A97E-DABAEC030610}" presName="Name0" presStyleCnt="0">
        <dgm:presLayoutVars>
          <dgm:dir/>
          <dgm:resizeHandles val="exact"/>
        </dgm:presLayoutVars>
      </dgm:prSet>
      <dgm:spPr/>
    </dgm:pt>
    <dgm:pt modelId="{6C20B444-D8FD-4E9E-9675-CEABB280061C}" type="pres">
      <dgm:prSet presAssocID="{2BEC38AB-92D9-45A5-817A-0DEE48FC275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F3CEB4-468C-4796-BCE3-AAFEE0D69C4D}" type="pres">
      <dgm:prSet presAssocID="{EEDD90B4-D9E6-4B6B-ADFC-52CE80B484D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C2F2746C-F134-4255-AC5D-784E259AD206}" type="pres">
      <dgm:prSet presAssocID="{EEDD90B4-D9E6-4B6B-ADFC-52CE80B484D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F998A574-4104-40BF-B08B-2D8B6401867F}" type="pres">
      <dgm:prSet presAssocID="{48458442-40E4-4C4A-AC03-DA0CD2266B2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E9545D-0897-45FE-84A7-B17371794293}" type="pres">
      <dgm:prSet presAssocID="{7907EBC0-5233-41F8-B2A9-09BC8D1591A4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F2BD995-7A43-4C96-B97F-55302EA77C72}" type="pres">
      <dgm:prSet presAssocID="{7907EBC0-5233-41F8-B2A9-09BC8D1591A4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96FD8E21-900A-483B-8B7B-F4A8E680EB1F}" type="pres">
      <dgm:prSet presAssocID="{1E00AE75-C09C-401C-9B46-81C5B60F341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16BEB3-1578-4E89-9815-6F1C1B652599}" type="pres">
      <dgm:prSet presAssocID="{7F38FC49-1DA5-412A-84A4-18F48BD2A2D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521C214-DDE1-4779-AE09-093AC70EAACA}" type="pres">
      <dgm:prSet presAssocID="{7F38FC49-1DA5-412A-84A4-18F48BD2A2DA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CFEC066-A16B-4E4B-8DB7-D2C746935581}" srcId="{CCA26F50-CB43-459E-A97E-DABAEC030610}" destId="{1E00AE75-C09C-401C-9B46-81C5B60F3416}" srcOrd="2" destOrd="0" parTransId="{0256A3EF-6389-4131-BB27-642717035A34}" sibTransId="{7F38FC49-1DA5-412A-84A4-18F48BD2A2DA}"/>
    <dgm:cxn modelId="{F4DB4004-D6F1-4A78-9E8F-7501303DCB7A}" type="presOf" srcId="{2BEC38AB-92D9-45A5-817A-0DEE48FC275C}" destId="{6C20B444-D8FD-4E9E-9675-CEABB280061C}" srcOrd="0" destOrd="0" presId="urn:microsoft.com/office/officeart/2005/8/layout/cycle7"/>
    <dgm:cxn modelId="{862A8366-AE6F-4441-A005-43676F1C4110}" srcId="{CCA26F50-CB43-459E-A97E-DABAEC030610}" destId="{2BEC38AB-92D9-45A5-817A-0DEE48FC275C}" srcOrd="0" destOrd="0" parTransId="{97DD43AE-78CC-4CCF-AC4E-9F74A3A3BA60}" sibTransId="{EEDD90B4-D9E6-4B6B-ADFC-52CE80B484D8}"/>
    <dgm:cxn modelId="{2352AEE2-F689-4598-8DDA-D81FBF87A31A}" type="presOf" srcId="{7907EBC0-5233-41F8-B2A9-09BC8D1591A4}" destId="{83E9545D-0897-45FE-84A7-B17371794293}" srcOrd="0" destOrd="0" presId="urn:microsoft.com/office/officeart/2005/8/layout/cycle7"/>
    <dgm:cxn modelId="{C36D655D-689B-4971-9D53-5A4D043D9DED}" type="presOf" srcId="{48458442-40E4-4C4A-AC03-DA0CD2266B22}" destId="{F998A574-4104-40BF-B08B-2D8B6401867F}" srcOrd="0" destOrd="0" presId="urn:microsoft.com/office/officeart/2005/8/layout/cycle7"/>
    <dgm:cxn modelId="{4B76981B-93BB-4A68-8C0D-DA4DFC481C74}" srcId="{CCA26F50-CB43-459E-A97E-DABAEC030610}" destId="{48458442-40E4-4C4A-AC03-DA0CD2266B22}" srcOrd="1" destOrd="0" parTransId="{CF7A80E5-C439-4B69-A2F2-CB66832C61C8}" sibTransId="{7907EBC0-5233-41F8-B2A9-09BC8D1591A4}"/>
    <dgm:cxn modelId="{BC83BD09-AC34-41DC-970B-E4D1D2D43328}" type="presOf" srcId="{CCA26F50-CB43-459E-A97E-DABAEC030610}" destId="{83FAF530-272C-4E46-9C5B-3514ECA92AFD}" srcOrd="0" destOrd="0" presId="urn:microsoft.com/office/officeart/2005/8/layout/cycle7"/>
    <dgm:cxn modelId="{DCF45324-3726-4C7A-8499-C6EC578B6687}" type="presOf" srcId="{7907EBC0-5233-41F8-B2A9-09BC8D1591A4}" destId="{5F2BD995-7A43-4C96-B97F-55302EA77C72}" srcOrd="1" destOrd="0" presId="urn:microsoft.com/office/officeart/2005/8/layout/cycle7"/>
    <dgm:cxn modelId="{BD2A3ACB-15AE-4CDE-9622-A18D40F27067}" type="presOf" srcId="{1E00AE75-C09C-401C-9B46-81C5B60F3416}" destId="{96FD8E21-900A-483B-8B7B-F4A8E680EB1F}" srcOrd="0" destOrd="0" presId="urn:microsoft.com/office/officeart/2005/8/layout/cycle7"/>
    <dgm:cxn modelId="{9EF851A7-46A9-48DF-9912-868D090DD8A2}" type="presOf" srcId="{7F38FC49-1DA5-412A-84A4-18F48BD2A2DA}" destId="{4816BEB3-1578-4E89-9815-6F1C1B652599}" srcOrd="0" destOrd="0" presId="urn:microsoft.com/office/officeart/2005/8/layout/cycle7"/>
    <dgm:cxn modelId="{7FF735A9-3630-4F78-AF9E-AD7F2A69D0F4}" type="presOf" srcId="{EEDD90B4-D9E6-4B6B-ADFC-52CE80B484D8}" destId="{9EF3CEB4-468C-4796-BCE3-AAFEE0D69C4D}" srcOrd="0" destOrd="0" presId="urn:microsoft.com/office/officeart/2005/8/layout/cycle7"/>
    <dgm:cxn modelId="{62A74246-0959-4A76-8E31-5317238196C8}" type="presOf" srcId="{EEDD90B4-D9E6-4B6B-ADFC-52CE80B484D8}" destId="{C2F2746C-F134-4255-AC5D-784E259AD206}" srcOrd="1" destOrd="0" presId="urn:microsoft.com/office/officeart/2005/8/layout/cycle7"/>
    <dgm:cxn modelId="{FB8A9F5F-DACA-44A4-918E-ED015067FAB1}" type="presOf" srcId="{7F38FC49-1DA5-412A-84A4-18F48BD2A2DA}" destId="{5521C214-DDE1-4779-AE09-093AC70EAACA}" srcOrd="1" destOrd="0" presId="urn:microsoft.com/office/officeart/2005/8/layout/cycle7"/>
    <dgm:cxn modelId="{71033E5D-3397-4510-A7C0-A142FF07B0D7}" type="presParOf" srcId="{83FAF530-272C-4E46-9C5B-3514ECA92AFD}" destId="{6C20B444-D8FD-4E9E-9675-CEABB280061C}" srcOrd="0" destOrd="0" presId="urn:microsoft.com/office/officeart/2005/8/layout/cycle7"/>
    <dgm:cxn modelId="{9C239576-5612-4734-A047-51881D6FC8E6}" type="presParOf" srcId="{83FAF530-272C-4E46-9C5B-3514ECA92AFD}" destId="{9EF3CEB4-468C-4796-BCE3-AAFEE0D69C4D}" srcOrd="1" destOrd="0" presId="urn:microsoft.com/office/officeart/2005/8/layout/cycle7"/>
    <dgm:cxn modelId="{26C68FD7-2FE2-47D0-B806-DAC8C88F5CF7}" type="presParOf" srcId="{9EF3CEB4-468C-4796-BCE3-AAFEE0D69C4D}" destId="{C2F2746C-F134-4255-AC5D-784E259AD206}" srcOrd="0" destOrd="0" presId="urn:microsoft.com/office/officeart/2005/8/layout/cycle7"/>
    <dgm:cxn modelId="{434219CF-39B6-4A42-A5A3-8F00EE90B43D}" type="presParOf" srcId="{83FAF530-272C-4E46-9C5B-3514ECA92AFD}" destId="{F998A574-4104-40BF-B08B-2D8B6401867F}" srcOrd="2" destOrd="0" presId="urn:microsoft.com/office/officeart/2005/8/layout/cycle7"/>
    <dgm:cxn modelId="{BB77970F-9323-4C1A-9BFD-C9254DC47773}" type="presParOf" srcId="{83FAF530-272C-4E46-9C5B-3514ECA92AFD}" destId="{83E9545D-0897-45FE-84A7-B17371794293}" srcOrd="3" destOrd="0" presId="urn:microsoft.com/office/officeart/2005/8/layout/cycle7"/>
    <dgm:cxn modelId="{7F7F5CCE-623B-4228-9103-B8CBF7E9ABA4}" type="presParOf" srcId="{83E9545D-0897-45FE-84A7-B17371794293}" destId="{5F2BD995-7A43-4C96-B97F-55302EA77C72}" srcOrd="0" destOrd="0" presId="urn:microsoft.com/office/officeart/2005/8/layout/cycle7"/>
    <dgm:cxn modelId="{A6888D48-B3F8-4683-A4F0-E34BD788C543}" type="presParOf" srcId="{83FAF530-272C-4E46-9C5B-3514ECA92AFD}" destId="{96FD8E21-900A-483B-8B7B-F4A8E680EB1F}" srcOrd="4" destOrd="0" presId="urn:microsoft.com/office/officeart/2005/8/layout/cycle7"/>
    <dgm:cxn modelId="{5C316EB0-4446-4FBF-A3B8-BCB625AB7FB0}" type="presParOf" srcId="{83FAF530-272C-4E46-9C5B-3514ECA92AFD}" destId="{4816BEB3-1578-4E89-9815-6F1C1B652599}" srcOrd="5" destOrd="0" presId="urn:microsoft.com/office/officeart/2005/8/layout/cycle7"/>
    <dgm:cxn modelId="{612739A7-F035-49CD-AC1D-95EA9BFD8E52}" type="presParOf" srcId="{4816BEB3-1578-4E89-9815-6F1C1B652599}" destId="{5521C214-DDE1-4779-AE09-093AC70EAAC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A26F50-CB43-459E-A97E-DABAEC030610}" type="doc">
      <dgm:prSet loTypeId="urn:microsoft.com/office/officeart/2005/8/layout/cycle7" loCatId="cycle" qsTypeId="urn:microsoft.com/office/officeart/2005/8/quickstyle/simple5" qsCatId="simple" csTypeId="urn:microsoft.com/office/officeart/2005/8/colors/colorful2" csCatId="colorful" phldr="1"/>
      <dgm:spPr/>
    </dgm:pt>
    <dgm:pt modelId="{48458442-40E4-4C4A-AC03-DA0CD2266B22}">
      <dgm:prSet phldrT="[Text]"/>
      <dgm:spPr/>
      <dgm:t>
        <a:bodyPr/>
        <a:lstStyle/>
        <a:p>
          <a:r>
            <a:rPr lang="en-US" dirty="0" smtClean="0"/>
            <a:t>Energy Efficiency</a:t>
          </a:r>
          <a:endParaRPr lang="en-US" dirty="0"/>
        </a:p>
      </dgm:t>
    </dgm:pt>
    <dgm:pt modelId="{CF7A80E5-C439-4B69-A2F2-CB66832C61C8}" type="parTrans" cxnId="{4B76981B-93BB-4A68-8C0D-DA4DFC481C74}">
      <dgm:prSet/>
      <dgm:spPr/>
      <dgm:t>
        <a:bodyPr/>
        <a:lstStyle/>
        <a:p>
          <a:endParaRPr lang="en-US"/>
        </a:p>
      </dgm:t>
    </dgm:pt>
    <dgm:pt modelId="{7907EBC0-5233-41F8-B2A9-09BC8D1591A4}" type="sibTrans" cxnId="{4B76981B-93BB-4A68-8C0D-DA4DFC481C74}">
      <dgm:prSet/>
      <dgm:spPr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endParaRPr lang="en-US"/>
        </a:p>
      </dgm:t>
    </dgm:pt>
    <dgm:pt modelId="{2BEC38AB-92D9-45A5-817A-0DEE48FC275C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en-US" dirty="0" smtClean="0"/>
            <a:t>Inherent Safety (IAQ)</a:t>
          </a:r>
          <a:endParaRPr lang="en-US" dirty="0"/>
        </a:p>
      </dgm:t>
    </dgm:pt>
    <dgm:pt modelId="{97DD43AE-78CC-4CCF-AC4E-9F74A3A3BA60}" type="parTrans" cxnId="{862A8366-AE6F-4441-A005-43676F1C4110}">
      <dgm:prSet/>
      <dgm:spPr/>
      <dgm:t>
        <a:bodyPr/>
        <a:lstStyle/>
        <a:p>
          <a:endParaRPr lang="en-US"/>
        </a:p>
      </dgm:t>
    </dgm:pt>
    <dgm:pt modelId="{EEDD90B4-D9E6-4B6B-ADFC-52CE80B484D8}" type="sibTrans" cxnId="{862A8366-AE6F-4441-A005-43676F1C4110}">
      <dgm:prSet/>
      <dgm:spPr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endParaRPr lang="en-US"/>
        </a:p>
      </dgm:t>
    </dgm:pt>
    <dgm:pt modelId="{1E00AE75-C09C-401C-9B46-81C5B60F3416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en-US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Simplicity of Design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0256A3EF-6389-4131-BB27-642717035A34}" type="parTrans" cxnId="{9CFEC066-A16B-4E4B-8DB7-D2C746935581}">
      <dgm:prSet/>
      <dgm:spPr/>
      <dgm:t>
        <a:bodyPr/>
        <a:lstStyle/>
        <a:p>
          <a:endParaRPr lang="en-US"/>
        </a:p>
      </dgm:t>
    </dgm:pt>
    <dgm:pt modelId="{7F38FC49-1DA5-412A-84A4-18F48BD2A2DA}" type="sibTrans" cxnId="{9CFEC066-A16B-4E4B-8DB7-D2C746935581}">
      <dgm:prSet/>
      <dgm:spPr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endParaRPr lang="en-US"/>
        </a:p>
      </dgm:t>
    </dgm:pt>
    <dgm:pt modelId="{83FAF530-272C-4E46-9C5B-3514ECA92AFD}" type="pres">
      <dgm:prSet presAssocID="{CCA26F50-CB43-459E-A97E-DABAEC030610}" presName="Name0" presStyleCnt="0">
        <dgm:presLayoutVars>
          <dgm:dir/>
          <dgm:resizeHandles val="exact"/>
        </dgm:presLayoutVars>
      </dgm:prSet>
      <dgm:spPr/>
    </dgm:pt>
    <dgm:pt modelId="{6C20B444-D8FD-4E9E-9675-CEABB280061C}" type="pres">
      <dgm:prSet presAssocID="{2BEC38AB-92D9-45A5-817A-0DEE48FC275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F3CEB4-468C-4796-BCE3-AAFEE0D69C4D}" type="pres">
      <dgm:prSet presAssocID="{EEDD90B4-D9E6-4B6B-ADFC-52CE80B484D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C2F2746C-F134-4255-AC5D-784E259AD206}" type="pres">
      <dgm:prSet presAssocID="{EEDD90B4-D9E6-4B6B-ADFC-52CE80B484D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F998A574-4104-40BF-B08B-2D8B6401867F}" type="pres">
      <dgm:prSet presAssocID="{48458442-40E4-4C4A-AC03-DA0CD2266B2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E9545D-0897-45FE-84A7-B17371794293}" type="pres">
      <dgm:prSet presAssocID="{7907EBC0-5233-41F8-B2A9-09BC8D1591A4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F2BD995-7A43-4C96-B97F-55302EA77C72}" type="pres">
      <dgm:prSet presAssocID="{7907EBC0-5233-41F8-B2A9-09BC8D1591A4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96FD8E21-900A-483B-8B7B-F4A8E680EB1F}" type="pres">
      <dgm:prSet presAssocID="{1E00AE75-C09C-401C-9B46-81C5B60F341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16BEB3-1578-4E89-9815-6F1C1B652599}" type="pres">
      <dgm:prSet presAssocID="{7F38FC49-1DA5-412A-84A4-18F48BD2A2D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521C214-DDE1-4779-AE09-093AC70EAACA}" type="pres">
      <dgm:prSet presAssocID="{7F38FC49-1DA5-412A-84A4-18F48BD2A2DA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CFEC066-A16B-4E4B-8DB7-D2C746935581}" srcId="{CCA26F50-CB43-459E-A97E-DABAEC030610}" destId="{1E00AE75-C09C-401C-9B46-81C5B60F3416}" srcOrd="2" destOrd="0" parTransId="{0256A3EF-6389-4131-BB27-642717035A34}" sibTransId="{7F38FC49-1DA5-412A-84A4-18F48BD2A2DA}"/>
    <dgm:cxn modelId="{2705FF21-F92D-4670-B939-806559E16B99}" type="presOf" srcId="{CCA26F50-CB43-459E-A97E-DABAEC030610}" destId="{83FAF530-272C-4E46-9C5B-3514ECA92AFD}" srcOrd="0" destOrd="0" presId="urn:microsoft.com/office/officeart/2005/8/layout/cycle7"/>
    <dgm:cxn modelId="{C8CEA276-B30B-4166-9BE5-AFC3632FAA06}" type="presOf" srcId="{7907EBC0-5233-41F8-B2A9-09BC8D1591A4}" destId="{83E9545D-0897-45FE-84A7-B17371794293}" srcOrd="0" destOrd="0" presId="urn:microsoft.com/office/officeart/2005/8/layout/cycle7"/>
    <dgm:cxn modelId="{287902ED-A16E-4D8B-97A7-5AE55AA925F1}" type="presOf" srcId="{1E00AE75-C09C-401C-9B46-81C5B60F3416}" destId="{96FD8E21-900A-483B-8B7B-F4A8E680EB1F}" srcOrd="0" destOrd="0" presId="urn:microsoft.com/office/officeart/2005/8/layout/cycle7"/>
    <dgm:cxn modelId="{4AA11FC1-B0AA-4017-B70C-11F2AFA11DC5}" type="presOf" srcId="{7F38FC49-1DA5-412A-84A4-18F48BD2A2DA}" destId="{5521C214-DDE1-4779-AE09-093AC70EAACA}" srcOrd="1" destOrd="0" presId="urn:microsoft.com/office/officeart/2005/8/layout/cycle7"/>
    <dgm:cxn modelId="{862A8366-AE6F-4441-A005-43676F1C4110}" srcId="{CCA26F50-CB43-459E-A97E-DABAEC030610}" destId="{2BEC38AB-92D9-45A5-817A-0DEE48FC275C}" srcOrd="0" destOrd="0" parTransId="{97DD43AE-78CC-4CCF-AC4E-9F74A3A3BA60}" sibTransId="{EEDD90B4-D9E6-4B6B-ADFC-52CE80B484D8}"/>
    <dgm:cxn modelId="{EE3D8D46-1DBB-43B0-8800-EA636AF8CB3C}" type="presOf" srcId="{EEDD90B4-D9E6-4B6B-ADFC-52CE80B484D8}" destId="{9EF3CEB4-468C-4796-BCE3-AAFEE0D69C4D}" srcOrd="0" destOrd="0" presId="urn:microsoft.com/office/officeart/2005/8/layout/cycle7"/>
    <dgm:cxn modelId="{4B76981B-93BB-4A68-8C0D-DA4DFC481C74}" srcId="{CCA26F50-CB43-459E-A97E-DABAEC030610}" destId="{48458442-40E4-4C4A-AC03-DA0CD2266B22}" srcOrd="1" destOrd="0" parTransId="{CF7A80E5-C439-4B69-A2F2-CB66832C61C8}" sibTransId="{7907EBC0-5233-41F8-B2A9-09BC8D1591A4}"/>
    <dgm:cxn modelId="{7AF2B93D-1EC1-4EF0-8C36-34D8BE3F411D}" type="presOf" srcId="{7907EBC0-5233-41F8-B2A9-09BC8D1591A4}" destId="{5F2BD995-7A43-4C96-B97F-55302EA77C72}" srcOrd="1" destOrd="0" presId="urn:microsoft.com/office/officeart/2005/8/layout/cycle7"/>
    <dgm:cxn modelId="{FA5CAFFB-043F-4B57-BFAE-1D996FAE529B}" type="presOf" srcId="{2BEC38AB-92D9-45A5-817A-0DEE48FC275C}" destId="{6C20B444-D8FD-4E9E-9675-CEABB280061C}" srcOrd="0" destOrd="0" presId="urn:microsoft.com/office/officeart/2005/8/layout/cycle7"/>
    <dgm:cxn modelId="{1A150D0C-AA3D-4094-A15F-3B07491F8E6A}" type="presOf" srcId="{7F38FC49-1DA5-412A-84A4-18F48BD2A2DA}" destId="{4816BEB3-1578-4E89-9815-6F1C1B652599}" srcOrd="0" destOrd="0" presId="urn:microsoft.com/office/officeart/2005/8/layout/cycle7"/>
    <dgm:cxn modelId="{2C3F2A59-9F89-44FE-9812-B06C0AB653F0}" type="presOf" srcId="{EEDD90B4-D9E6-4B6B-ADFC-52CE80B484D8}" destId="{C2F2746C-F134-4255-AC5D-784E259AD206}" srcOrd="1" destOrd="0" presId="urn:microsoft.com/office/officeart/2005/8/layout/cycle7"/>
    <dgm:cxn modelId="{01F76F8F-898E-4193-8CAD-1757E9029BFC}" type="presOf" srcId="{48458442-40E4-4C4A-AC03-DA0CD2266B22}" destId="{F998A574-4104-40BF-B08B-2D8B6401867F}" srcOrd="0" destOrd="0" presId="urn:microsoft.com/office/officeart/2005/8/layout/cycle7"/>
    <dgm:cxn modelId="{2A34C701-8F77-462E-B31A-D7E1CB639D5A}" type="presParOf" srcId="{83FAF530-272C-4E46-9C5B-3514ECA92AFD}" destId="{6C20B444-D8FD-4E9E-9675-CEABB280061C}" srcOrd="0" destOrd="0" presId="urn:microsoft.com/office/officeart/2005/8/layout/cycle7"/>
    <dgm:cxn modelId="{360834FF-C902-4490-89D7-E8AC251DF45A}" type="presParOf" srcId="{83FAF530-272C-4E46-9C5B-3514ECA92AFD}" destId="{9EF3CEB4-468C-4796-BCE3-AAFEE0D69C4D}" srcOrd="1" destOrd="0" presId="urn:microsoft.com/office/officeart/2005/8/layout/cycle7"/>
    <dgm:cxn modelId="{A29333F8-C621-432B-9C29-8FC2FEBA2DFD}" type="presParOf" srcId="{9EF3CEB4-468C-4796-BCE3-AAFEE0D69C4D}" destId="{C2F2746C-F134-4255-AC5D-784E259AD206}" srcOrd="0" destOrd="0" presId="urn:microsoft.com/office/officeart/2005/8/layout/cycle7"/>
    <dgm:cxn modelId="{3B3392B5-13BD-4072-8862-1801204E65D9}" type="presParOf" srcId="{83FAF530-272C-4E46-9C5B-3514ECA92AFD}" destId="{F998A574-4104-40BF-B08B-2D8B6401867F}" srcOrd="2" destOrd="0" presId="urn:microsoft.com/office/officeart/2005/8/layout/cycle7"/>
    <dgm:cxn modelId="{2186332E-3AD4-4EA9-A07F-F6D8A7BD7455}" type="presParOf" srcId="{83FAF530-272C-4E46-9C5B-3514ECA92AFD}" destId="{83E9545D-0897-45FE-84A7-B17371794293}" srcOrd="3" destOrd="0" presId="urn:microsoft.com/office/officeart/2005/8/layout/cycle7"/>
    <dgm:cxn modelId="{ED5EF7DC-F253-400D-A097-50F0A89FAFF6}" type="presParOf" srcId="{83E9545D-0897-45FE-84A7-B17371794293}" destId="{5F2BD995-7A43-4C96-B97F-55302EA77C72}" srcOrd="0" destOrd="0" presId="urn:microsoft.com/office/officeart/2005/8/layout/cycle7"/>
    <dgm:cxn modelId="{7C33180B-B705-4565-9B05-7A758E875C49}" type="presParOf" srcId="{83FAF530-272C-4E46-9C5B-3514ECA92AFD}" destId="{96FD8E21-900A-483B-8B7B-F4A8E680EB1F}" srcOrd="4" destOrd="0" presId="urn:microsoft.com/office/officeart/2005/8/layout/cycle7"/>
    <dgm:cxn modelId="{4B301F1E-F254-4333-B865-C6D5C4AC9F01}" type="presParOf" srcId="{83FAF530-272C-4E46-9C5B-3514ECA92AFD}" destId="{4816BEB3-1578-4E89-9815-6F1C1B652599}" srcOrd="5" destOrd="0" presId="urn:microsoft.com/office/officeart/2005/8/layout/cycle7"/>
    <dgm:cxn modelId="{8F548BDB-A815-4D03-9083-3E4CC828FDEC}" type="presParOf" srcId="{4816BEB3-1578-4E89-9815-6F1C1B652599}" destId="{5521C214-DDE1-4779-AE09-093AC70EAAC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0B444-D8FD-4E9E-9675-CEABB280061C}">
      <dsp:nvSpPr>
        <dsp:cNvPr id="0" name=""/>
        <dsp:cNvSpPr/>
      </dsp:nvSpPr>
      <dsp:spPr>
        <a:xfrm>
          <a:off x="1723978" y="161727"/>
          <a:ext cx="2086068" cy="1043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Inherent Safety (IAQ)</a:t>
          </a:r>
          <a:endParaRPr lang="en-US" sz="2800" kern="1200" dirty="0"/>
        </a:p>
      </dsp:txBody>
      <dsp:txXfrm>
        <a:off x="1754527" y="192276"/>
        <a:ext cx="2024970" cy="981936"/>
      </dsp:txXfrm>
    </dsp:sp>
    <dsp:sp modelId="{9EF3CEB4-468C-4796-BCE3-AAFEE0D69C4D}">
      <dsp:nvSpPr>
        <dsp:cNvPr id="0" name=""/>
        <dsp:cNvSpPr/>
      </dsp:nvSpPr>
      <dsp:spPr>
        <a:xfrm rot="3600000">
          <a:off x="3084723" y="1992344"/>
          <a:ext cx="1086963" cy="36506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194241" y="2065356"/>
        <a:ext cx="867927" cy="219037"/>
      </dsp:txXfrm>
    </dsp:sp>
    <dsp:sp modelId="{F998A574-4104-40BF-B08B-2D8B6401867F}">
      <dsp:nvSpPr>
        <dsp:cNvPr id="0" name=""/>
        <dsp:cNvSpPr/>
      </dsp:nvSpPr>
      <dsp:spPr>
        <a:xfrm>
          <a:off x="3446364" y="3144988"/>
          <a:ext cx="2086068" cy="1043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Energy Efficiency</a:t>
          </a:r>
          <a:endParaRPr lang="en-US" sz="2800" kern="1200" dirty="0"/>
        </a:p>
      </dsp:txBody>
      <dsp:txXfrm>
        <a:off x="3476913" y="3175537"/>
        <a:ext cx="2024970" cy="981936"/>
      </dsp:txXfrm>
    </dsp:sp>
    <dsp:sp modelId="{83E9545D-0897-45FE-84A7-B17371794293}">
      <dsp:nvSpPr>
        <dsp:cNvPr id="0" name=""/>
        <dsp:cNvSpPr/>
      </dsp:nvSpPr>
      <dsp:spPr>
        <a:xfrm rot="10800000">
          <a:off x="2223530" y="3483974"/>
          <a:ext cx="1086963" cy="36506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333048" y="3556986"/>
        <a:ext cx="867927" cy="219037"/>
      </dsp:txXfrm>
    </dsp:sp>
    <dsp:sp modelId="{96FD8E21-900A-483B-8B7B-F4A8E680EB1F}">
      <dsp:nvSpPr>
        <dsp:cNvPr id="0" name=""/>
        <dsp:cNvSpPr/>
      </dsp:nvSpPr>
      <dsp:spPr>
        <a:xfrm>
          <a:off x="1592" y="3144988"/>
          <a:ext cx="2086068" cy="1043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Simplicity of Design</a:t>
          </a:r>
          <a:endParaRPr lang="en-US" sz="2800" kern="1200" dirty="0"/>
        </a:p>
      </dsp:txBody>
      <dsp:txXfrm>
        <a:off x="32141" y="3175537"/>
        <a:ext cx="2024970" cy="981936"/>
      </dsp:txXfrm>
    </dsp:sp>
    <dsp:sp modelId="{4816BEB3-1578-4E89-9815-6F1C1B652599}">
      <dsp:nvSpPr>
        <dsp:cNvPr id="0" name=""/>
        <dsp:cNvSpPr/>
      </dsp:nvSpPr>
      <dsp:spPr>
        <a:xfrm rot="18000000">
          <a:off x="1362337" y="1992344"/>
          <a:ext cx="1086963" cy="36506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471855" y="2065356"/>
        <a:ext cx="867927" cy="2190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0B444-D8FD-4E9E-9675-CEABB280061C}">
      <dsp:nvSpPr>
        <dsp:cNvPr id="0" name=""/>
        <dsp:cNvSpPr/>
      </dsp:nvSpPr>
      <dsp:spPr>
        <a:xfrm>
          <a:off x="1723978" y="161727"/>
          <a:ext cx="2086068" cy="1043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Inherent Safety (IAQ)</a:t>
          </a:r>
          <a:endParaRPr lang="en-US" sz="2800" kern="1200" dirty="0"/>
        </a:p>
      </dsp:txBody>
      <dsp:txXfrm>
        <a:off x="1754527" y="192276"/>
        <a:ext cx="2024970" cy="981936"/>
      </dsp:txXfrm>
    </dsp:sp>
    <dsp:sp modelId="{9EF3CEB4-468C-4796-BCE3-AAFEE0D69C4D}">
      <dsp:nvSpPr>
        <dsp:cNvPr id="0" name=""/>
        <dsp:cNvSpPr/>
      </dsp:nvSpPr>
      <dsp:spPr>
        <a:xfrm rot="3600000">
          <a:off x="3084723" y="1992344"/>
          <a:ext cx="1086963" cy="36506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194241" y="2065356"/>
        <a:ext cx="867927" cy="219037"/>
      </dsp:txXfrm>
    </dsp:sp>
    <dsp:sp modelId="{F998A574-4104-40BF-B08B-2D8B6401867F}">
      <dsp:nvSpPr>
        <dsp:cNvPr id="0" name=""/>
        <dsp:cNvSpPr/>
      </dsp:nvSpPr>
      <dsp:spPr>
        <a:xfrm>
          <a:off x="3446364" y="3144988"/>
          <a:ext cx="2086068" cy="1043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Energy Efficiency</a:t>
          </a:r>
          <a:endParaRPr lang="en-US" sz="2800" kern="1200" dirty="0"/>
        </a:p>
      </dsp:txBody>
      <dsp:txXfrm>
        <a:off x="3476913" y="3175537"/>
        <a:ext cx="2024970" cy="981936"/>
      </dsp:txXfrm>
    </dsp:sp>
    <dsp:sp modelId="{83E9545D-0897-45FE-84A7-B17371794293}">
      <dsp:nvSpPr>
        <dsp:cNvPr id="0" name=""/>
        <dsp:cNvSpPr/>
      </dsp:nvSpPr>
      <dsp:spPr>
        <a:xfrm rot="10800000">
          <a:off x="2223530" y="3483974"/>
          <a:ext cx="1086963" cy="36506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333048" y="3556986"/>
        <a:ext cx="867927" cy="219037"/>
      </dsp:txXfrm>
    </dsp:sp>
    <dsp:sp modelId="{96FD8E21-900A-483B-8B7B-F4A8E680EB1F}">
      <dsp:nvSpPr>
        <dsp:cNvPr id="0" name=""/>
        <dsp:cNvSpPr/>
      </dsp:nvSpPr>
      <dsp:spPr>
        <a:xfrm>
          <a:off x="1592" y="3144988"/>
          <a:ext cx="2086068" cy="1043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Simplicity of Design</a:t>
          </a:r>
          <a:endParaRPr lang="en-US" sz="2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32141" y="3175537"/>
        <a:ext cx="2024970" cy="981936"/>
      </dsp:txXfrm>
    </dsp:sp>
    <dsp:sp modelId="{4816BEB3-1578-4E89-9815-6F1C1B652599}">
      <dsp:nvSpPr>
        <dsp:cNvPr id="0" name=""/>
        <dsp:cNvSpPr/>
      </dsp:nvSpPr>
      <dsp:spPr>
        <a:xfrm rot="18000000">
          <a:off x="1362337" y="1992344"/>
          <a:ext cx="1086963" cy="36506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471855" y="2065356"/>
        <a:ext cx="867927" cy="219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 b="0"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Confidential - Cambridge Engineering</a:t>
            </a: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b="0"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 b="0"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b="0"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fld id="{79C5F3DB-1EC0-460C-916E-0B54B6370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5250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 b="0"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Confidential - Cambridge Engineering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b="0"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 b="0"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b="0"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fld id="{38A88BF2-4094-4133-B73C-498A0DC5B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62229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 - Cambridge Engineering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85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7ACD9B-2759-4B6C-AB2E-3FADC0A2CFCF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9724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7ACD9B-2759-4B6C-AB2E-3FADC0A2CFCF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0829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 - Cambridge Engineering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64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HT</a:t>
            </a:r>
            <a:r>
              <a:rPr lang="en-US" baseline="0" dirty="0" smtClean="0"/>
              <a:t> technology allowed engineers to use one piece of equipment to heat the air load and the conduction load.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DE7E58-A8BF-412C-9388-6F403A04CE9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84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addition to all of the efficiency</a:t>
            </a:r>
            <a:r>
              <a:rPr lang="en-US" baseline="0" dirty="0" smtClean="0"/>
              <a:t>, this provides temperature comfort </a:t>
            </a:r>
            <a:r>
              <a:rPr lang="en-US" baseline="0" smtClean="0"/>
              <a:t>for occupants.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 - Cambridge Engineering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17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8A41B-EF08-4CD5-8C14-37BAC24781AD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781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818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658" tIns="45826" rIns="91658" bIns="45826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09005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538"/>
            <a:fld id="{51968192-DB5D-4EF7-9ECE-853AEB73D89A}" type="slidenum">
              <a:rPr lang="en-US" smtClean="0"/>
              <a:pPr defTabSz="928538"/>
              <a:t>41</a:t>
            </a:fld>
            <a:endParaRPr lang="en-US" dirty="0" smtClean="0"/>
          </a:p>
        </p:txBody>
      </p:sp>
      <p:sp>
        <p:nvSpPr>
          <p:cNvPr id="4099" name="Rectangle 4098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4099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2108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538"/>
            <a:fld id="{51968192-DB5D-4EF7-9ECE-853AEB73D89A}" type="slidenum">
              <a:rPr lang="en-US" smtClean="0"/>
              <a:pPr defTabSz="928538"/>
              <a:t>42</a:t>
            </a:fld>
            <a:endParaRPr lang="en-US" dirty="0" smtClean="0"/>
          </a:p>
        </p:txBody>
      </p:sp>
      <p:sp>
        <p:nvSpPr>
          <p:cNvPr id="4099" name="Rectangle 4098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4099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9953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A70CE4-75CD-4382-966D-12F9428C32CF}" type="slidenum">
              <a:rPr lang="en-US"/>
              <a:pPr/>
              <a:t>43</a:t>
            </a:fld>
            <a:endParaRPr lang="en-US"/>
          </a:p>
        </p:txBody>
      </p:sp>
      <p:sp>
        <p:nvSpPr>
          <p:cNvPr id="32770" name="Rectangle 717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717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 - Cambridge Engineering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2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 - Cambridge Engineering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01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7ACD9B-2759-4B6C-AB2E-3FADC0A2CFCF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8597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7ACD9B-2759-4B6C-AB2E-3FADC0A2CFCF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39835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 - Cambridge Engineering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8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 - Cambridge Engineering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17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3A15-1886-40A1-9843-908A4550C9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86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3A15-1886-40A1-9843-908A4550C9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3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3A15-1886-40A1-9843-908A4550C92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94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3A15-1886-40A1-9843-908A4550C92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19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3A15-1886-40A1-9843-908A4550C9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11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3A15-1886-40A1-9843-908A4550C92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11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g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27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EI Logo_w_tagline_O1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019800"/>
            <a:ext cx="2609066" cy="633291"/>
          </a:xfrm>
          <a:prstGeom prst="rect">
            <a:avLst/>
          </a:prstGeom>
        </p:spPr>
      </p:pic>
      <p:pic>
        <p:nvPicPr>
          <p:cNvPr id="9" name="Picture 8" descr="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7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27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ade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7264"/>
          </a:xfrm>
          <a:prstGeom prst="rect">
            <a:avLst/>
          </a:prstGeom>
        </p:spPr>
      </p:pic>
      <p:pic>
        <p:nvPicPr>
          <p:cNvPr id="11" name="Picture 10" descr="heade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7264"/>
          </a:xfrm>
          <a:prstGeom prst="rect">
            <a:avLst/>
          </a:prstGeom>
        </p:spPr>
      </p:pic>
      <p:pic>
        <p:nvPicPr>
          <p:cNvPr id="13" name="Picture 12" descr="CEI Logo_w_tagline_O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019800"/>
            <a:ext cx="2609066" cy="633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ade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7264"/>
          </a:xfrm>
          <a:prstGeom prst="rect">
            <a:avLst/>
          </a:prstGeom>
        </p:spPr>
      </p:pic>
      <p:pic>
        <p:nvPicPr>
          <p:cNvPr id="10" name="Picture 9" descr="CEI Logo_w_tagline_O2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019800"/>
            <a:ext cx="2590800" cy="628858"/>
          </a:xfrm>
          <a:prstGeom prst="rect">
            <a:avLst/>
          </a:prstGeom>
        </p:spPr>
      </p:pic>
      <p:pic>
        <p:nvPicPr>
          <p:cNvPr id="11" name="Picture 10" descr="heade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726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27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EI Logo_w_tagline_O1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019800"/>
            <a:ext cx="2609066" cy="633291"/>
          </a:xfrm>
          <a:prstGeom prst="rect">
            <a:avLst/>
          </a:prstGeom>
        </p:spPr>
      </p:pic>
      <p:pic>
        <p:nvPicPr>
          <p:cNvPr id="9" name="Picture 8" descr="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726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A349A-EBD6-4098-897B-9A6394827162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DA957-FF4B-49BF-BD69-D7E4B6F258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eader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72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ransition>
    <p:zoom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notesSlide" Target="../notesSlides/notesSlide16.xml"/><Relationship Id="rId7" Type="http://schemas.openxmlformats.org/officeDocument/2006/relationships/oleObject" Target="Building%20Surveys/Giant%20Eagle/07-08/Graph.xls" TargetMode="Externa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emf"/><Relationship Id="rId5" Type="http://schemas.openxmlformats.org/officeDocument/2006/relationships/oleObject" Target="Building%20Surveys/Giant%20Eagle/Graph.xls" TargetMode="Externa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5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oleObject" Target="Building%20Surveys/Caterpillar/Delavan/Graph.xls" TargetMode="External"/><Relationship Id="rId5" Type="http://schemas.openxmlformats.org/officeDocument/2006/relationships/image" Target="../media/image64.emf"/><Relationship Id="rId4" Type="http://schemas.openxmlformats.org/officeDocument/2006/relationships/oleObject" Target="Building%20Surveys/Caterpillar/Delavan/09-10/Data.xls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Building%20Surveys/Target/Columbus/Graph.xls" TargetMode="Externa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7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oleObject" Target="Building%20Surveys/Target/Topeka,%20KS/Graph.xls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68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png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defRPr/>
            </a:pPr>
            <a:r>
              <a:rPr lang="en-US" sz="4000" b="1" dirty="0" smtClean="0">
                <a:latin typeface="Gill Sans MT"/>
                <a:ea typeface="ＭＳ Ｐゴシック" pitchFamily="-107" charset="-128"/>
                <a:cs typeface="Gill Sans MT"/>
              </a:rPr>
              <a:t>Engineering Principles</a:t>
            </a:r>
            <a:r>
              <a:rPr lang="en-US" sz="4000" b="1" dirty="0" smtClean="0">
                <a:solidFill>
                  <a:schemeClr val="bg1"/>
                </a:solidFill>
                <a:latin typeface="Gill Sans MT"/>
                <a:ea typeface="ＭＳ Ｐゴシック" pitchFamily="-107" charset="-128"/>
                <a:cs typeface="Gill Sans MT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Gill Sans MT"/>
                <a:ea typeface="ＭＳ Ｐゴシック" pitchFamily="-107" charset="-128"/>
                <a:cs typeface="Gill Sans MT"/>
              </a:rPr>
            </a:br>
            <a:r>
              <a:rPr lang="en-US" dirty="0" smtClean="0">
                <a:solidFill>
                  <a:schemeClr val="bg1"/>
                </a:solidFill>
                <a:latin typeface="+mn-lt"/>
                <a:ea typeface="ＭＳ Ｐゴシック" pitchFamily="-107" charset="-128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ＭＳ Ｐゴシック" pitchFamily="-107" charset="-128"/>
                <a:cs typeface="Gill Sans MT"/>
              </a:rPr>
              <a:t>Heating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ＭＳ Ｐゴシック" pitchFamily="-107" charset="-128"/>
                <a:cs typeface="Gill Sans MT"/>
              </a:rPr>
              <a:t> &amp; Ventilating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ＭＳ Ｐゴシック" pitchFamily="-107" charset="-128"/>
                <a:cs typeface="Gill Sans MT"/>
              </a:rPr>
              <a:t>with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ＭＳ Ｐゴシック" pitchFamily="-107" charset="-128"/>
                <a:cs typeface="Gill Sans MT"/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ＭＳ Ｐゴシック" pitchFamily="-107" charset="-128"/>
                <a:cs typeface="Gill Sans MT"/>
              </a:rPr>
              <a:t>100% Outside Air</a:t>
            </a:r>
          </a:p>
        </p:txBody>
      </p:sp>
      <p:pic>
        <p:nvPicPr>
          <p:cNvPr id="3076" name="Picture 9" descr="ASHRAE90.1.jpg                                                 000244C1Macintosh HD                   B746699A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313" y="655007"/>
            <a:ext cx="797471" cy="65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 descr="USGB_t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4912" y="657875"/>
            <a:ext cx="727201" cy="72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ENE_prt_v_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1605" y="662418"/>
            <a:ext cx="541485" cy="64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1" descr="AHRI-Mem-Kplainbw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8392" y="814721"/>
            <a:ext cx="1006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 descr="https://www.ashrae.org/Image%20Library/NewLogos/ASHRAE_logo_web.gif?code=6572a084-be4b-412d-9e97-50b4bcd2c8a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1147" y="655007"/>
            <a:ext cx="1083566" cy="747461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 bwMode="auto">
          <a:xfrm>
            <a:off x="0" y="1632248"/>
            <a:ext cx="8844900" cy="512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14787"/>
            <a:ext cx="8229600" cy="112996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CAMBRIDGE Product Lines</a:t>
            </a:r>
          </a:p>
        </p:txBody>
      </p:sp>
      <p:pic>
        <p:nvPicPr>
          <p:cNvPr id="19459" name="Picture 1031" descr="J:\SALES\Pictures\S-Series\s-cutaway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7979" y="1747433"/>
            <a:ext cx="2620340" cy="2090940"/>
          </a:xfrm>
          <a:noFill/>
        </p:spPr>
      </p:pic>
      <p:pic>
        <p:nvPicPr>
          <p:cNvPr id="19460" name="Picture 1030" descr="J:\SALES\Pictures\M-Series\M-cutawa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377" y="1675374"/>
            <a:ext cx="3271683" cy="237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ITH_Series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453" y="5209495"/>
            <a:ext cx="3214580" cy="131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400681" y="3805361"/>
            <a:ext cx="26590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S-Series – </a:t>
            </a:r>
            <a:r>
              <a:rPr lang="en-US" sz="1800" dirty="0" smtClean="0">
                <a:latin typeface="+mn-lt"/>
              </a:rPr>
              <a:t>Blow Thru </a:t>
            </a:r>
          </a:p>
          <a:p>
            <a:r>
              <a:rPr lang="en-US" sz="1800" u="sng" dirty="0" smtClean="0">
                <a:latin typeface="+mn-lt"/>
              </a:rPr>
              <a:t>HTHV</a:t>
            </a:r>
          </a:p>
          <a:p>
            <a:r>
              <a:rPr lang="en-US" sz="1800" dirty="0" smtClean="0">
                <a:latin typeface="+mn-lt"/>
              </a:rPr>
              <a:t>400-3200 MBH</a:t>
            </a:r>
            <a:endParaRPr lang="en-US" sz="1800" dirty="0">
              <a:latin typeface="+mn-lt"/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6221103" y="4098429"/>
            <a:ext cx="25442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+mn-lt"/>
              </a:rPr>
              <a:t>M-Series – </a:t>
            </a:r>
            <a:r>
              <a:rPr lang="en-US" sz="1800" dirty="0" smtClean="0">
                <a:latin typeface="+mn-lt"/>
              </a:rPr>
              <a:t>Draw Thru</a:t>
            </a:r>
          </a:p>
          <a:p>
            <a:r>
              <a:rPr lang="en-US" sz="1800" dirty="0" smtClean="0">
                <a:latin typeface="+mn-lt"/>
              </a:rPr>
              <a:t>Make </a:t>
            </a:r>
            <a:r>
              <a:rPr lang="en-US" sz="1800" dirty="0">
                <a:latin typeface="+mn-lt"/>
              </a:rPr>
              <a:t>Up </a:t>
            </a:r>
            <a:r>
              <a:rPr lang="en-US" sz="1800" dirty="0" smtClean="0">
                <a:latin typeface="+mn-lt"/>
              </a:rPr>
              <a:t>Air</a:t>
            </a:r>
          </a:p>
          <a:p>
            <a:r>
              <a:rPr lang="en-US" sz="1800" dirty="0" smtClean="0">
                <a:latin typeface="+mn-lt"/>
              </a:rPr>
              <a:t>1800-75000 CFM</a:t>
            </a:r>
            <a:endParaRPr lang="en-US" sz="1800" dirty="0">
              <a:latin typeface="+mn-lt"/>
            </a:endParaRPr>
          </a:p>
        </p:txBody>
      </p:sp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2609657" y="6082168"/>
            <a:ext cx="1620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+mn-lt"/>
              </a:rPr>
              <a:t>ITH - Infrared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221865" y="4307476"/>
            <a:ext cx="264899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+mn-lt"/>
              </a:rPr>
              <a:t>SA-Series </a:t>
            </a:r>
            <a:r>
              <a:rPr lang="en-US" sz="1800" dirty="0">
                <a:latin typeface="+mn-lt"/>
              </a:rPr>
              <a:t>– </a:t>
            </a:r>
            <a:r>
              <a:rPr lang="en-US" sz="1800" dirty="0" smtClean="0">
                <a:latin typeface="+mn-lt"/>
              </a:rPr>
              <a:t>Blow Thru </a:t>
            </a:r>
          </a:p>
          <a:p>
            <a:r>
              <a:rPr lang="en-US" sz="1800" u="sng" dirty="0">
                <a:latin typeface="+mn-lt"/>
              </a:rPr>
              <a:t>HTHV</a:t>
            </a:r>
          </a:p>
          <a:p>
            <a:r>
              <a:rPr lang="en-US" sz="1800" dirty="0" smtClean="0">
                <a:latin typeface="+mn-lt"/>
              </a:rPr>
              <a:t>250-350 MBH</a:t>
            </a:r>
            <a:endParaRPr lang="en-US" sz="1800" dirty="0">
              <a:latin typeface="+mn-lt"/>
            </a:endParaRPr>
          </a:p>
        </p:txBody>
      </p:sp>
      <p:pic>
        <p:nvPicPr>
          <p:cNvPr id="12" name="Picture 2" descr="P:\Shared Data\Small Heater\SW pictures\6457-900-Spec1-Section-Fade-RealView 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3550" y="2567105"/>
            <a:ext cx="2829386" cy="1739662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What is HTHV?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 smtClean="0"/>
              <a:t>High-Temperature Heating &amp; Ventilation units</a:t>
            </a:r>
          </a:p>
          <a:p>
            <a:pPr lvl="1"/>
            <a:r>
              <a:rPr lang="en-US" dirty="0"/>
              <a:t>100% Outside Air, </a:t>
            </a:r>
            <a:r>
              <a:rPr lang="en-US" dirty="0" smtClean="0"/>
              <a:t>Direct-Fired </a:t>
            </a:r>
            <a:r>
              <a:rPr lang="en-US" dirty="0"/>
              <a:t>Heater</a:t>
            </a:r>
          </a:p>
          <a:p>
            <a:pPr lvl="1"/>
            <a:r>
              <a:rPr lang="en-US" dirty="0" smtClean="0"/>
              <a:t>Greater than 140 degree temp rise</a:t>
            </a:r>
          </a:p>
          <a:p>
            <a:pPr lvl="1"/>
            <a:r>
              <a:rPr lang="en-US" dirty="0" smtClean="0"/>
              <a:t>Greater than 150 degree discharge temp</a:t>
            </a:r>
          </a:p>
          <a:p>
            <a:pPr lvl="1"/>
            <a:r>
              <a:rPr lang="en-US" dirty="0" smtClean="0"/>
              <a:t>Fully Modulating Temperature Controls to meet both ventilation &amp; space heating requirements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12" y="4557988"/>
            <a:ext cx="3950550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788"/>
            <a:ext cx="8229600" cy="989886"/>
          </a:xfrm>
        </p:spPr>
        <p:txBody>
          <a:bodyPr>
            <a:normAutofit fontScale="90000"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latin typeface="Gill Sans MT"/>
                <a:ea typeface="ＭＳ Ｐゴシック"/>
                <a:cs typeface="Gill Sans MT"/>
              </a:rPr>
              <a:t>History of HTHV:</a:t>
            </a:r>
            <a:br>
              <a:rPr lang="en-US" sz="4000" b="1" i="1" dirty="0" smtClean="0">
                <a:solidFill>
                  <a:srgbClr val="C00000"/>
                </a:solidFill>
                <a:latin typeface="Gill Sans MT"/>
                <a:ea typeface="ＭＳ Ｐゴシック"/>
                <a:cs typeface="Gill Sans MT"/>
              </a:rPr>
            </a:br>
            <a:r>
              <a:rPr lang="en-US" sz="3100" dirty="0" smtClean="0">
                <a:solidFill>
                  <a:srgbClr val="C00000"/>
                </a:solidFill>
                <a:latin typeface="Gill Sans MT"/>
                <a:ea typeface="ＭＳ Ｐゴシック"/>
                <a:cs typeface="Gill Sans MT"/>
              </a:rPr>
              <a:t>100% OA Direct Fired Technologies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17343" y="2019305"/>
            <a:ext cx="6364114" cy="2362572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Clr>
                <a:srgbClr val="BC2935"/>
              </a:buClr>
            </a:pPr>
            <a:r>
              <a:rPr lang="en-US" sz="2000" dirty="0" smtClean="0">
                <a:ea typeface="ＭＳ Ｐゴシック"/>
                <a:cs typeface="ＭＳ Ｐゴシック"/>
              </a:rPr>
              <a:t>CEI introduced “S” line in 1990’s</a:t>
            </a:r>
          </a:p>
          <a:p>
            <a:pPr>
              <a:spcAft>
                <a:spcPts val="1200"/>
              </a:spcAft>
              <a:buClr>
                <a:srgbClr val="BC2935"/>
              </a:buClr>
            </a:pPr>
            <a:r>
              <a:rPr lang="en-US" sz="2000" dirty="0" smtClean="0">
                <a:ea typeface="ＭＳ Ｐゴシック"/>
                <a:cs typeface="ＭＳ Ｐゴシック"/>
              </a:rPr>
              <a:t>160</a:t>
            </a:r>
            <a:r>
              <a:rPr lang="en-US" sz="2000" dirty="0" smtClean="0">
                <a:ea typeface="Cambria Math" pitchFamily="18" charset="0"/>
                <a:cs typeface="ＭＳ Ｐゴシック"/>
              </a:rPr>
              <a:t>°</a:t>
            </a:r>
            <a:r>
              <a:rPr lang="en-US" sz="2000" dirty="0" smtClean="0">
                <a:ea typeface="ＭＳ Ｐゴシック"/>
                <a:cs typeface="ＭＳ Ｐゴシック"/>
              </a:rPr>
              <a:t>F discharge temperature achieved</a:t>
            </a:r>
          </a:p>
          <a:p>
            <a:pPr>
              <a:spcAft>
                <a:spcPts val="1200"/>
              </a:spcAft>
              <a:buClr>
                <a:srgbClr val="BC2935"/>
              </a:buClr>
            </a:pPr>
            <a:r>
              <a:rPr lang="en-US" sz="2000" dirty="0" smtClean="0">
                <a:ea typeface="ＭＳ Ｐゴシック"/>
                <a:cs typeface="ＭＳ Ｐゴシック"/>
              </a:rPr>
              <a:t>Transformed heat only, non-ducted market (Warehouse/Distribution/Manufacturing)</a:t>
            </a:r>
          </a:p>
        </p:txBody>
      </p:sp>
      <p:pic>
        <p:nvPicPr>
          <p:cNvPr id="10" name="Picture 1031" descr="J:\SALES\Pictures\S-Series\s-cutaway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166" y="1515587"/>
            <a:ext cx="3462310" cy="276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9998" y="4932550"/>
            <a:ext cx="260007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buClr>
                <a:srgbClr val="BC2935"/>
              </a:buClr>
            </a:pP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Reason #1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1200"/>
              </a:spcAft>
              <a:buClr>
                <a:srgbClr val="BC2935"/>
              </a:buClr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40% Lower Install $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85884" y="4931614"/>
            <a:ext cx="3205961" cy="775944"/>
            <a:chOff x="4273140" y="4879840"/>
            <a:chExt cx="3205961" cy="775944"/>
          </a:xfrm>
        </p:grpSpPr>
        <p:sp>
          <p:nvSpPr>
            <p:cNvPr id="13" name="TextBox 12"/>
            <p:cNvSpPr txBox="1"/>
            <p:nvPr/>
          </p:nvSpPr>
          <p:spPr>
            <a:xfrm>
              <a:off x="4878488" y="4879840"/>
              <a:ext cx="2600613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200"/>
                </a:spcAft>
                <a:buClr>
                  <a:srgbClr val="BC2935"/>
                </a:buClr>
              </a:pPr>
              <a:r>
                <a:rPr lang="en-US" sz="16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Reason #2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spcAft>
                  <a:spcPts val="1200"/>
                </a:spcAft>
                <a:buClr>
                  <a:srgbClr val="BC2935"/>
                </a:buClr>
              </a:pP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40-70% Less Energy</a:t>
              </a:r>
              <a:endPara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Plus 13"/>
            <p:cNvSpPr/>
            <p:nvPr/>
          </p:nvSpPr>
          <p:spPr bwMode="auto">
            <a:xfrm>
              <a:off x="4273140" y="4920846"/>
              <a:ext cx="589660" cy="73493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83409" y="4943585"/>
            <a:ext cx="3182957" cy="769724"/>
            <a:chOff x="5883409" y="5262747"/>
            <a:chExt cx="3182957" cy="769724"/>
          </a:xfrm>
        </p:grpSpPr>
        <p:sp>
          <p:nvSpPr>
            <p:cNvPr id="16" name="TextBox 15"/>
            <p:cNvSpPr txBox="1"/>
            <p:nvPr/>
          </p:nvSpPr>
          <p:spPr>
            <a:xfrm>
              <a:off x="6465753" y="5262747"/>
              <a:ext cx="2600613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200"/>
                </a:spcAft>
                <a:buClr>
                  <a:srgbClr val="BC2935"/>
                </a:buClr>
              </a:pPr>
              <a:r>
                <a:rPr lang="en-US" sz="16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Reason #3</a:t>
              </a:r>
              <a:endParaRPr lang="en-US" sz="1600" dirty="0" smtClean="0">
                <a:latin typeface="Arial" pitchFamily="34" charset="0"/>
                <a:cs typeface="Arial" pitchFamily="34" charset="0"/>
              </a:endParaRPr>
            </a:p>
            <a:p>
              <a:pPr algn="ctr">
                <a:spcAft>
                  <a:spcPts val="1200"/>
                </a:spcAft>
                <a:buClr>
                  <a:srgbClr val="BC2935"/>
                </a:buClr>
              </a:pP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Free Ventilation 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IEQ)</a:t>
              </a:r>
              <a:endPara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Plus 16"/>
            <p:cNvSpPr/>
            <p:nvPr/>
          </p:nvSpPr>
          <p:spPr bwMode="auto">
            <a:xfrm>
              <a:off x="5883409" y="5297533"/>
              <a:ext cx="589660" cy="73493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21101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+mn-lt"/>
                <a:ea typeface="ＭＳ Ｐゴシック"/>
                <a:cs typeface="ＭＳ Ｐゴシック"/>
              </a:rPr>
              <a:t>Key HTHV Education Statements</a:t>
            </a:r>
            <a:endParaRPr lang="en-US" sz="3600" b="0" baseline="30000" dirty="0" smtClean="0">
              <a:latin typeface="+mn-lt"/>
              <a:ea typeface="ＭＳ Ｐゴシック"/>
              <a:cs typeface="ＭＳ Ｐゴシック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22654995"/>
              </p:ext>
            </p:extLst>
          </p:nvPr>
        </p:nvGraphicFramePr>
        <p:xfrm>
          <a:off x="1782791" y="1536097"/>
          <a:ext cx="5534025" cy="434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020116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Box 1091"/>
          <p:cNvSpPr txBox="1">
            <a:spLocks noChangeArrowheads="1"/>
          </p:cNvSpPr>
          <p:nvPr/>
        </p:nvSpPr>
        <p:spPr bwMode="auto">
          <a:xfrm>
            <a:off x="528229" y="265123"/>
            <a:ext cx="8087541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C00000"/>
                </a:solidFill>
                <a:latin typeface="Gill Sans MT"/>
                <a:cs typeface="Gill Sans MT"/>
              </a:rPr>
              <a:t>100% OA Direct Fired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Heat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Exchanger  -  No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Flue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Losses  -  92% thermal /100% combustion Efficient</a:t>
            </a:r>
            <a:endParaRPr lang="en-US" sz="3600" dirty="0" smtClean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32" name="Text Box 1085"/>
          <p:cNvSpPr txBox="1">
            <a:spLocks noChangeArrowheads="1"/>
          </p:cNvSpPr>
          <p:nvPr/>
        </p:nvSpPr>
        <p:spPr bwMode="auto">
          <a:xfrm>
            <a:off x="5214916" y="2675507"/>
            <a:ext cx="324770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0188" indent="-230188" eaLnBrk="0" hangingPunct="0">
              <a:spcBef>
                <a:spcPct val="50000"/>
              </a:spcBef>
              <a:buFontTx/>
              <a:buChar char="•"/>
            </a:pPr>
            <a:r>
              <a:rPr lang="en-US" sz="1800" dirty="0" smtClean="0">
                <a:latin typeface="+mn-lt"/>
              </a:rPr>
              <a:t>Blower in hot air stream</a:t>
            </a:r>
          </a:p>
          <a:p>
            <a:pPr marL="230188" indent="-230188" eaLnBrk="0" hangingPunct="0">
              <a:spcBef>
                <a:spcPct val="50000"/>
              </a:spcBef>
              <a:buFontTx/>
              <a:buChar char="•"/>
            </a:pPr>
            <a:r>
              <a:rPr lang="en-US" sz="1800" dirty="0" smtClean="0">
                <a:latin typeface="+mn-lt"/>
              </a:rPr>
              <a:t>120</a:t>
            </a:r>
            <a:r>
              <a:rPr lang="en-US" sz="1800" dirty="0" smtClean="0">
                <a:latin typeface="+mn-lt"/>
                <a:ea typeface="Cambria Math" pitchFamily="18" charset="0"/>
              </a:rPr>
              <a:t>°</a:t>
            </a:r>
            <a:r>
              <a:rPr lang="en-US" sz="1800" dirty="0" smtClean="0">
                <a:latin typeface="+mn-lt"/>
              </a:rPr>
              <a:t>F max discharge</a:t>
            </a:r>
          </a:p>
        </p:txBody>
      </p:sp>
      <p:sp>
        <p:nvSpPr>
          <p:cNvPr id="33" name="Text Box 1086"/>
          <p:cNvSpPr txBox="1">
            <a:spLocks noChangeArrowheads="1"/>
          </p:cNvSpPr>
          <p:nvPr/>
        </p:nvSpPr>
        <p:spPr bwMode="auto">
          <a:xfrm>
            <a:off x="5041433" y="5468761"/>
            <a:ext cx="277220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3038" indent="-173038" eaLnBrk="0" hangingPunct="0">
              <a:spcBef>
                <a:spcPct val="50000"/>
              </a:spcBef>
              <a:buFontTx/>
              <a:buChar char="•"/>
            </a:pPr>
            <a:r>
              <a:rPr lang="en-US" sz="1800" dirty="0" smtClean="0">
                <a:latin typeface="+mn-lt"/>
              </a:rPr>
              <a:t>Blower in cold air stream</a:t>
            </a:r>
          </a:p>
          <a:p>
            <a:pPr marL="173038" indent="-173038" eaLnBrk="0" hangingPunct="0">
              <a:spcBef>
                <a:spcPct val="50000"/>
              </a:spcBef>
              <a:buFontTx/>
              <a:buChar char="•"/>
            </a:pPr>
            <a:r>
              <a:rPr lang="en-US" sz="1800" dirty="0" smtClean="0">
                <a:latin typeface="+mn-lt"/>
              </a:rPr>
              <a:t>160</a:t>
            </a:r>
            <a:r>
              <a:rPr lang="en-US" sz="1800" dirty="0" smtClean="0">
                <a:latin typeface="+mn-lt"/>
                <a:ea typeface="Cambria Math" pitchFamily="18" charset="0"/>
              </a:rPr>
              <a:t>°</a:t>
            </a:r>
            <a:r>
              <a:rPr lang="en-US" sz="1800" dirty="0" smtClean="0">
                <a:latin typeface="+mn-lt"/>
              </a:rPr>
              <a:t>F max discharge</a:t>
            </a:r>
          </a:p>
        </p:txBody>
      </p:sp>
      <p:sp>
        <p:nvSpPr>
          <p:cNvPr id="111" name="Line 1093"/>
          <p:cNvSpPr>
            <a:spLocks noChangeShapeType="1"/>
          </p:cNvSpPr>
          <p:nvPr/>
        </p:nvSpPr>
        <p:spPr bwMode="auto">
          <a:xfrm>
            <a:off x="0" y="3834533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878"/>
            <a:ext cx="4928461" cy="2603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468"/>
            <a:ext cx="4572000" cy="2121230"/>
          </a:xfrm>
          <a:prstGeom prst="rect">
            <a:avLst/>
          </a:prstGeom>
        </p:spPr>
      </p:pic>
      <p:sp>
        <p:nvSpPr>
          <p:cNvPr id="109" name="Text Box 1091"/>
          <p:cNvSpPr txBox="1">
            <a:spLocks noChangeArrowheads="1"/>
          </p:cNvSpPr>
          <p:nvPr/>
        </p:nvSpPr>
        <p:spPr bwMode="auto">
          <a:xfrm>
            <a:off x="3923928" y="1593425"/>
            <a:ext cx="46918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000" dirty="0" smtClean="0">
                <a:cs typeface="Arial" pitchFamily="34" charset="0"/>
              </a:rPr>
              <a:t>MAU /</a:t>
            </a:r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(Draw Thru)</a:t>
            </a:r>
          </a:p>
        </p:txBody>
      </p:sp>
      <p:sp>
        <p:nvSpPr>
          <p:cNvPr id="110" name="Text Box 1092"/>
          <p:cNvSpPr txBox="1">
            <a:spLocks noChangeArrowheads="1"/>
          </p:cNvSpPr>
          <p:nvPr/>
        </p:nvSpPr>
        <p:spPr bwMode="auto">
          <a:xfrm>
            <a:off x="2967592" y="4012483"/>
            <a:ext cx="5719207" cy="70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000" dirty="0" smtClean="0">
                <a:cs typeface="Arial" pitchFamily="34" charset="0"/>
              </a:rPr>
              <a:t>HTHV / </a:t>
            </a:r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(Blow Thru®)</a:t>
            </a:r>
            <a:endParaRPr lang="en-US" sz="4000" b="1" dirty="0">
              <a:cs typeface="Arial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00581" y="3477448"/>
            <a:ext cx="6342836" cy="7155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5400" i="1" u="sng" dirty="0" smtClean="0">
                <a:latin typeface="Arial" pitchFamily="34" charset="0"/>
                <a:cs typeface="Arial" pitchFamily="34" charset="0"/>
              </a:rPr>
              <a:t>Are these</a:t>
            </a:r>
            <a:r>
              <a:rPr lang="en-US" sz="5400" b="1" i="1" u="sng" dirty="0" smtClean="0">
                <a:latin typeface="Arial" pitchFamily="34" charset="0"/>
                <a:cs typeface="Arial" pitchFamily="34" charset="0"/>
              </a:rPr>
              <a:t> safe?</a:t>
            </a:r>
            <a:endParaRPr lang="en-US" sz="5400" b="1" i="1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877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3464"/>
            <a:ext cx="9144000" cy="128872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C00000"/>
                </a:solidFill>
                <a:latin typeface="Gill Sans MT"/>
                <a:cs typeface="Gill Sans MT"/>
              </a:rPr>
              <a:t>Inherently Safer Design (ISD) </a:t>
            </a:r>
            <a:br>
              <a:rPr lang="en-US" sz="3600" b="1" i="1" dirty="0" smtClean="0">
                <a:solidFill>
                  <a:srgbClr val="C00000"/>
                </a:solidFill>
                <a:latin typeface="Gill Sans MT"/>
                <a:cs typeface="Gill Sans MT"/>
              </a:rPr>
            </a:br>
            <a:r>
              <a:rPr lang="en-US" sz="3600" b="1" i="1" dirty="0" smtClean="0">
                <a:solidFill>
                  <a:srgbClr val="C00000"/>
                </a:solidFill>
                <a:latin typeface="Gill Sans MT"/>
                <a:cs typeface="Gill Sans MT"/>
              </a:rPr>
              <a:t>ANSI Z83.4</a:t>
            </a:r>
            <a:endParaRPr lang="en-US" sz="3600" b="1" i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85800" y="2071658"/>
            <a:ext cx="7772400" cy="366257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ANSI Z-83.4 – Unified Canadian/US Safety standard for 100% OA Direct Gas-Fired Air Heaters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Max CO less than 5ppm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Allows ASHRAE 62.1 minimum ventilation for acceptable indoor air quality compliance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95+% of kitchen make-up air systems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CSA Certified Clean Combustion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rebuchet MS" pitchFamily="34" charset="0"/>
              </a:rPr>
              <a:t>Zero Clearance to Combustibles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787"/>
            <a:ext cx="8229600" cy="11766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CDC Report on CO Poisoning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CAUSES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Automobile Exhaust 				67%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Home Heating (Indirect Fired)			33%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Direct Fired 100% OA (ANZI Z83.4)			0, NADA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 algn="ctr">
              <a:buNone/>
            </a:pPr>
            <a:r>
              <a:rPr lang="en-US" sz="5400" dirty="0" smtClean="0">
                <a:solidFill>
                  <a:srgbClr val="00B0F0"/>
                </a:solidFill>
              </a:rPr>
              <a:t>WHY?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12484" y="1506162"/>
            <a:ext cx="750993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“Unintentional CO exposure accounts for an estimated 15,000 emergency room visits and 500 unintentional deaths in the United States each year.”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74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CDC Report on CO Poisoning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What is the single root cause for each of the 500 deaths</a:t>
            </a:r>
          </a:p>
          <a:p>
            <a:pPr algn="ctr">
              <a:buNone/>
            </a:pPr>
            <a:r>
              <a:rPr lang="en-US" sz="3600" b="1" dirty="0" smtClean="0">
                <a:solidFill>
                  <a:srgbClr val="00B0F0"/>
                </a:solidFill>
              </a:rPr>
              <a:t>Lack of adequate ventilation</a:t>
            </a:r>
          </a:p>
          <a:p>
            <a:pPr>
              <a:buNone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ANSI Z-83.4 – Engineered technology to provide adequate ventilation to protect against these types of exposures.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2484" y="1505576"/>
            <a:ext cx="750993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“Unintentional CO exposure accounts for an estimated 15,000 emergency room visits and 500 unintentional deaths in the United States each year.”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" y="190500"/>
            <a:ext cx="7772400" cy="1060866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rgbClr val="C00000"/>
                </a:solidFill>
                <a:latin typeface="Gill Sans MT"/>
                <a:cs typeface="Gill Sans MT"/>
              </a:rPr>
              <a:t>What Insures Adequate Ventilation?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Redundant Engineering Controls</a:t>
            </a:r>
          </a:p>
          <a:p>
            <a:pPr lvl="1"/>
            <a:r>
              <a:rPr lang="en-US" sz="2000" dirty="0" smtClean="0"/>
              <a:t>Air Flow Pressure Switch</a:t>
            </a:r>
          </a:p>
          <a:p>
            <a:pPr lvl="1"/>
            <a:r>
              <a:rPr lang="en-US" sz="2000" dirty="0" smtClean="0"/>
              <a:t>High Limit Switch</a:t>
            </a:r>
          </a:p>
          <a:p>
            <a:pPr lvl="1"/>
            <a:r>
              <a:rPr lang="en-US" sz="2000" dirty="0" smtClean="0"/>
              <a:t>Temperature Control System</a:t>
            </a:r>
          </a:p>
          <a:p>
            <a:r>
              <a:rPr lang="en-US" sz="2000" dirty="0" smtClean="0"/>
              <a:t>FMEA (Failure Mode Effects Analysis)</a:t>
            </a:r>
          </a:p>
          <a:p>
            <a:pPr lvl="1"/>
            <a:r>
              <a:rPr lang="en-US" sz="2000" dirty="0" smtClean="0"/>
              <a:t>Removed all three controls</a:t>
            </a:r>
          </a:p>
          <a:p>
            <a:pPr lvl="1"/>
            <a:r>
              <a:rPr lang="en-US" sz="2000" dirty="0" smtClean="0"/>
              <a:t>Block Airflow</a:t>
            </a:r>
          </a:p>
          <a:p>
            <a:pPr lvl="1"/>
            <a:r>
              <a:rPr lang="en-US" sz="2000" dirty="0" smtClean="0"/>
              <a:t>Result – Highest CO Level Measured at 10 ppm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362" y="4913268"/>
            <a:ext cx="857922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Combustion air and Ventilation air are delivered by same blower attached to 100% OA  – Cannot Separate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9776" y="384570"/>
            <a:ext cx="6261931" cy="11430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rgbClr val="C00000"/>
                </a:solidFill>
                <a:latin typeface="Gill Sans MT"/>
                <a:cs typeface="Gill Sans MT"/>
              </a:rPr>
              <a:t>How Can It Be Efficient To Use Outside Air To Heat?</a:t>
            </a:r>
            <a:endParaRPr lang="en-US" sz="3600" b="1" i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pic>
        <p:nvPicPr>
          <p:cNvPr id="43012" name="Picture 4" descr="http://api.ning.com/files/2xmvS7IAtKr53qu2aVhl1a6ZlC4FcwEpqpsNo6ZTXwoJXfENnTFyUgbqlfTXUI8yvUilff3pKlTTvOJ-j1hNVlk*U9DhtOQ6/closethedoo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56056">
            <a:off x="377848" y="2362322"/>
            <a:ext cx="4025068" cy="248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4" name="Picture 6" descr="https://encrypted-tbn3.gstatic.com/images?q=tbn:ANd9GcQut4KzMVt59nvUJZXnNSU6XDfHGxzJrgD195cftg19dtDozx7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45986">
            <a:off x="6418545" y="655029"/>
            <a:ext cx="254317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6" name="Picture 8" descr="http://cdn.themetapicture.com/media/funny-sign-close-the-do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40962">
            <a:off x="4150300" y="2292723"/>
            <a:ext cx="3781997" cy="3179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70313"/>
            <a:ext cx="5830478" cy="2993573"/>
          </a:xfrm>
        </p:spPr>
        <p:txBody>
          <a:bodyPr>
            <a:normAutofit/>
          </a:bodyPr>
          <a:lstStyle/>
          <a:p>
            <a:r>
              <a:rPr lang="en-US" dirty="0" smtClean="0"/>
              <a:t>Dave Binz</a:t>
            </a:r>
            <a:endParaRPr lang="en-US" dirty="0"/>
          </a:p>
          <a:p>
            <a:pPr lvl="1"/>
            <a:r>
              <a:rPr lang="en-US" dirty="0"/>
              <a:t>Cambridge </a:t>
            </a:r>
            <a:r>
              <a:rPr lang="en-US" dirty="0" smtClean="0"/>
              <a:t>Engineering</a:t>
            </a:r>
          </a:p>
          <a:p>
            <a:pPr lvl="1"/>
            <a:r>
              <a:rPr lang="en-US" dirty="0" smtClean="0"/>
              <a:t>Director of Engineering</a:t>
            </a:r>
            <a:endParaRPr lang="en-US" dirty="0" smtClean="0"/>
          </a:p>
          <a:p>
            <a:pPr lvl="1"/>
            <a:r>
              <a:rPr lang="en-US" dirty="0" smtClean="0"/>
              <a:t>Chesterfield, MO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989-400D-B94A-945A-5633B3F5FC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 descr="C:\Users\dbinz\Pictures\HighRes_3743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139" y="1417638"/>
            <a:ext cx="2495722" cy="3756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093490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" y="206058"/>
            <a:ext cx="8229600" cy="112935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Outside Air Compliance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14350">
              <a:buFont typeface="+mj-lt"/>
              <a:buAutoNum type="arabicPeriod"/>
            </a:pPr>
            <a:r>
              <a:rPr lang="en-US" dirty="0" smtClean="0"/>
              <a:t>Every building requires outside air for human occupancy - ASHRAE 62.1/62.2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Every building must get this air from either mechanical ventilation or natural infiltration.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Air load is significant portion of heat load (30-70% with balance being conduction losses)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4124"/>
            <a:ext cx="8229600" cy="113930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How Do You Heat This Air Load?</a:t>
            </a:r>
          </a:p>
        </p:txBody>
      </p:sp>
      <p:sp>
        <p:nvSpPr>
          <p:cNvPr id="18435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0" dirty="0" smtClean="0"/>
              <a:t>Indirect Fired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dirty="0" smtClean="0"/>
              <a:t>60%-83% AFUE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Flue Losses</a:t>
            </a:r>
          </a:p>
          <a:p>
            <a:pPr>
              <a:lnSpc>
                <a:spcPct val="130000"/>
              </a:lnSpc>
            </a:pPr>
            <a:endParaRPr lang="en-US" dirty="0" smtClean="0"/>
          </a:p>
        </p:txBody>
      </p:sp>
      <p:sp>
        <p:nvSpPr>
          <p:cNvPr id="18437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dirty="0" smtClean="0"/>
              <a:t>Direct Fired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495800" cy="3951288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 smtClean="0"/>
              <a:t>92%-100% AFUE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No Flue Losses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100% OA Make Up Air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955" y="4100473"/>
            <a:ext cx="857922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Who knows the most energy efficient way to heat the air load?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19459" grpId="0" build="p"/>
      <p:bldP spid="18437" grpId="0" build="p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247828" y="5546873"/>
            <a:ext cx="8691073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Energy Efficient for Air Load and Most Competitive 1</a:t>
            </a:r>
            <a:r>
              <a:rPr lang="en-US" sz="2000" baseline="30000" dirty="0" smtClean="0">
                <a:latin typeface="+mn-lt"/>
              </a:rPr>
              <a:t>st</a:t>
            </a:r>
            <a:r>
              <a:rPr lang="en-US" sz="2000" dirty="0" smtClean="0">
                <a:latin typeface="+mn-lt"/>
              </a:rPr>
              <a:t> Cost</a:t>
            </a:r>
            <a:endParaRPr lang="en-US" sz="2000" b="1" dirty="0">
              <a:latin typeface="+mn-lt"/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5807242" y="2777780"/>
            <a:ext cx="333675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400" b="1" dirty="0" smtClean="0">
                <a:latin typeface="+mn-lt"/>
              </a:rPr>
              <a:t>869 MBH Output</a:t>
            </a:r>
            <a:endParaRPr lang="en-US" sz="2400" b="1" dirty="0">
              <a:latin typeface="+mn-lt"/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400" b="1" dirty="0" smtClean="0">
                <a:latin typeface="+mn-lt"/>
              </a:rPr>
              <a:t>70</a:t>
            </a:r>
            <a:r>
              <a:rPr lang="en-US" dirty="0" smtClean="0">
                <a:latin typeface="+mn-lt"/>
                <a:ea typeface="Cambria Math" pitchFamily="18" charset="0"/>
              </a:rPr>
              <a:t>°</a:t>
            </a:r>
            <a:r>
              <a:rPr lang="en-US" dirty="0" smtClean="0">
                <a:latin typeface="+mn-lt"/>
              </a:rPr>
              <a:t>F</a:t>
            </a:r>
            <a:r>
              <a:rPr lang="en-US" dirty="0" smtClean="0">
                <a:latin typeface="+mn-lt"/>
                <a:ea typeface="Cambria Math" pitchFamily="18" charset="0"/>
              </a:rPr>
              <a:t> </a:t>
            </a:r>
            <a:r>
              <a:rPr lang="en-US" sz="2400" b="1" dirty="0" smtClean="0">
                <a:latin typeface="+mn-lt"/>
              </a:rPr>
              <a:t>Discharge (LT)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dirty="0" smtClean="0">
                <a:latin typeface="+mn-lt"/>
              </a:rPr>
              <a:t>Low Velocity (LV)</a:t>
            </a:r>
            <a:endParaRPr lang="en-US" sz="2400" b="1" dirty="0">
              <a:latin typeface="+mn-lt"/>
            </a:endParaRPr>
          </a:p>
        </p:txBody>
      </p:sp>
      <p:sp>
        <p:nvSpPr>
          <p:cNvPr id="59" name="Title 58"/>
          <p:cNvSpPr>
            <a:spLocks noGrp="1"/>
          </p:cNvSpPr>
          <p:nvPr>
            <p:ph type="title"/>
          </p:nvPr>
        </p:nvSpPr>
        <p:spPr>
          <a:xfrm>
            <a:off x="457200" y="224124"/>
            <a:ext cx="8229600" cy="1073935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Ventilation Only System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grpSp>
        <p:nvGrpSpPr>
          <p:cNvPr id="56" name="Group 29"/>
          <p:cNvGrpSpPr>
            <a:grpSpLocks/>
          </p:cNvGrpSpPr>
          <p:nvPr/>
        </p:nvGrpSpPr>
        <p:grpSpPr bwMode="auto">
          <a:xfrm>
            <a:off x="2295258" y="1615259"/>
            <a:ext cx="3748088" cy="1897062"/>
            <a:chOff x="696913" y="3949700"/>
            <a:chExt cx="5164137" cy="2614613"/>
          </a:xfrm>
        </p:grpSpPr>
        <p:grpSp>
          <p:nvGrpSpPr>
            <p:cNvPr id="60" name="Group 1107"/>
            <p:cNvGrpSpPr>
              <a:grpSpLocks/>
            </p:cNvGrpSpPr>
            <p:nvPr/>
          </p:nvGrpSpPr>
          <p:grpSpPr bwMode="auto">
            <a:xfrm>
              <a:off x="4732325" y="5626116"/>
              <a:ext cx="538160" cy="485776"/>
              <a:chOff x="2981" y="3544"/>
              <a:chExt cx="339" cy="306"/>
            </a:xfrm>
          </p:grpSpPr>
          <p:sp>
            <p:nvSpPr>
              <p:cNvPr id="98" name="Rectangle 1106"/>
              <p:cNvSpPr>
                <a:spLocks noChangeArrowheads="1"/>
              </p:cNvSpPr>
              <p:nvPr/>
            </p:nvSpPr>
            <p:spPr bwMode="auto">
              <a:xfrm>
                <a:off x="2985" y="3643"/>
                <a:ext cx="117" cy="7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9" name="Rectangle 1098"/>
              <p:cNvSpPr>
                <a:spLocks noChangeArrowheads="1"/>
              </p:cNvSpPr>
              <p:nvPr/>
            </p:nvSpPr>
            <p:spPr bwMode="auto">
              <a:xfrm rot="-2642004">
                <a:off x="3011" y="3593"/>
                <a:ext cx="278" cy="185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0" name="Rectangle 1096"/>
              <p:cNvSpPr>
                <a:spLocks noChangeArrowheads="1"/>
              </p:cNvSpPr>
              <p:nvPr/>
            </p:nvSpPr>
            <p:spPr bwMode="auto">
              <a:xfrm>
                <a:off x="2984" y="3552"/>
                <a:ext cx="292" cy="138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1" name="Line 1099"/>
              <p:cNvSpPr>
                <a:spLocks noChangeShapeType="1"/>
              </p:cNvSpPr>
              <p:nvPr/>
            </p:nvSpPr>
            <p:spPr bwMode="auto">
              <a:xfrm>
                <a:off x="2984" y="3548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2" name="Line 1100"/>
              <p:cNvSpPr>
                <a:spLocks noChangeShapeType="1"/>
              </p:cNvSpPr>
              <p:nvPr/>
            </p:nvSpPr>
            <p:spPr bwMode="auto">
              <a:xfrm flipH="1" flipV="1">
                <a:off x="2981" y="3715"/>
                <a:ext cx="138" cy="1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3" name="Line 1101"/>
              <p:cNvSpPr>
                <a:spLocks noChangeShapeType="1"/>
              </p:cNvSpPr>
              <p:nvPr/>
            </p:nvSpPr>
            <p:spPr bwMode="auto">
              <a:xfrm flipV="1">
                <a:off x="3116" y="3650"/>
                <a:ext cx="203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4" name="Line 1102"/>
              <p:cNvSpPr>
                <a:spLocks noChangeShapeType="1"/>
              </p:cNvSpPr>
              <p:nvPr/>
            </p:nvSpPr>
            <p:spPr bwMode="auto">
              <a:xfrm flipH="1" flipV="1">
                <a:off x="3276" y="3610"/>
                <a:ext cx="44" cy="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5" name="Line 1103"/>
              <p:cNvSpPr>
                <a:spLocks noChangeShapeType="1"/>
              </p:cNvSpPr>
              <p:nvPr/>
            </p:nvSpPr>
            <p:spPr bwMode="auto">
              <a:xfrm>
                <a:off x="3276" y="3544"/>
                <a:ext cx="0" cy="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</p:grpSp>
        <p:sp>
          <p:nvSpPr>
            <p:cNvPr id="61" name="AutoShape 1026"/>
            <p:cNvSpPr>
              <a:spLocks noChangeArrowheads="1"/>
            </p:cNvSpPr>
            <p:nvPr/>
          </p:nvSpPr>
          <p:spPr bwMode="auto">
            <a:xfrm flipH="1" flipV="1">
              <a:off x="705662" y="5244973"/>
              <a:ext cx="1067386" cy="380705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62" name="AutoShape 1027"/>
            <p:cNvSpPr>
              <a:spLocks noChangeArrowheads="1"/>
            </p:cNvSpPr>
            <p:nvPr/>
          </p:nvSpPr>
          <p:spPr bwMode="auto">
            <a:xfrm flipH="1">
              <a:off x="705662" y="4483563"/>
              <a:ext cx="763357" cy="761411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63" name="Rectangle 1028"/>
            <p:cNvSpPr>
              <a:spLocks noChangeArrowheads="1"/>
            </p:cNvSpPr>
            <p:nvPr/>
          </p:nvSpPr>
          <p:spPr bwMode="auto">
            <a:xfrm>
              <a:off x="1458082" y="4483563"/>
              <a:ext cx="686802" cy="99114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64" name="Rectangle 1029"/>
            <p:cNvSpPr>
              <a:spLocks noChangeArrowheads="1"/>
            </p:cNvSpPr>
            <p:nvPr/>
          </p:nvSpPr>
          <p:spPr bwMode="auto">
            <a:xfrm>
              <a:off x="1764299" y="4483563"/>
              <a:ext cx="761169" cy="114211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65" name="Rectangle 1030"/>
            <p:cNvSpPr>
              <a:spLocks noChangeArrowheads="1"/>
            </p:cNvSpPr>
            <p:nvPr/>
          </p:nvSpPr>
          <p:spPr bwMode="auto">
            <a:xfrm>
              <a:off x="2525468" y="4490126"/>
              <a:ext cx="2285694" cy="1135553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66" name="Rectangle 1031"/>
            <p:cNvSpPr>
              <a:spLocks noChangeArrowheads="1"/>
            </p:cNvSpPr>
            <p:nvPr/>
          </p:nvSpPr>
          <p:spPr bwMode="auto">
            <a:xfrm>
              <a:off x="3409124" y="4673914"/>
              <a:ext cx="717423" cy="47478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67" name="Rectangle 1055" descr="Sand"/>
            <p:cNvSpPr>
              <a:spLocks noChangeArrowheads="1"/>
            </p:cNvSpPr>
            <p:nvPr/>
          </p:nvSpPr>
          <p:spPr bwMode="auto">
            <a:xfrm>
              <a:off x="2525468" y="3949700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68" name="Rectangle 1056" descr="Sand"/>
            <p:cNvSpPr>
              <a:spLocks noChangeArrowheads="1"/>
            </p:cNvSpPr>
            <p:nvPr/>
          </p:nvSpPr>
          <p:spPr bwMode="auto">
            <a:xfrm>
              <a:off x="2525468" y="5625678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69" name="Rectangle 1057"/>
            <p:cNvSpPr>
              <a:spLocks noChangeArrowheads="1"/>
            </p:cNvSpPr>
            <p:nvPr/>
          </p:nvSpPr>
          <p:spPr bwMode="auto">
            <a:xfrm>
              <a:off x="4069678" y="4680479"/>
              <a:ext cx="664929" cy="457283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70" name="Rectangle 1058"/>
            <p:cNvSpPr>
              <a:spLocks noChangeArrowheads="1"/>
            </p:cNvSpPr>
            <p:nvPr/>
          </p:nvSpPr>
          <p:spPr bwMode="auto">
            <a:xfrm>
              <a:off x="2525468" y="4483563"/>
              <a:ext cx="2666279" cy="11421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71" name="AutoShape 1059"/>
            <p:cNvSpPr>
              <a:spLocks noChangeArrowheads="1"/>
            </p:cNvSpPr>
            <p:nvPr/>
          </p:nvSpPr>
          <p:spPr bwMode="auto">
            <a:xfrm rot="2274471">
              <a:off x="773468" y="5549099"/>
              <a:ext cx="457138" cy="68702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grpSp>
          <p:nvGrpSpPr>
            <p:cNvPr id="72" name="Group 1060"/>
            <p:cNvGrpSpPr>
              <a:grpSpLocks/>
            </p:cNvGrpSpPr>
            <p:nvPr/>
          </p:nvGrpSpPr>
          <p:grpSpPr bwMode="auto">
            <a:xfrm>
              <a:off x="2601913" y="4711699"/>
              <a:ext cx="838200" cy="763221"/>
              <a:chOff x="3120" y="2784"/>
              <a:chExt cx="672" cy="625"/>
            </a:xfrm>
          </p:grpSpPr>
          <p:grpSp>
            <p:nvGrpSpPr>
              <p:cNvPr id="91" name="Group 1061"/>
              <p:cNvGrpSpPr>
                <a:grpSpLocks/>
              </p:cNvGrpSpPr>
              <p:nvPr/>
            </p:nvGrpSpPr>
            <p:grpSpPr bwMode="auto">
              <a:xfrm>
                <a:off x="3120" y="2784"/>
                <a:ext cx="672" cy="625"/>
                <a:chOff x="2736" y="1344"/>
                <a:chExt cx="672" cy="625"/>
              </a:xfrm>
            </p:grpSpPr>
            <p:sp>
              <p:nvSpPr>
                <p:cNvPr id="94" name="Oval 1062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575" cy="62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dirty="0"/>
                </a:p>
              </p:txBody>
            </p:sp>
            <p:sp>
              <p:nvSpPr>
                <p:cNvPr id="95" name="Line 1063"/>
                <p:cNvSpPr>
                  <a:spLocks noChangeShapeType="1"/>
                </p:cNvSpPr>
                <p:nvPr/>
              </p:nvSpPr>
              <p:spPr bwMode="auto">
                <a:xfrm>
                  <a:off x="3024" y="1344"/>
                  <a:ext cx="38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/>
                </a:p>
              </p:txBody>
            </p:sp>
            <p:sp>
              <p:nvSpPr>
                <p:cNvPr id="96" name="Line 1064"/>
                <p:cNvSpPr>
                  <a:spLocks noChangeShapeType="1"/>
                </p:cNvSpPr>
                <p:nvPr/>
              </p:nvSpPr>
              <p:spPr bwMode="auto">
                <a:xfrm>
                  <a:off x="3408" y="1344"/>
                  <a:ext cx="0" cy="337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/>
                </a:p>
              </p:txBody>
            </p:sp>
            <p:sp>
              <p:nvSpPr>
                <p:cNvPr id="97" name="Line 1065"/>
                <p:cNvSpPr>
                  <a:spLocks noChangeShapeType="1"/>
                </p:cNvSpPr>
                <p:nvPr/>
              </p:nvSpPr>
              <p:spPr bwMode="auto">
                <a:xfrm flipH="1">
                  <a:off x="3311" y="1680"/>
                  <a:ext cx="9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/>
                </a:p>
              </p:txBody>
            </p:sp>
          </p:grpSp>
          <p:sp>
            <p:nvSpPr>
              <p:cNvPr id="92" name="Rectangle 1066"/>
              <p:cNvSpPr>
                <a:spLocks noChangeArrowheads="1"/>
              </p:cNvSpPr>
              <p:nvPr/>
            </p:nvSpPr>
            <p:spPr bwMode="auto">
              <a:xfrm>
                <a:off x="3404" y="2787"/>
                <a:ext cx="363" cy="330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3" name="Oval 1067"/>
              <p:cNvSpPr>
                <a:spLocks noChangeArrowheads="1"/>
              </p:cNvSpPr>
              <p:nvPr/>
            </p:nvSpPr>
            <p:spPr bwMode="auto">
              <a:xfrm>
                <a:off x="3246" y="2938"/>
                <a:ext cx="335" cy="335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</p:grpSp>
        <p:grpSp>
          <p:nvGrpSpPr>
            <p:cNvPr id="73" name="Group 1068"/>
            <p:cNvGrpSpPr>
              <a:grpSpLocks/>
            </p:cNvGrpSpPr>
            <p:nvPr/>
          </p:nvGrpSpPr>
          <p:grpSpPr bwMode="auto">
            <a:xfrm>
              <a:off x="3516319" y="4683122"/>
              <a:ext cx="558801" cy="452338"/>
              <a:chOff x="2256" y="2880"/>
              <a:chExt cx="352" cy="291"/>
            </a:xfrm>
          </p:grpSpPr>
          <p:sp>
            <p:nvSpPr>
              <p:cNvPr id="87" name="Line 1069"/>
              <p:cNvSpPr>
                <a:spLocks noChangeShapeType="1"/>
              </p:cNvSpPr>
              <p:nvPr/>
            </p:nvSpPr>
            <p:spPr bwMode="auto">
              <a:xfrm flipV="1">
                <a:off x="2304" y="2880"/>
                <a:ext cx="287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8" name="Rectangle 1070"/>
              <p:cNvSpPr>
                <a:spLocks noChangeArrowheads="1"/>
              </p:cNvSpPr>
              <p:nvPr/>
            </p:nvSpPr>
            <p:spPr bwMode="auto">
              <a:xfrm>
                <a:off x="2256" y="2975"/>
                <a:ext cx="48" cy="97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9" name="Line 1071"/>
              <p:cNvSpPr>
                <a:spLocks noChangeShapeType="1"/>
              </p:cNvSpPr>
              <p:nvPr/>
            </p:nvSpPr>
            <p:spPr bwMode="auto">
              <a:xfrm>
                <a:off x="2304" y="3074"/>
                <a:ext cx="287" cy="9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pic>
            <p:nvPicPr>
              <p:cNvPr id="90" name="Picture 1072" descr="H:\VB\PROJECTS\COMPARE\Flame1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20" y="2941"/>
                <a:ext cx="288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4" name="AutoShape 1073"/>
            <p:cNvSpPr>
              <a:spLocks noChangeArrowheads="1"/>
            </p:cNvSpPr>
            <p:nvPr/>
          </p:nvSpPr>
          <p:spPr bwMode="auto">
            <a:xfrm rot="7948445">
              <a:off x="5289008" y="5992271"/>
              <a:ext cx="457283" cy="686802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75" name="Line 1074"/>
            <p:cNvSpPr>
              <a:spLocks noChangeShapeType="1"/>
            </p:cNvSpPr>
            <p:nvPr/>
          </p:nvSpPr>
          <p:spPr bwMode="auto">
            <a:xfrm flipV="1">
              <a:off x="2525468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76" name="Line 1075"/>
            <p:cNvSpPr>
              <a:spLocks noChangeShapeType="1"/>
            </p:cNvSpPr>
            <p:nvPr/>
          </p:nvSpPr>
          <p:spPr bwMode="auto">
            <a:xfrm flipV="1">
              <a:off x="2755132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77" name="Line 1076"/>
            <p:cNvSpPr>
              <a:spLocks noChangeShapeType="1"/>
            </p:cNvSpPr>
            <p:nvPr/>
          </p:nvSpPr>
          <p:spPr bwMode="auto">
            <a:xfrm flipV="1">
              <a:off x="2525468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78" name="Line 1077"/>
            <p:cNvSpPr>
              <a:spLocks noChangeShapeType="1"/>
            </p:cNvSpPr>
            <p:nvPr/>
          </p:nvSpPr>
          <p:spPr bwMode="auto">
            <a:xfrm flipV="1">
              <a:off x="2755132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79" name="Rectangle 1078"/>
            <p:cNvSpPr>
              <a:spLocks noChangeArrowheads="1"/>
            </p:cNvSpPr>
            <p:nvPr/>
          </p:nvSpPr>
          <p:spPr bwMode="auto">
            <a:xfrm>
              <a:off x="4734607" y="4483563"/>
              <a:ext cx="457139" cy="1142116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80" name="Rectangle 1079"/>
            <p:cNvSpPr>
              <a:spLocks noChangeArrowheads="1"/>
            </p:cNvSpPr>
            <p:nvPr/>
          </p:nvSpPr>
          <p:spPr bwMode="auto">
            <a:xfrm rot="20456998">
              <a:off x="3549109" y="4544825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81" name="Rectangle 1080"/>
            <p:cNvSpPr>
              <a:spLocks noChangeArrowheads="1"/>
            </p:cNvSpPr>
            <p:nvPr/>
          </p:nvSpPr>
          <p:spPr bwMode="auto">
            <a:xfrm rot="1000593">
              <a:off x="3535985" y="5061184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82" name="Line 1081"/>
            <p:cNvSpPr>
              <a:spLocks noChangeShapeType="1"/>
            </p:cNvSpPr>
            <p:nvPr/>
          </p:nvSpPr>
          <p:spPr bwMode="auto">
            <a:xfrm flipH="1">
              <a:off x="1458082" y="4483563"/>
              <a:ext cx="106738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84" name="Line 1082"/>
            <p:cNvSpPr>
              <a:spLocks noChangeShapeType="1"/>
            </p:cNvSpPr>
            <p:nvPr/>
          </p:nvSpPr>
          <p:spPr bwMode="auto">
            <a:xfrm flipH="1">
              <a:off x="696913" y="4483563"/>
              <a:ext cx="761169" cy="761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85" name="Line 1083"/>
            <p:cNvSpPr>
              <a:spLocks noChangeShapeType="1"/>
            </p:cNvSpPr>
            <p:nvPr/>
          </p:nvSpPr>
          <p:spPr bwMode="auto">
            <a:xfrm>
              <a:off x="696913" y="5244973"/>
              <a:ext cx="1067386" cy="3807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86" name="Line 1084"/>
            <p:cNvSpPr>
              <a:spLocks noChangeShapeType="1"/>
            </p:cNvSpPr>
            <p:nvPr/>
          </p:nvSpPr>
          <p:spPr bwMode="auto">
            <a:xfrm>
              <a:off x="1764299" y="5625678"/>
              <a:ext cx="7611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/>
            </a:p>
          </p:txBody>
        </p:sp>
      </p:grp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370693" y="3306196"/>
            <a:ext cx="3336758" cy="83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400" b="1" dirty="0" smtClean="0">
                <a:latin typeface="+mn-lt"/>
              </a:rPr>
              <a:t>10,000 </a:t>
            </a:r>
            <a:r>
              <a:rPr lang="en-US" sz="2400" b="1" dirty="0" err="1" smtClean="0">
                <a:latin typeface="+mn-lt"/>
              </a:rPr>
              <a:t>cfm</a:t>
            </a:r>
            <a:endParaRPr lang="en-US" sz="2400" b="1" dirty="0" smtClean="0">
              <a:latin typeface="+mn-lt"/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dirty="0" smtClean="0">
                <a:latin typeface="+mn-lt"/>
              </a:rPr>
              <a:t>0°Inlet Air</a:t>
            </a:r>
            <a:endParaRPr lang="en-US" sz="2400" b="1" dirty="0">
              <a:latin typeface="+mn-lt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259969" y="2837204"/>
            <a:ext cx="3388659" cy="2511446"/>
            <a:chOff x="226212" y="1059678"/>
            <a:chExt cx="3388659" cy="2511446"/>
          </a:xfrm>
        </p:grpSpPr>
        <p:sp>
          <p:nvSpPr>
            <p:cNvPr id="54" name="Text Box 2"/>
            <p:cNvSpPr txBox="1">
              <a:spLocks noChangeArrowheads="1"/>
            </p:cNvSpPr>
            <p:nvPr/>
          </p:nvSpPr>
          <p:spPr bwMode="auto">
            <a:xfrm>
              <a:off x="226212" y="2328476"/>
              <a:ext cx="3388659" cy="12426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50000"/>
                </a:spcBef>
              </a:pPr>
              <a:r>
                <a:rPr lang="en-US" sz="2300" dirty="0" smtClean="0">
                  <a:latin typeface="+mn-lt"/>
                </a:rPr>
                <a:t>No Heat Exchanger</a:t>
              </a:r>
            </a:p>
            <a:p>
              <a:pPr algn="ctr">
                <a:lnSpc>
                  <a:spcPct val="75000"/>
                </a:lnSpc>
                <a:spcBef>
                  <a:spcPct val="50000"/>
                </a:spcBef>
              </a:pPr>
              <a:r>
                <a:rPr lang="en-US" sz="2300" dirty="0" smtClean="0">
                  <a:latin typeface="+mn-lt"/>
                </a:rPr>
                <a:t>No Flue Losses</a:t>
              </a:r>
            </a:p>
            <a:p>
              <a:pPr algn="ctr">
                <a:lnSpc>
                  <a:spcPct val="75000"/>
                </a:lnSpc>
                <a:spcBef>
                  <a:spcPct val="50000"/>
                </a:spcBef>
              </a:pPr>
              <a:r>
                <a:rPr lang="en-US" sz="2300" dirty="0" smtClean="0">
                  <a:latin typeface="+mn-lt"/>
                </a:rPr>
                <a:t>92%/100% Efficient</a:t>
              </a:r>
              <a:endParaRPr lang="en-US" sz="2300" dirty="0">
                <a:latin typeface="+mn-lt"/>
              </a:endParaRPr>
            </a:p>
          </p:txBody>
        </p:sp>
        <p:cxnSp>
          <p:nvCxnSpPr>
            <p:cNvPr id="57" name="Straight Arrow Connector 56"/>
            <p:cNvCxnSpPr>
              <a:stCxn id="54" idx="0"/>
            </p:cNvCxnSpPr>
            <p:nvPr/>
          </p:nvCxnSpPr>
          <p:spPr bwMode="auto">
            <a:xfrm flipH="1" flipV="1">
              <a:off x="1290415" y="1059678"/>
              <a:ext cx="630127" cy="12687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" y="244158"/>
            <a:ext cx="8808720" cy="11430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rgbClr val="C00000"/>
                </a:solidFill>
                <a:latin typeface="Gill Sans MT"/>
                <a:cs typeface="Gill Sans MT"/>
              </a:rPr>
              <a:t>How Do You Heat The Conduction Load?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Add Indirect Fired System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60%-83% AFUE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Flue Losses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Turn Up Discharge of 100% OA Direct Fired System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92%-100% AFUE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No Flue Losses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Every Degree Above Space Temperature is Usable for Conduction Losses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349951" y="1982624"/>
            <a:ext cx="5563312" cy="2346291"/>
            <a:chOff x="3358497" y="1982624"/>
            <a:chExt cx="5563312" cy="2346291"/>
          </a:xfrm>
        </p:grpSpPr>
        <p:sp>
          <p:nvSpPr>
            <p:cNvPr id="9" name="TextBox 8"/>
            <p:cNvSpPr txBox="1"/>
            <p:nvPr/>
          </p:nvSpPr>
          <p:spPr>
            <a:xfrm>
              <a:off x="5427920" y="3559474"/>
              <a:ext cx="3493889" cy="769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latin typeface="Arial" pitchFamily="34" charset="0"/>
                  <a:cs typeface="Arial" pitchFamily="34" charset="0"/>
                </a:rPr>
                <a:t>Which of these is more energy efficient?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4076345" y="1982624"/>
              <a:ext cx="1341689" cy="158951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3358497" y="3597779"/>
              <a:ext cx="2076628" cy="73113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3358498" y="2085175"/>
            <a:ext cx="5554766" cy="3091197"/>
            <a:chOff x="3358498" y="2085175"/>
            <a:chExt cx="5554766" cy="3091197"/>
          </a:xfrm>
        </p:grpSpPr>
        <p:sp>
          <p:nvSpPr>
            <p:cNvPr id="11" name="TextBox 10"/>
            <p:cNvSpPr txBox="1"/>
            <p:nvPr/>
          </p:nvSpPr>
          <p:spPr>
            <a:xfrm>
              <a:off x="5418034" y="4406931"/>
              <a:ext cx="3495230" cy="769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latin typeface="Arial" pitchFamily="34" charset="0"/>
                  <a:cs typeface="Arial" pitchFamily="34" charset="0"/>
                </a:rPr>
                <a:t>Which of these have lowest 1</a:t>
              </a:r>
              <a:r>
                <a:rPr lang="en-US" sz="2200" baseline="30000" dirty="0" smtClean="0">
                  <a:latin typeface="Arial" pitchFamily="34" charset="0"/>
                  <a:cs typeface="Arial" pitchFamily="34" charset="0"/>
                </a:rPr>
                <a:t>st</a:t>
              </a:r>
              <a:r>
                <a:rPr lang="en-US" sz="2200" dirty="0" smtClean="0">
                  <a:latin typeface="Arial" pitchFamily="34" charset="0"/>
                  <a:cs typeface="Arial" pitchFamily="34" charset="0"/>
                </a:rPr>
                <a:t> cost?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3486686" y="2085175"/>
              <a:ext cx="1931348" cy="232175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H="1" flipV="1">
              <a:off x="3358498" y="3871246"/>
              <a:ext cx="2068081" cy="13051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931647" y="3411754"/>
            <a:ext cx="3750915" cy="1891145"/>
            <a:chOff x="696913" y="3949700"/>
            <a:chExt cx="5164137" cy="2614613"/>
          </a:xfrm>
        </p:grpSpPr>
        <p:grpSp>
          <p:nvGrpSpPr>
            <p:cNvPr id="3" name="Group 1107"/>
            <p:cNvGrpSpPr>
              <a:grpSpLocks/>
            </p:cNvGrpSpPr>
            <p:nvPr/>
          </p:nvGrpSpPr>
          <p:grpSpPr bwMode="auto">
            <a:xfrm>
              <a:off x="4732325" y="5626116"/>
              <a:ext cx="538160" cy="485776"/>
              <a:chOff x="2981" y="3544"/>
              <a:chExt cx="339" cy="306"/>
            </a:xfrm>
          </p:grpSpPr>
          <p:sp>
            <p:nvSpPr>
              <p:cNvPr id="66" name="Rectangle 1106"/>
              <p:cNvSpPr>
                <a:spLocks noChangeArrowheads="1"/>
              </p:cNvSpPr>
              <p:nvPr/>
            </p:nvSpPr>
            <p:spPr bwMode="auto">
              <a:xfrm>
                <a:off x="2985" y="3643"/>
                <a:ext cx="117" cy="7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67" name="Rectangle 1098"/>
              <p:cNvSpPr>
                <a:spLocks noChangeArrowheads="1"/>
              </p:cNvSpPr>
              <p:nvPr/>
            </p:nvSpPr>
            <p:spPr bwMode="auto">
              <a:xfrm rot="-2642004">
                <a:off x="3011" y="3593"/>
                <a:ext cx="278" cy="185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68" name="Rectangle 1096"/>
              <p:cNvSpPr>
                <a:spLocks noChangeArrowheads="1"/>
              </p:cNvSpPr>
              <p:nvPr/>
            </p:nvSpPr>
            <p:spPr bwMode="auto">
              <a:xfrm>
                <a:off x="2984" y="3552"/>
                <a:ext cx="292" cy="138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69" name="Line 1099"/>
              <p:cNvSpPr>
                <a:spLocks noChangeShapeType="1"/>
              </p:cNvSpPr>
              <p:nvPr/>
            </p:nvSpPr>
            <p:spPr bwMode="auto">
              <a:xfrm>
                <a:off x="2984" y="3548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70" name="Line 1100"/>
              <p:cNvSpPr>
                <a:spLocks noChangeShapeType="1"/>
              </p:cNvSpPr>
              <p:nvPr/>
            </p:nvSpPr>
            <p:spPr bwMode="auto">
              <a:xfrm flipH="1" flipV="1">
                <a:off x="2981" y="3715"/>
                <a:ext cx="138" cy="1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71" name="Line 1101"/>
              <p:cNvSpPr>
                <a:spLocks noChangeShapeType="1"/>
              </p:cNvSpPr>
              <p:nvPr/>
            </p:nvSpPr>
            <p:spPr bwMode="auto">
              <a:xfrm flipV="1">
                <a:off x="3116" y="3650"/>
                <a:ext cx="203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72" name="Line 1102"/>
              <p:cNvSpPr>
                <a:spLocks noChangeShapeType="1"/>
              </p:cNvSpPr>
              <p:nvPr/>
            </p:nvSpPr>
            <p:spPr bwMode="auto">
              <a:xfrm flipH="1" flipV="1">
                <a:off x="3276" y="3610"/>
                <a:ext cx="44" cy="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73" name="Line 1103"/>
              <p:cNvSpPr>
                <a:spLocks noChangeShapeType="1"/>
              </p:cNvSpPr>
              <p:nvPr/>
            </p:nvSpPr>
            <p:spPr bwMode="auto">
              <a:xfrm>
                <a:off x="3276" y="3544"/>
                <a:ext cx="0" cy="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</p:grpSp>
        <p:sp>
          <p:nvSpPr>
            <p:cNvPr id="30" name="AutoShape 1026"/>
            <p:cNvSpPr>
              <a:spLocks noChangeArrowheads="1"/>
            </p:cNvSpPr>
            <p:nvPr/>
          </p:nvSpPr>
          <p:spPr bwMode="auto">
            <a:xfrm flipH="1" flipV="1">
              <a:off x="705662" y="5244973"/>
              <a:ext cx="1067386" cy="380705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31" name="AutoShape 1027"/>
            <p:cNvSpPr>
              <a:spLocks noChangeArrowheads="1"/>
            </p:cNvSpPr>
            <p:nvPr/>
          </p:nvSpPr>
          <p:spPr bwMode="auto">
            <a:xfrm flipH="1">
              <a:off x="705662" y="4483563"/>
              <a:ext cx="763357" cy="761411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32" name="Rectangle 1028"/>
            <p:cNvSpPr>
              <a:spLocks noChangeArrowheads="1"/>
            </p:cNvSpPr>
            <p:nvPr/>
          </p:nvSpPr>
          <p:spPr bwMode="auto">
            <a:xfrm>
              <a:off x="1458082" y="4483563"/>
              <a:ext cx="686802" cy="99114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33" name="Rectangle 1029"/>
            <p:cNvSpPr>
              <a:spLocks noChangeArrowheads="1"/>
            </p:cNvSpPr>
            <p:nvPr/>
          </p:nvSpPr>
          <p:spPr bwMode="auto">
            <a:xfrm>
              <a:off x="1764299" y="4483563"/>
              <a:ext cx="761169" cy="114211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34" name="Rectangle 1030"/>
            <p:cNvSpPr>
              <a:spLocks noChangeArrowheads="1"/>
            </p:cNvSpPr>
            <p:nvPr/>
          </p:nvSpPr>
          <p:spPr bwMode="auto">
            <a:xfrm>
              <a:off x="2525468" y="4490126"/>
              <a:ext cx="2285694" cy="1135553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35" name="Rectangle 1031"/>
            <p:cNvSpPr>
              <a:spLocks noChangeArrowheads="1"/>
            </p:cNvSpPr>
            <p:nvPr/>
          </p:nvSpPr>
          <p:spPr bwMode="auto">
            <a:xfrm>
              <a:off x="3409124" y="4673914"/>
              <a:ext cx="717423" cy="47478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36" name="Rectangle 1055" descr="Sand"/>
            <p:cNvSpPr>
              <a:spLocks noChangeArrowheads="1"/>
            </p:cNvSpPr>
            <p:nvPr/>
          </p:nvSpPr>
          <p:spPr bwMode="auto">
            <a:xfrm>
              <a:off x="2525468" y="3949700"/>
              <a:ext cx="229664" cy="533863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37" name="Rectangle 1056" descr="Sand"/>
            <p:cNvSpPr>
              <a:spLocks noChangeArrowheads="1"/>
            </p:cNvSpPr>
            <p:nvPr/>
          </p:nvSpPr>
          <p:spPr bwMode="auto">
            <a:xfrm>
              <a:off x="2525468" y="5625678"/>
              <a:ext cx="229664" cy="533863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38" name="Rectangle 1057"/>
            <p:cNvSpPr>
              <a:spLocks noChangeArrowheads="1"/>
            </p:cNvSpPr>
            <p:nvPr/>
          </p:nvSpPr>
          <p:spPr bwMode="auto">
            <a:xfrm>
              <a:off x="4069678" y="4680479"/>
              <a:ext cx="664929" cy="457283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39" name="Rectangle 1058"/>
            <p:cNvSpPr>
              <a:spLocks noChangeArrowheads="1"/>
            </p:cNvSpPr>
            <p:nvPr/>
          </p:nvSpPr>
          <p:spPr bwMode="auto">
            <a:xfrm>
              <a:off x="2525468" y="4483563"/>
              <a:ext cx="2666279" cy="11421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40" name="AutoShape 1059"/>
            <p:cNvSpPr>
              <a:spLocks noChangeArrowheads="1"/>
            </p:cNvSpPr>
            <p:nvPr/>
          </p:nvSpPr>
          <p:spPr bwMode="auto">
            <a:xfrm rot="2274471">
              <a:off x="773468" y="5549099"/>
              <a:ext cx="457138" cy="68702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grpSp>
          <p:nvGrpSpPr>
            <p:cNvPr id="4" name="Group 1060"/>
            <p:cNvGrpSpPr>
              <a:grpSpLocks/>
            </p:cNvGrpSpPr>
            <p:nvPr/>
          </p:nvGrpSpPr>
          <p:grpSpPr bwMode="auto">
            <a:xfrm>
              <a:off x="2601913" y="4711699"/>
              <a:ext cx="838200" cy="763221"/>
              <a:chOff x="3120" y="2784"/>
              <a:chExt cx="672" cy="625"/>
            </a:xfrm>
          </p:grpSpPr>
          <p:grpSp>
            <p:nvGrpSpPr>
              <p:cNvPr id="5" name="Group 1061"/>
              <p:cNvGrpSpPr>
                <a:grpSpLocks/>
              </p:cNvGrpSpPr>
              <p:nvPr/>
            </p:nvGrpSpPr>
            <p:grpSpPr bwMode="auto">
              <a:xfrm>
                <a:off x="3120" y="2784"/>
                <a:ext cx="672" cy="625"/>
                <a:chOff x="2736" y="1344"/>
                <a:chExt cx="672" cy="625"/>
              </a:xfrm>
            </p:grpSpPr>
            <p:sp>
              <p:nvSpPr>
                <p:cNvPr id="62" name="Oval 1062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575" cy="62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000" dirty="0">
                    <a:latin typeface="+mn-lt"/>
                  </a:endParaRPr>
                </a:p>
              </p:txBody>
            </p:sp>
            <p:sp>
              <p:nvSpPr>
                <p:cNvPr id="63" name="Line 1063"/>
                <p:cNvSpPr>
                  <a:spLocks noChangeShapeType="1"/>
                </p:cNvSpPr>
                <p:nvPr/>
              </p:nvSpPr>
              <p:spPr bwMode="auto">
                <a:xfrm>
                  <a:off x="3024" y="1344"/>
                  <a:ext cx="38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000" dirty="0">
                    <a:latin typeface="+mn-lt"/>
                  </a:endParaRPr>
                </a:p>
              </p:txBody>
            </p:sp>
            <p:sp>
              <p:nvSpPr>
                <p:cNvPr id="64" name="Line 1064"/>
                <p:cNvSpPr>
                  <a:spLocks noChangeShapeType="1"/>
                </p:cNvSpPr>
                <p:nvPr/>
              </p:nvSpPr>
              <p:spPr bwMode="auto">
                <a:xfrm>
                  <a:off x="3408" y="1344"/>
                  <a:ext cx="0" cy="337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000" dirty="0">
                    <a:latin typeface="+mn-lt"/>
                  </a:endParaRPr>
                </a:p>
              </p:txBody>
            </p:sp>
            <p:sp>
              <p:nvSpPr>
                <p:cNvPr id="65" name="Line 1065"/>
                <p:cNvSpPr>
                  <a:spLocks noChangeShapeType="1"/>
                </p:cNvSpPr>
                <p:nvPr/>
              </p:nvSpPr>
              <p:spPr bwMode="auto">
                <a:xfrm flipH="1">
                  <a:off x="3311" y="1680"/>
                  <a:ext cx="9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000" dirty="0">
                    <a:latin typeface="+mn-lt"/>
                  </a:endParaRPr>
                </a:p>
              </p:txBody>
            </p:sp>
          </p:grpSp>
          <p:sp>
            <p:nvSpPr>
              <p:cNvPr id="60" name="Rectangle 1066"/>
              <p:cNvSpPr>
                <a:spLocks noChangeArrowheads="1"/>
              </p:cNvSpPr>
              <p:nvPr/>
            </p:nvSpPr>
            <p:spPr bwMode="auto">
              <a:xfrm>
                <a:off x="3404" y="2787"/>
                <a:ext cx="363" cy="330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61" name="Oval 1067"/>
              <p:cNvSpPr>
                <a:spLocks noChangeArrowheads="1"/>
              </p:cNvSpPr>
              <p:nvPr/>
            </p:nvSpPr>
            <p:spPr bwMode="auto">
              <a:xfrm>
                <a:off x="3246" y="2938"/>
                <a:ext cx="335" cy="335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</p:grpSp>
        <p:grpSp>
          <p:nvGrpSpPr>
            <p:cNvPr id="6" name="Group 1068"/>
            <p:cNvGrpSpPr>
              <a:grpSpLocks/>
            </p:cNvGrpSpPr>
            <p:nvPr/>
          </p:nvGrpSpPr>
          <p:grpSpPr bwMode="auto">
            <a:xfrm>
              <a:off x="3516319" y="4683122"/>
              <a:ext cx="558801" cy="452338"/>
              <a:chOff x="2256" y="2880"/>
              <a:chExt cx="352" cy="291"/>
            </a:xfrm>
          </p:grpSpPr>
          <p:sp>
            <p:nvSpPr>
              <p:cNvPr id="55" name="Line 1069"/>
              <p:cNvSpPr>
                <a:spLocks noChangeShapeType="1"/>
              </p:cNvSpPr>
              <p:nvPr/>
            </p:nvSpPr>
            <p:spPr bwMode="auto">
              <a:xfrm flipV="1">
                <a:off x="2304" y="2880"/>
                <a:ext cx="287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56" name="Rectangle 1070"/>
              <p:cNvSpPr>
                <a:spLocks noChangeArrowheads="1"/>
              </p:cNvSpPr>
              <p:nvPr/>
            </p:nvSpPr>
            <p:spPr bwMode="auto">
              <a:xfrm>
                <a:off x="2256" y="2975"/>
                <a:ext cx="48" cy="97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57" name="Line 1071"/>
              <p:cNvSpPr>
                <a:spLocks noChangeShapeType="1"/>
              </p:cNvSpPr>
              <p:nvPr/>
            </p:nvSpPr>
            <p:spPr bwMode="auto">
              <a:xfrm>
                <a:off x="2304" y="3074"/>
                <a:ext cx="287" cy="9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pic>
            <p:nvPicPr>
              <p:cNvPr id="58" name="Picture 1072" descr="H:\VB\PROJECTS\COMPARE\Flame1.bmp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20" y="2941"/>
                <a:ext cx="288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3" name="AutoShape 1073"/>
            <p:cNvSpPr>
              <a:spLocks noChangeArrowheads="1"/>
            </p:cNvSpPr>
            <p:nvPr/>
          </p:nvSpPr>
          <p:spPr bwMode="auto">
            <a:xfrm rot="7948445">
              <a:off x="5289008" y="5992271"/>
              <a:ext cx="457283" cy="686802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44" name="Line 1074"/>
            <p:cNvSpPr>
              <a:spLocks noChangeShapeType="1"/>
            </p:cNvSpPr>
            <p:nvPr/>
          </p:nvSpPr>
          <p:spPr bwMode="auto">
            <a:xfrm flipV="1">
              <a:off x="2525468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45" name="Line 1075"/>
            <p:cNvSpPr>
              <a:spLocks noChangeShapeType="1"/>
            </p:cNvSpPr>
            <p:nvPr/>
          </p:nvSpPr>
          <p:spPr bwMode="auto">
            <a:xfrm flipV="1">
              <a:off x="2755132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46" name="Line 1076"/>
            <p:cNvSpPr>
              <a:spLocks noChangeShapeType="1"/>
            </p:cNvSpPr>
            <p:nvPr/>
          </p:nvSpPr>
          <p:spPr bwMode="auto">
            <a:xfrm flipV="1">
              <a:off x="2525468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47" name="Line 1077"/>
            <p:cNvSpPr>
              <a:spLocks noChangeShapeType="1"/>
            </p:cNvSpPr>
            <p:nvPr/>
          </p:nvSpPr>
          <p:spPr bwMode="auto">
            <a:xfrm flipV="1">
              <a:off x="2755132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48" name="Rectangle 1078"/>
            <p:cNvSpPr>
              <a:spLocks noChangeArrowheads="1"/>
            </p:cNvSpPr>
            <p:nvPr/>
          </p:nvSpPr>
          <p:spPr bwMode="auto">
            <a:xfrm>
              <a:off x="4734607" y="4483563"/>
              <a:ext cx="457139" cy="1142116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49" name="Rectangle 1079"/>
            <p:cNvSpPr>
              <a:spLocks noChangeArrowheads="1"/>
            </p:cNvSpPr>
            <p:nvPr/>
          </p:nvSpPr>
          <p:spPr bwMode="auto">
            <a:xfrm rot="20456998">
              <a:off x="3549109" y="4544825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50" name="Rectangle 1080"/>
            <p:cNvSpPr>
              <a:spLocks noChangeArrowheads="1"/>
            </p:cNvSpPr>
            <p:nvPr/>
          </p:nvSpPr>
          <p:spPr bwMode="auto">
            <a:xfrm rot="1000593">
              <a:off x="3535985" y="5061184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51" name="Line 1081"/>
            <p:cNvSpPr>
              <a:spLocks noChangeShapeType="1"/>
            </p:cNvSpPr>
            <p:nvPr/>
          </p:nvSpPr>
          <p:spPr bwMode="auto">
            <a:xfrm flipH="1">
              <a:off x="1458082" y="4483563"/>
              <a:ext cx="106738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52" name="Line 1082"/>
            <p:cNvSpPr>
              <a:spLocks noChangeShapeType="1"/>
            </p:cNvSpPr>
            <p:nvPr/>
          </p:nvSpPr>
          <p:spPr bwMode="auto">
            <a:xfrm flipH="1">
              <a:off x="696913" y="4483563"/>
              <a:ext cx="761169" cy="761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53" name="Line 1083"/>
            <p:cNvSpPr>
              <a:spLocks noChangeShapeType="1"/>
            </p:cNvSpPr>
            <p:nvPr/>
          </p:nvSpPr>
          <p:spPr bwMode="auto">
            <a:xfrm>
              <a:off x="696913" y="5244973"/>
              <a:ext cx="1067386" cy="3807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54" name="Line 1084"/>
            <p:cNvSpPr>
              <a:spLocks noChangeShapeType="1"/>
            </p:cNvSpPr>
            <p:nvPr/>
          </p:nvSpPr>
          <p:spPr bwMode="auto">
            <a:xfrm>
              <a:off x="1764299" y="5625678"/>
              <a:ext cx="7611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</p:grpSp>
      <p:sp>
        <p:nvSpPr>
          <p:cNvPr id="74" name="Line 1093"/>
          <p:cNvSpPr>
            <a:spLocks noChangeShapeType="1"/>
          </p:cNvSpPr>
          <p:nvPr/>
        </p:nvSpPr>
        <p:spPr bwMode="auto">
          <a:xfrm>
            <a:off x="0" y="3059095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2000" dirty="0">
              <a:latin typeface="+mn-lt"/>
            </a:endParaRPr>
          </a:p>
        </p:txBody>
      </p:sp>
      <p:sp>
        <p:nvSpPr>
          <p:cNvPr id="75" name="Text Box 1091"/>
          <p:cNvSpPr txBox="1">
            <a:spLocks noChangeArrowheads="1"/>
          </p:cNvSpPr>
          <p:nvPr/>
        </p:nvSpPr>
        <p:spPr bwMode="auto">
          <a:xfrm>
            <a:off x="0" y="353107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C00000"/>
                </a:solidFill>
                <a:latin typeface="Gill Sans MT"/>
                <a:cs typeface="Gill Sans MT"/>
              </a:rPr>
              <a:t>Ventilation Only</a:t>
            </a:r>
            <a:endParaRPr lang="en-US" sz="3600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76" name="Text Box 1092"/>
          <p:cNvSpPr txBox="1">
            <a:spLocks noChangeArrowheads="1"/>
          </p:cNvSpPr>
          <p:nvPr/>
        </p:nvSpPr>
        <p:spPr bwMode="auto">
          <a:xfrm>
            <a:off x="228600" y="3044524"/>
            <a:ext cx="60108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 smtClean="0">
                <a:latin typeface="+mn-lt"/>
              </a:rPr>
              <a:t>High Efficiency Space Heating</a:t>
            </a:r>
            <a:endParaRPr lang="en-US" sz="2000" b="1" dirty="0">
              <a:latin typeface="+mn-lt"/>
            </a:endParaRPr>
          </a:p>
        </p:txBody>
      </p:sp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5807242" y="1055477"/>
            <a:ext cx="33367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+mn-lt"/>
              </a:rPr>
              <a:t>869 MBH Output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70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Cambria Math" pitchFamily="18" charset="0"/>
              </a:rPr>
              <a:t>°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F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Discharge (LT)</a:t>
            </a:r>
          </a:p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Low Velocity (LV)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0" name="Text Box 2"/>
          <p:cNvSpPr txBox="1">
            <a:spLocks noChangeArrowheads="1"/>
          </p:cNvSpPr>
          <p:nvPr/>
        </p:nvSpPr>
        <p:spPr bwMode="auto">
          <a:xfrm>
            <a:off x="5641205" y="3572575"/>
            <a:ext cx="33367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1987 MBH Output</a:t>
            </a:r>
          </a:p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160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Cambria Math" pitchFamily="18" charset="0"/>
              </a:rPr>
              <a:t>°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F Discharge (HT)</a:t>
            </a:r>
          </a:p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High Velocity (HV)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1" name="Text Box 2"/>
          <p:cNvSpPr txBox="1">
            <a:spLocks noChangeArrowheads="1"/>
          </p:cNvSpPr>
          <p:nvPr/>
        </p:nvSpPr>
        <p:spPr bwMode="auto">
          <a:xfrm>
            <a:off x="115500" y="5762877"/>
            <a:ext cx="6237034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000" b="1" dirty="0" smtClean="0">
                <a:latin typeface="+mn-lt"/>
              </a:rPr>
              <a:t>Additional </a:t>
            </a:r>
            <a:r>
              <a:rPr lang="en-US" sz="2000" dirty="0" smtClean="0">
                <a:latin typeface="+mn-lt"/>
              </a:rPr>
              <a:t>90</a:t>
            </a:r>
            <a:r>
              <a:rPr lang="en-US" sz="2000" dirty="0" smtClean="0">
                <a:latin typeface="+mn-lt"/>
                <a:ea typeface="Cambria Math" pitchFamily="18" charset="0"/>
              </a:rPr>
              <a:t>°</a:t>
            </a:r>
            <a:r>
              <a:rPr lang="en-US" sz="2000" dirty="0" smtClean="0">
                <a:latin typeface="+mn-lt"/>
              </a:rPr>
              <a:t>F provides 1118 MBH of Usable Btu’s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000" b="1" dirty="0" smtClean="0">
                <a:latin typeface="+mn-lt"/>
              </a:rPr>
              <a:t>(Available for Conduction) = 1987 MBH – 869 MBH</a:t>
            </a: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014891" y="1029980"/>
            <a:ext cx="3750915" cy="1891145"/>
            <a:chOff x="696913" y="3949700"/>
            <a:chExt cx="5164137" cy="2614613"/>
          </a:xfrm>
        </p:grpSpPr>
        <p:grpSp>
          <p:nvGrpSpPr>
            <p:cNvPr id="8" name="Group 1107"/>
            <p:cNvGrpSpPr>
              <a:grpSpLocks/>
            </p:cNvGrpSpPr>
            <p:nvPr/>
          </p:nvGrpSpPr>
          <p:grpSpPr bwMode="auto">
            <a:xfrm>
              <a:off x="4732325" y="5626116"/>
              <a:ext cx="538160" cy="485776"/>
              <a:chOff x="2981" y="3544"/>
              <a:chExt cx="339" cy="306"/>
            </a:xfrm>
          </p:grpSpPr>
          <p:sp>
            <p:nvSpPr>
              <p:cNvPr id="120" name="Rectangle 1106"/>
              <p:cNvSpPr>
                <a:spLocks noChangeArrowheads="1"/>
              </p:cNvSpPr>
              <p:nvPr/>
            </p:nvSpPr>
            <p:spPr bwMode="auto">
              <a:xfrm>
                <a:off x="2985" y="3643"/>
                <a:ext cx="117" cy="7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121" name="Rectangle 1098"/>
              <p:cNvSpPr>
                <a:spLocks noChangeArrowheads="1"/>
              </p:cNvSpPr>
              <p:nvPr/>
            </p:nvSpPr>
            <p:spPr bwMode="auto">
              <a:xfrm rot="-2642004">
                <a:off x="3011" y="3593"/>
                <a:ext cx="278" cy="185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122" name="Rectangle 1096"/>
              <p:cNvSpPr>
                <a:spLocks noChangeArrowheads="1"/>
              </p:cNvSpPr>
              <p:nvPr/>
            </p:nvSpPr>
            <p:spPr bwMode="auto">
              <a:xfrm>
                <a:off x="2984" y="3552"/>
                <a:ext cx="292" cy="138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123" name="Line 1099"/>
              <p:cNvSpPr>
                <a:spLocks noChangeShapeType="1"/>
              </p:cNvSpPr>
              <p:nvPr/>
            </p:nvSpPr>
            <p:spPr bwMode="auto">
              <a:xfrm>
                <a:off x="2984" y="3548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124" name="Line 1100"/>
              <p:cNvSpPr>
                <a:spLocks noChangeShapeType="1"/>
              </p:cNvSpPr>
              <p:nvPr/>
            </p:nvSpPr>
            <p:spPr bwMode="auto">
              <a:xfrm flipH="1" flipV="1">
                <a:off x="2981" y="3715"/>
                <a:ext cx="138" cy="1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125" name="Line 1101"/>
              <p:cNvSpPr>
                <a:spLocks noChangeShapeType="1"/>
              </p:cNvSpPr>
              <p:nvPr/>
            </p:nvSpPr>
            <p:spPr bwMode="auto">
              <a:xfrm flipV="1">
                <a:off x="3116" y="3650"/>
                <a:ext cx="203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126" name="Line 1102"/>
              <p:cNvSpPr>
                <a:spLocks noChangeShapeType="1"/>
              </p:cNvSpPr>
              <p:nvPr/>
            </p:nvSpPr>
            <p:spPr bwMode="auto">
              <a:xfrm flipH="1" flipV="1">
                <a:off x="3276" y="3610"/>
                <a:ext cx="44" cy="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127" name="Line 1103"/>
              <p:cNvSpPr>
                <a:spLocks noChangeShapeType="1"/>
              </p:cNvSpPr>
              <p:nvPr/>
            </p:nvSpPr>
            <p:spPr bwMode="auto">
              <a:xfrm>
                <a:off x="3276" y="3544"/>
                <a:ext cx="0" cy="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</p:grpSp>
        <p:sp>
          <p:nvSpPr>
            <p:cNvPr id="84" name="AutoShape 1026"/>
            <p:cNvSpPr>
              <a:spLocks noChangeArrowheads="1"/>
            </p:cNvSpPr>
            <p:nvPr/>
          </p:nvSpPr>
          <p:spPr bwMode="auto">
            <a:xfrm flipH="1" flipV="1">
              <a:off x="705662" y="5244973"/>
              <a:ext cx="1067386" cy="380705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85" name="AutoShape 1027"/>
            <p:cNvSpPr>
              <a:spLocks noChangeArrowheads="1"/>
            </p:cNvSpPr>
            <p:nvPr/>
          </p:nvSpPr>
          <p:spPr bwMode="auto">
            <a:xfrm flipH="1">
              <a:off x="705662" y="4483563"/>
              <a:ext cx="763357" cy="761411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86" name="Rectangle 1028"/>
            <p:cNvSpPr>
              <a:spLocks noChangeArrowheads="1"/>
            </p:cNvSpPr>
            <p:nvPr/>
          </p:nvSpPr>
          <p:spPr bwMode="auto">
            <a:xfrm>
              <a:off x="1458082" y="4483563"/>
              <a:ext cx="686802" cy="99114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87" name="Rectangle 1029"/>
            <p:cNvSpPr>
              <a:spLocks noChangeArrowheads="1"/>
            </p:cNvSpPr>
            <p:nvPr/>
          </p:nvSpPr>
          <p:spPr bwMode="auto">
            <a:xfrm>
              <a:off x="1764299" y="4483563"/>
              <a:ext cx="761169" cy="114211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88" name="Rectangle 1030"/>
            <p:cNvSpPr>
              <a:spLocks noChangeArrowheads="1"/>
            </p:cNvSpPr>
            <p:nvPr/>
          </p:nvSpPr>
          <p:spPr bwMode="auto">
            <a:xfrm>
              <a:off x="2525468" y="4490126"/>
              <a:ext cx="2285694" cy="1135553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89" name="Rectangle 1031"/>
            <p:cNvSpPr>
              <a:spLocks noChangeArrowheads="1"/>
            </p:cNvSpPr>
            <p:nvPr/>
          </p:nvSpPr>
          <p:spPr bwMode="auto">
            <a:xfrm>
              <a:off x="3409124" y="4673914"/>
              <a:ext cx="717423" cy="47478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90" name="Rectangle 1055" descr="Sand"/>
            <p:cNvSpPr>
              <a:spLocks noChangeArrowheads="1"/>
            </p:cNvSpPr>
            <p:nvPr/>
          </p:nvSpPr>
          <p:spPr bwMode="auto">
            <a:xfrm>
              <a:off x="2525468" y="3949700"/>
              <a:ext cx="229664" cy="533863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91" name="Rectangle 1056" descr="Sand"/>
            <p:cNvSpPr>
              <a:spLocks noChangeArrowheads="1"/>
            </p:cNvSpPr>
            <p:nvPr/>
          </p:nvSpPr>
          <p:spPr bwMode="auto">
            <a:xfrm>
              <a:off x="2525468" y="5625678"/>
              <a:ext cx="229664" cy="533863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92" name="Rectangle 1057"/>
            <p:cNvSpPr>
              <a:spLocks noChangeArrowheads="1"/>
            </p:cNvSpPr>
            <p:nvPr/>
          </p:nvSpPr>
          <p:spPr bwMode="auto">
            <a:xfrm>
              <a:off x="4069678" y="4680479"/>
              <a:ext cx="664929" cy="457283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93" name="Rectangle 1058"/>
            <p:cNvSpPr>
              <a:spLocks noChangeArrowheads="1"/>
            </p:cNvSpPr>
            <p:nvPr/>
          </p:nvSpPr>
          <p:spPr bwMode="auto">
            <a:xfrm>
              <a:off x="2525468" y="4483563"/>
              <a:ext cx="2666279" cy="11421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94" name="AutoShape 1059"/>
            <p:cNvSpPr>
              <a:spLocks noChangeArrowheads="1"/>
            </p:cNvSpPr>
            <p:nvPr/>
          </p:nvSpPr>
          <p:spPr bwMode="auto">
            <a:xfrm rot="2274471">
              <a:off x="773468" y="5549099"/>
              <a:ext cx="457138" cy="68702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grpSp>
          <p:nvGrpSpPr>
            <p:cNvPr id="9" name="Group 1060"/>
            <p:cNvGrpSpPr>
              <a:grpSpLocks/>
            </p:cNvGrpSpPr>
            <p:nvPr/>
          </p:nvGrpSpPr>
          <p:grpSpPr bwMode="auto">
            <a:xfrm>
              <a:off x="2601913" y="4711699"/>
              <a:ext cx="838200" cy="763221"/>
              <a:chOff x="3120" y="2784"/>
              <a:chExt cx="672" cy="625"/>
            </a:xfrm>
          </p:grpSpPr>
          <p:grpSp>
            <p:nvGrpSpPr>
              <p:cNvPr id="10" name="Group 1061"/>
              <p:cNvGrpSpPr>
                <a:grpSpLocks/>
              </p:cNvGrpSpPr>
              <p:nvPr/>
            </p:nvGrpSpPr>
            <p:grpSpPr bwMode="auto">
              <a:xfrm>
                <a:off x="3120" y="2784"/>
                <a:ext cx="672" cy="625"/>
                <a:chOff x="2736" y="1344"/>
                <a:chExt cx="672" cy="625"/>
              </a:xfrm>
            </p:grpSpPr>
            <p:sp>
              <p:nvSpPr>
                <p:cNvPr id="116" name="Oval 1062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575" cy="62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000" dirty="0">
                    <a:latin typeface="+mn-lt"/>
                  </a:endParaRPr>
                </a:p>
              </p:txBody>
            </p:sp>
            <p:sp>
              <p:nvSpPr>
                <p:cNvPr id="117" name="Line 1063"/>
                <p:cNvSpPr>
                  <a:spLocks noChangeShapeType="1"/>
                </p:cNvSpPr>
                <p:nvPr/>
              </p:nvSpPr>
              <p:spPr bwMode="auto">
                <a:xfrm>
                  <a:off x="3024" y="1344"/>
                  <a:ext cx="38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000" dirty="0">
                    <a:latin typeface="+mn-lt"/>
                  </a:endParaRPr>
                </a:p>
              </p:txBody>
            </p:sp>
            <p:sp>
              <p:nvSpPr>
                <p:cNvPr id="118" name="Line 1064"/>
                <p:cNvSpPr>
                  <a:spLocks noChangeShapeType="1"/>
                </p:cNvSpPr>
                <p:nvPr/>
              </p:nvSpPr>
              <p:spPr bwMode="auto">
                <a:xfrm>
                  <a:off x="3408" y="1344"/>
                  <a:ext cx="0" cy="337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000" dirty="0">
                    <a:latin typeface="+mn-lt"/>
                  </a:endParaRPr>
                </a:p>
              </p:txBody>
            </p:sp>
            <p:sp>
              <p:nvSpPr>
                <p:cNvPr id="119" name="Line 1065"/>
                <p:cNvSpPr>
                  <a:spLocks noChangeShapeType="1"/>
                </p:cNvSpPr>
                <p:nvPr/>
              </p:nvSpPr>
              <p:spPr bwMode="auto">
                <a:xfrm flipH="1">
                  <a:off x="3311" y="1680"/>
                  <a:ext cx="9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000" dirty="0">
                    <a:latin typeface="+mn-lt"/>
                  </a:endParaRPr>
                </a:p>
              </p:txBody>
            </p:sp>
          </p:grpSp>
          <p:sp>
            <p:nvSpPr>
              <p:cNvPr id="114" name="Rectangle 1066"/>
              <p:cNvSpPr>
                <a:spLocks noChangeArrowheads="1"/>
              </p:cNvSpPr>
              <p:nvPr/>
            </p:nvSpPr>
            <p:spPr bwMode="auto">
              <a:xfrm>
                <a:off x="3404" y="2787"/>
                <a:ext cx="363" cy="330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115" name="Oval 1067"/>
              <p:cNvSpPr>
                <a:spLocks noChangeArrowheads="1"/>
              </p:cNvSpPr>
              <p:nvPr/>
            </p:nvSpPr>
            <p:spPr bwMode="auto">
              <a:xfrm>
                <a:off x="3246" y="2938"/>
                <a:ext cx="335" cy="335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</p:grpSp>
        <p:grpSp>
          <p:nvGrpSpPr>
            <p:cNvPr id="11" name="Group 1068"/>
            <p:cNvGrpSpPr>
              <a:grpSpLocks/>
            </p:cNvGrpSpPr>
            <p:nvPr/>
          </p:nvGrpSpPr>
          <p:grpSpPr bwMode="auto">
            <a:xfrm>
              <a:off x="3516319" y="4683122"/>
              <a:ext cx="558801" cy="452338"/>
              <a:chOff x="2256" y="2880"/>
              <a:chExt cx="352" cy="291"/>
            </a:xfrm>
          </p:grpSpPr>
          <p:sp>
            <p:nvSpPr>
              <p:cNvPr id="109" name="Line 1069"/>
              <p:cNvSpPr>
                <a:spLocks noChangeShapeType="1"/>
              </p:cNvSpPr>
              <p:nvPr/>
            </p:nvSpPr>
            <p:spPr bwMode="auto">
              <a:xfrm flipV="1">
                <a:off x="2304" y="2880"/>
                <a:ext cx="287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110" name="Rectangle 1070"/>
              <p:cNvSpPr>
                <a:spLocks noChangeArrowheads="1"/>
              </p:cNvSpPr>
              <p:nvPr/>
            </p:nvSpPr>
            <p:spPr bwMode="auto">
              <a:xfrm>
                <a:off x="2256" y="2975"/>
                <a:ext cx="48" cy="97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sp>
            <p:nvSpPr>
              <p:cNvPr id="111" name="Line 1071"/>
              <p:cNvSpPr>
                <a:spLocks noChangeShapeType="1"/>
              </p:cNvSpPr>
              <p:nvPr/>
            </p:nvSpPr>
            <p:spPr bwMode="auto">
              <a:xfrm>
                <a:off x="2304" y="3074"/>
                <a:ext cx="287" cy="9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 dirty="0">
                  <a:latin typeface="+mn-lt"/>
                </a:endParaRPr>
              </a:p>
            </p:txBody>
          </p:sp>
          <p:pic>
            <p:nvPicPr>
              <p:cNvPr id="112" name="Picture 1072" descr="H:\VB\PROJECTS\COMPARE\Flame1.bmp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20" y="2941"/>
                <a:ext cx="288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7" name="AutoShape 1073"/>
            <p:cNvSpPr>
              <a:spLocks noChangeArrowheads="1"/>
            </p:cNvSpPr>
            <p:nvPr/>
          </p:nvSpPr>
          <p:spPr bwMode="auto">
            <a:xfrm rot="7948445">
              <a:off x="5289008" y="5992271"/>
              <a:ext cx="457283" cy="686802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98" name="Line 1074"/>
            <p:cNvSpPr>
              <a:spLocks noChangeShapeType="1"/>
            </p:cNvSpPr>
            <p:nvPr/>
          </p:nvSpPr>
          <p:spPr bwMode="auto">
            <a:xfrm flipV="1">
              <a:off x="2525468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99" name="Line 1075"/>
            <p:cNvSpPr>
              <a:spLocks noChangeShapeType="1"/>
            </p:cNvSpPr>
            <p:nvPr/>
          </p:nvSpPr>
          <p:spPr bwMode="auto">
            <a:xfrm flipV="1">
              <a:off x="2755132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100" name="Line 1076"/>
            <p:cNvSpPr>
              <a:spLocks noChangeShapeType="1"/>
            </p:cNvSpPr>
            <p:nvPr/>
          </p:nvSpPr>
          <p:spPr bwMode="auto">
            <a:xfrm flipV="1">
              <a:off x="2525468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101" name="Line 1077"/>
            <p:cNvSpPr>
              <a:spLocks noChangeShapeType="1"/>
            </p:cNvSpPr>
            <p:nvPr/>
          </p:nvSpPr>
          <p:spPr bwMode="auto">
            <a:xfrm flipV="1">
              <a:off x="2755132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102" name="Rectangle 1078"/>
            <p:cNvSpPr>
              <a:spLocks noChangeArrowheads="1"/>
            </p:cNvSpPr>
            <p:nvPr/>
          </p:nvSpPr>
          <p:spPr bwMode="auto">
            <a:xfrm>
              <a:off x="4734607" y="4483563"/>
              <a:ext cx="457139" cy="1142116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103" name="Rectangle 1079"/>
            <p:cNvSpPr>
              <a:spLocks noChangeArrowheads="1"/>
            </p:cNvSpPr>
            <p:nvPr/>
          </p:nvSpPr>
          <p:spPr bwMode="auto">
            <a:xfrm rot="20456998">
              <a:off x="3549109" y="4544825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104" name="Rectangle 1080"/>
            <p:cNvSpPr>
              <a:spLocks noChangeArrowheads="1"/>
            </p:cNvSpPr>
            <p:nvPr/>
          </p:nvSpPr>
          <p:spPr bwMode="auto">
            <a:xfrm rot="1000593">
              <a:off x="3535985" y="5061184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105" name="Line 1081"/>
            <p:cNvSpPr>
              <a:spLocks noChangeShapeType="1"/>
            </p:cNvSpPr>
            <p:nvPr/>
          </p:nvSpPr>
          <p:spPr bwMode="auto">
            <a:xfrm flipH="1">
              <a:off x="1458082" y="4483563"/>
              <a:ext cx="106738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106" name="Line 1082"/>
            <p:cNvSpPr>
              <a:spLocks noChangeShapeType="1"/>
            </p:cNvSpPr>
            <p:nvPr/>
          </p:nvSpPr>
          <p:spPr bwMode="auto">
            <a:xfrm flipH="1">
              <a:off x="696913" y="4483563"/>
              <a:ext cx="761169" cy="761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107" name="Line 1083"/>
            <p:cNvSpPr>
              <a:spLocks noChangeShapeType="1"/>
            </p:cNvSpPr>
            <p:nvPr/>
          </p:nvSpPr>
          <p:spPr bwMode="auto">
            <a:xfrm>
              <a:off x="696913" y="5244973"/>
              <a:ext cx="1067386" cy="3807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108" name="Line 1084"/>
            <p:cNvSpPr>
              <a:spLocks noChangeShapeType="1"/>
            </p:cNvSpPr>
            <p:nvPr/>
          </p:nvSpPr>
          <p:spPr bwMode="auto">
            <a:xfrm>
              <a:off x="1764299" y="5625678"/>
              <a:ext cx="7611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 dirty="0">
                <a:latin typeface="+mn-lt"/>
              </a:endParaRPr>
            </a:p>
          </p:txBody>
        </p:sp>
      </p:grpSp>
      <p:sp>
        <p:nvSpPr>
          <p:cNvPr id="129" name="Text Box 2"/>
          <p:cNvSpPr txBox="1">
            <a:spLocks noChangeArrowheads="1"/>
          </p:cNvSpPr>
          <p:nvPr/>
        </p:nvSpPr>
        <p:spPr bwMode="auto">
          <a:xfrm>
            <a:off x="205741" y="2362028"/>
            <a:ext cx="21791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000" b="1" dirty="0" smtClean="0">
                <a:latin typeface="+mn-lt"/>
              </a:rPr>
              <a:t>10,000 </a:t>
            </a:r>
            <a:r>
              <a:rPr lang="en-US" sz="2000" b="1" dirty="0" err="1" smtClean="0">
                <a:latin typeface="+mn-lt"/>
              </a:rPr>
              <a:t>cfm</a:t>
            </a:r>
            <a:endParaRPr lang="en-US" sz="2000" b="1" dirty="0" smtClean="0">
              <a:latin typeface="+mn-lt"/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0°Inlet Air</a:t>
            </a:r>
            <a:endParaRPr lang="en-US" sz="2000" b="1" dirty="0">
              <a:latin typeface="+mn-lt"/>
            </a:endParaRPr>
          </a:p>
        </p:txBody>
      </p:sp>
      <p:sp>
        <p:nvSpPr>
          <p:cNvPr id="130" name="Text Box 2"/>
          <p:cNvSpPr txBox="1">
            <a:spLocks noChangeArrowheads="1"/>
          </p:cNvSpPr>
          <p:nvPr/>
        </p:nvSpPr>
        <p:spPr bwMode="auto">
          <a:xfrm>
            <a:off x="297179" y="4931320"/>
            <a:ext cx="20509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000" b="1" dirty="0" smtClean="0">
                <a:latin typeface="+mn-lt"/>
              </a:rPr>
              <a:t>10,000 </a:t>
            </a:r>
            <a:r>
              <a:rPr lang="en-US" sz="2000" b="1" dirty="0" err="1" smtClean="0">
                <a:latin typeface="+mn-lt"/>
              </a:rPr>
              <a:t>cfm</a:t>
            </a:r>
            <a:endParaRPr lang="en-US" sz="2000" b="1" dirty="0" smtClean="0">
              <a:latin typeface="+mn-lt"/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0°Inlet Air</a:t>
            </a:r>
            <a:endParaRPr lang="en-US" sz="2000" b="1" dirty="0"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/>
          <p:cNvSpPr>
            <a:spLocks noGrp="1"/>
          </p:cNvSpPr>
          <p:nvPr>
            <p:ph type="title"/>
          </p:nvPr>
        </p:nvSpPr>
        <p:spPr>
          <a:xfrm>
            <a:off x="7620" y="199292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The Importance of High Discharge Temperature (HT) 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83" name="Content Placeholder 82"/>
          <p:cNvSpPr>
            <a:spLocks noGrp="1"/>
          </p:cNvSpPr>
          <p:nvPr>
            <p:ph idx="1"/>
          </p:nvPr>
        </p:nvSpPr>
        <p:spPr>
          <a:xfrm>
            <a:off x="670471" y="1751131"/>
            <a:ext cx="7772400" cy="4648200"/>
          </a:xfrm>
        </p:spPr>
        <p:txBody>
          <a:bodyPr/>
          <a:lstStyle/>
          <a:p>
            <a:r>
              <a:rPr lang="en-US" dirty="0" smtClean="0"/>
              <a:t>Example Design Load</a:t>
            </a:r>
          </a:p>
          <a:p>
            <a:pPr lvl="1"/>
            <a:r>
              <a:rPr lang="en-US" dirty="0" smtClean="0"/>
              <a:t>1118 MBH Conduction Load</a:t>
            </a:r>
            <a:endParaRPr lang="en-US" dirty="0"/>
          </a:p>
        </p:txBody>
      </p:sp>
      <p:graphicFrame>
        <p:nvGraphicFramePr>
          <p:cNvPr id="88" name="Table 87"/>
          <p:cNvGraphicFramePr>
            <a:graphicFrameLocks noGrp="1"/>
          </p:cNvGraphicFramePr>
          <p:nvPr/>
        </p:nvGraphicFramePr>
        <p:xfrm>
          <a:off x="1107694" y="2892641"/>
          <a:ext cx="7212191" cy="2590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538"/>
                <a:gridCol w="1415538"/>
                <a:gridCol w="1355460"/>
                <a:gridCol w="1435982"/>
                <a:gridCol w="1589673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Unit Type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Discharge Temp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Design Temp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Usable BTU’s/10,000 CFM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CFM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Required to Cover Conduction Load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Push Thru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1118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MBH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Draw Thru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492 MBH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Draw Thru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306 MBH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39,000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Draw Thru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pSp>
        <p:nvGrpSpPr>
          <p:cNvPr id="2" name="Group 97"/>
          <p:cNvGrpSpPr/>
          <p:nvPr/>
        </p:nvGrpSpPr>
        <p:grpSpPr>
          <a:xfrm>
            <a:off x="4867205" y="1470660"/>
            <a:ext cx="2257495" cy="1478280"/>
            <a:chOff x="4676705" y="1107748"/>
            <a:chExt cx="2801469" cy="1855192"/>
          </a:xfrm>
        </p:grpSpPr>
        <p:sp>
          <p:nvSpPr>
            <p:cNvPr id="89" name="Text Box 2"/>
            <p:cNvSpPr txBox="1">
              <a:spLocks noChangeArrowheads="1"/>
            </p:cNvSpPr>
            <p:nvPr/>
          </p:nvSpPr>
          <p:spPr bwMode="auto">
            <a:xfrm>
              <a:off x="4676705" y="1107748"/>
              <a:ext cx="2801469" cy="7531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50000"/>
                </a:spcBef>
              </a:pPr>
              <a:r>
                <a:rPr lang="en-US" sz="2200" b="1" dirty="0" smtClean="0">
                  <a:latin typeface="+mn-lt"/>
                </a:rPr>
                <a:t>Equipment $$/ Installation $$</a:t>
              </a:r>
              <a:endParaRPr lang="en-US" sz="2200" b="1" dirty="0">
                <a:latin typeface="+mn-lt"/>
              </a:endParaRPr>
            </a:p>
          </p:txBody>
        </p:sp>
        <p:cxnSp>
          <p:nvCxnSpPr>
            <p:cNvPr id="91" name="Straight Arrow Connector 90"/>
            <p:cNvCxnSpPr/>
            <p:nvPr/>
          </p:nvCxnSpPr>
          <p:spPr bwMode="auto">
            <a:xfrm>
              <a:off x="5880086" y="1930153"/>
              <a:ext cx="1418421" cy="103278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grpSp>
        <p:nvGrpSpPr>
          <p:cNvPr id="3" name="Group 98"/>
          <p:cNvGrpSpPr/>
          <p:nvPr/>
        </p:nvGrpSpPr>
        <p:grpSpPr>
          <a:xfrm>
            <a:off x="6191702" y="2263980"/>
            <a:ext cx="2801469" cy="630050"/>
            <a:chOff x="6342531" y="2414808"/>
            <a:chExt cx="2801469" cy="630050"/>
          </a:xfrm>
        </p:grpSpPr>
        <p:sp>
          <p:nvSpPr>
            <p:cNvPr id="95" name="Text Box 2"/>
            <p:cNvSpPr txBox="1">
              <a:spLocks noChangeArrowheads="1"/>
            </p:cNvSpPr>
            <p:nvPr/>
          </p:nvSpPr>
          <p:spPr bwMode="auto">
            <a:xfrm>
              <a:off x="6342531" y="2414808"/>
              <a:ext cx="2801469" cy="3469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50000"/>
                </a:spcBef>
              </a:pPr>
              <a:r>
                <a:rPr lang="en-US" sz="2200" b="1" dirty="0" smtClean="0">
                  <a:latin typeface="+mn-lt"/>
                </a:rPr>
                <a:t>Wasted Energy $$</a:t>
              </a:r>
              <a:endParaRPr lang="en-US" sz="2200" b="1" dirty="0">
                <a:latin typeface="+mn-lt"/>
              </a:endParaRPr>
            </a:p>
          </p:txBody>
        </p:sp>
        <p:cxnSp>
          <p:nvCxnSpPr>
            <p:cNvPr id="96" name="Straight Arrow Connector 95"/>
            <p:cNvCxnSpPr>
              <a:stCxn id="95" idx="2"/>
            </p:cNvCxnSpPr>
            <p:nvPr/>
          </p:nvCxnSpPr>
          <p:spPr bwMode="auto">
            <a:xfrm>
              <a:off x="7743266" y="2761762"/>
              <a:ext cx="14994" cy="2830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sp>
        <p:nvSpPr>
          <p:cNvPr id="35842" name="AutoShape 2" descr="data:image/jpeg;base64,/9j/4AAQSkZJRgABAQAAAQABAAD/2wCEAAkGBxMHEhUUBxMWFhQVFRkVFBgXFxocGRkbGhgYGhwbGxwYHSggGhwmHhwaIjEjJSkuLjovIB8zODQuNyg5MCsBCgoKBQUFDgUFDisZExkrKysrKysrKysrKysrKysrKysrKysrKysrKysrKysrKysrKysrKysrKysrKysrKysrK//AABEIAK4BIgMBIgACEQEDEQH/xAAcAAEAAgIDAQAAAAAAAAAAAAAABwgFBgIDBAH/xABIEAABAwEFBAUHCAcHBQAAAAABAAIDBAUGBxEhEjFBUSJhcYGREyMyQlJioQgVJENygpKxFCUzU2OishY0k8HC0eFUc6Pi8P/EABQBAQAAAAAAAAAAAAAAAAAAAAD/xAAUEQEAAAAAAAAAAAAAAAAAAAAA/9oADAMBAAIRAxEAPwCcUREBERAREQEREBERAREQEREBERAREQEREBERAREQEREBERAREQEREBERAREQEREBERARF8c4NGbtANSUH1Yi8F5qS7jNu2Z2RjgCc3O+y0dI9wUWYj4zClLqe6JDnDMPqNC0H+GNzj7x05ZqDq6tktF5kr5HSPdvc9xc495QTvbmPcEBIsSmfL70jgxvaAASe/JalV462jKfo8dOwcthzvzcotRBJQxvtQcYP8L/ANllbPx8q4svnClhkHHZc5h8TtD4KIEQWXsDGyzrSyFobdM46dMbTM/tM4dZAUiUVbHaDA+hkZIx2ocxwcD3hUkWXu7eWqu3Jt2NM6M55kA9B3U5p0d3oLmIosw/xigt4tht8Np5zkGuz81Ie0+geo6dfBSnv3ICIiAiIgIiICIiAix1u25T3fiM1rytjYOLjqTyaN7ndQUCX4xpqbW2o7uA08W7bz864c8/q+7XrQTdeO+NDdofrioYx2WYYDtSHsY3M9+5RvbOPsMJIsalfJ70jwwdoADie/JQLNM6dxdO4ucTmS4kknrJ3rgglmox6rn/ALGCnby0ef8AUuVLj3Wx/wB5p4HjjlttP9R/JRIiCw1iY80lVkLYgkgPNpEjfgA74KSrDvDS3gZt2NOyUcdk6j7TT0m94VL16aCvls14ks+R8bxucxxafEILtIoPw/xs2y2G+GWugqGjL/EaB/MPDipthlbO0OgcHNcAWuaQQQdxBGhCDmiIgIiICIiAiIgKAMasSDWudQ2C/KJpLah7frDuMYPsjXPnu3b97xpvmbsUnkqF2VTUAtYRvYzTbf1HI5DrOfBVhJz3oPiIslYFhz3hmbDZEZkkPLcBxc47mtHMoMavRR0MtcdmijfIeTGlx8GhWBudgjTWeGvvKf0iXQljSRE092Tn9+Q6lKNBZ8VnNDKCNkbRoGsaGjwCCp1Jh1atWM4qGYfbbsHweQVyqcN7VpgTJQzHL2QHnwYSSrcIgpPX2XPZpytGGWI8pGOaf5gF5Fd6ppmVTS2pY17TvDgCPAqOr14M0FsAusofosp3bGsZOWmbDoB9nJBWZSthfizJYRbT3ic6Sm3MedXxdvFzOreOHJaZfC5VXc94bazOi45MkZmY3dQOQyPUQCtcQXepahlWxr6VwexwDmuacwQdxBG8LtVY8KMSX3TeILUJdRvO7eYnE+m33ebe8a77MQTNqGh8Dg5rgC0g5gg7iCg7EREBERAWp3/v5T3LizqTtzuHmoQek7rd7LOvwXixOxDiuZFsw5PqpAfJR8G++/k3q3nxIrDa1pzWxK6a05DJK85uc7j4aAdQ0Qe+9d6am9cxlteQuO5jBoxg5Nbw7d54rCIiAizN17sVN6ZfJWPGXHe5x0Ywc3O4D4qwNyMH6OwA2S1QKmoGRzcPNtPusOh7XfBBA93bj1948jZdM8sP1jhsx/idkD3Zre7PwErJgDXVMMfU0OeR8APirCtaGDJoyA0AC+oIFn+T9K0fR65hPJ0TmjxDz+S0+8uFFpWA0vdEJoxvdBm/Icy3IOy7lapEFHSMt6kbCvEuS6rxBaji+jcdQdTCT6zPd5t7xrvk3FHCyK8THVFhtbHVjUgaNmy4Ebg/k7uPMVuljMLi2YFrmkhwIyII0IIO4oLuU87aprX07g5jgHNcDmCCMwQRvC7FAuAt+jA8WdajiWvJNMT6rt5jz5HeOvMcQp6QEREBERAXxzg0Zu0A1K+rT8WraNhWXUPhOT3gQs7ZDsk9obtHuQVzxIvIb0V802fmw4xwj+GwkNPfq7vWsIvrRtaN3oMvdS7s16allPZo6TtXOPosaN7ndQ/4VrLmXSp7oQCGzW6nWSQ+lI7mTy5DcFhMIrmC6dG01LfpM4D5jxbxbH90HXrzW9ICIiAiIgIiIPPaFDHaUboq9jXxvGTmuGYIVcsUsLH3Y2qixc30mfSG98OfPmz3vHmrKrjIwSgiQAgjIgjMEHeCOIQUeUt4LYjGx3torad9HecoXk/snH1SfYPwPUdPNjBhr/ZtxqrFaTSvd0m/uXHh9g8OW7kotQXjRRFgdiB87MFDbD/PxjzDjvkjaPRJ4vb8R2EqXUBaZiZfuO5cHRydUyAiBh3Z+273QfHd2e+/l74bnUzpqrIvObYY89Xvy3dQHE8lVG37amvBO+otR+1I85nkBwa0cGjcAg6LUtGW1pXzWg8vkkdtPcd5P+Qy0A5LyoiAt4w3w5nvm/bfnHStOT5eJy9WMHe7r3D4L14VYbPve/y1ohzKNh1O4ykeozq5u7hrus1RUjKCNsdGxrI2ANY1oyAA4AIPHYFhQXdhbDZEYYxvLeT7TjvcTzKySIgIiICIiAoB+UHdAUcja+hbk2U7E4Ht+q/7wGR6wOan5YS+lii8NDUU8gz8pGdnqe3pMP4gEFO4JnU7mvgJDmkOaRvBBzBHere3AvGL00MNRptluzKBuEjdHacATqOohU/c3ZJDt40KmT5ONueRnnpJT0ZGiZg95mjsu1pH4UE/IiICIiAoU+UpaOxHSU7fWc+V33QGjP8AEfBTWq3/ACi6jytpRtz0ZSsGXWZJCT4ZeCCLFvmDF3BeC0ozOM4qfzz+RLT0G97sj2ArQ1Yj5Odj/otHNUvHSnl2QfcjGQ7Ok5/gEEtoiICIiAiIgIiICIiDqq6ZlYx0dW0PY8FrmuGYIO8EKq+KVxXXMqfMAmmlzMLzrlzjcfaHxHfla1Yi9V3ob0Uz6e0R0XDouy1Y4ei9vWPyzHFBTqhrH2fIyWicWSMcHMcN4I3FWfu1idTWhZjqy0nBj4QGzsG/ynAMHEP4d+e4qtt5bClu3UyU9otyew7+Dm8HN5ghYwOIGQOh3hBnr63qmvfUunrzkN0TM+jGzPRo6+Z4lYBEQFvuFeHr75S7dYC2kjPnHDQvP7tp58zwHWVjsO7ky30qAyPNsLMjPJl6I5DgXngO08FauyLLisaFkFmsDI4xk1o8STzJOZJ4klB3UdIyhY2OjYGRsAaxrRkABuAC7kRAREQEREBERAREQU7v7QfNlo1cQGQbPIWjk1zi5o8CF24c2l80WnSS55ATNY77L+g74OKyOMrNi2KrLiWH/wAbFp0Epgc10e9pDh2g5hBd9F0UUvl42OGu0xrvEArvQEREBVkx+OdrO/7MX5FWbVavlDQ+StRp9umjd/NI3/SgjFW0wlpRS2RSBoy2o9s/ecXZ/FVLVwsOyDZdDs/9LD/QM0GwoiICIiAiIgIiICIiAvhOW9fVB+NeJOzt0FgP19Gpkad3OJp5+0e7mg1HGu90F6KtrbKa0sgBj8sN8muZAI3xg55dpI0KjpEQFmbpXbmvVUsp7OGrjm92XRY3i53UP+FhlP3ydLRpDDLBC0Nq9rbkcTrKz1dnqbuI68+KCTbp3churTMp7NGjdXOPpPcd7ndZ+GgWYREBERAREQEREBERARFxe8Rgl5yAGZPIBBU7F6YT2vWFpzAka38LGg/EFaesheCu+dKqeY/WzSSfieT/AJrHoLl3Nl8vZ9G4+tSwO8YmlZhYy7FP+h0dNGfUp4mfhjaP8lk0BERAUGfKVs7WkqGjg+Fx8HtH9anNaNjRYptmypvIjN8OU7fuHp/yF3eAgqqrZYQ1YrLIpC057LDGe1jiP9lU1WA+ThbXl6eopZDrE8Ss+y8ZEDsc3P7yCY0REBERAREQEREBEUVYt4otu+HUtgODqojKR41EII+MnVw48kHXjFiYLDa6jsF/0lwylePqgRuH8Q/DtVdjrvX2SQykulJJJJJJzJJ3kk7yuKAuUcZlIbECXEgAAZkk6AADeVxVg8F8Nvmpra63WefcM4I3fVtI9JwO555cB17ghW812Km672R2yzYc+Nsjdcxkd4z9oHQjmvLYdry2FPHPZztmSNwcDwPMHmCNCFavEW58d8qR0T8hKzN0D/ZfyPuu3H/hVOtGhks2V8Vc0skjcWvad4IQW7uRemK99Kyej0Poysz1Y8b2nq4g8iFn1UTD6+UtzKkSwZuifk2eP2258PeGpB7eatbYtrQ25CyezHh8cgzaR8QRwIOhHNB7kREBERAREQEREBadi1b39n7MnfGcpJB5GPtfoT3N2j3LcVWrHa9ot2sFPRuzhpc2nLc6U+me7Rvc7mgjFe6w6L5yqYYgM/KSsZl9pwC8KkPAuxfnW1I3vGbKdrpnduWyz+Y59yCz0bPJgAcAB4LkiICIiAuMjBKC2QZgggjmDvXJEFPb/Xdddaump3joh21EecbiS0+Gh6wV2YeXmN066Kf6vPYmHON2ju8ekOsBTtjZco3lpfL0Dc6mnBLQN7497m9ZHpDvHFVk3b0F36edtUxr6dwcx7Q5rhuIIzBHcuxV5wdxPFiAUd4XfR8/MyHPzRJ9F3uEnfw14brCRSCUB0RBaRmCDmCOYI3oOSIiAiIgL45waM3HIDUlYK9N8KO6rNq2Jg1x9GMayO7GjXvOir5iDirU3s2oqTOCmOY2AelIP4jhw90adqDdcUcXxDtUt0nAu1bLUDcOBbFzPv7uWe8QU9xeSXkkk5kneTzK4ogIinPCPCjY2Ky9LNfShgcPB8gPHk09p5IGDeF+zsV142a6Op4XDvEjxz5Dv5KcERAUWY04e/2hjNXZDfpMTem0fWsH5vbw5jTkpTRBR0jZ3rdsMsQZbly7Mub6WQ+dj4j32cndXELe8ZsMdovrrus5uqImjxkYP6h381BqC69kWpDbMTZrMeJI3jNrh+R4gjiCvYqi3Fv1U3Mk2qE7cTj5yFxOw7rHsu94fFWSubfyjve39XSbMoGboX6SN7B6w6xmg2hERAREQEXF7wwEvIAGpJ3BRPiHjJDZQdDdgtmn3GTfFH2fvHdmnXpkgyGMOIQuxCaey3D9Llblp9Uw73n3vZHfw1rMu+tq5K+R0la9z5Hnac5xzJPWV0ICspgHdv5ooTUVAykqiHjqjbmGeObnd45KEsOrquvdWxwgHyQO3O4eqwb9ebj0R29StxBC2na1kADWtAa0DQAAZADqAQdiIiAiIgIiICr/AI04bGgc6usFmcTiXVEbR+zJ3vAHqHjy7N1gF8c0PBDxmDoQeKCjq225+IlddPo0Mm3F+6kzczf6uubD2fFSPiVg15UuqLoNAJzc+n3Dti5fZ8OSg+ogfSuLKlrmPacnNcCHA8iDqEE+WTj7TygC16WSN3ONzXt7ddkjs1WcGNdlZavlz5eSKrGiCw1pY90cAPzdTTSu4bRbG09/SI/CtEvFjVaFqgtoNimaf3er/wAbt3aAFGiIO2pqX1bi+re57zqXOJc49pOpXUiIC7qOlfXPbHRsc97zk1rQS4nkAFtNy8Oq29rgaWMxw8ZpAQzL3eLz2acyFYm49wKS5zPoTduYjJ8zwNs8wPYb1DvzQajhhhIyxNmpvI1slRoWR6FkR3gng5/XuHDmpZREBERAREQDrvUH4s4TF5dV3UZqelNTtHi+Mfm3w5KcEQUdc0tOTtCNCuUMzqdwdA4tcNQWkgjsI3KzOImFFPenams7KCqOpcB0JPttG4+8Neear1eO7VVdqQx2zC6M+qd7XDm1w0cEG4XcxmtGyAG1pbUsGg8r6f426ntdmVvFBj/TvH6xo5WH+G9rx4u2FACILEPx8oQPN01ST1iMfHbKwNqY/wAjwRZVG1nJ0khd/K1rcvEqFUQbLea/dfebMWpUO2D9Ww7Efe1vpfezWtIiAvTZ9DJacjIqBhfI87LGt3k//cV6LCsSe8ErYbJjdI93ADQDm47mjrKsvhnhxFcxm3UESVTxk+TLRg9hme4czvPZog92G1y2XMpRGMnTSZOnfzdl6I91u4d54rbURAREQEREBERAREQFrt67k0V6x+t4QXj0ZGnZkH3hvHUcwtiRBX+8GAtRASbv1DJW+zL0Hj7wBa7+VaNaWHFqWd+2opXDnG3ymf4Mz8FblEFMXXbrWnJ1JUA8vIyZ/wBK9lFca0q05QUNR96JzB4vACuEiCtdi4H2jXFptAxQNO/adtPHY1mhPa4KULrYPWfYZD6tpqZBqDL6APUwafizUiIg4saGABgAA0AG4LkiICIiAiIgIiICIiAvLaVnQ2rGY7SjZIx29rwCPivUiCIby4E0tXm670roHcGPzezxJ2x4lR1a2Dtq2d+zhbMNdYng9+T9k/BWjRBTSqurXUf95o6hvWYX5eOWRXlbY9Q85Mp5ieQjf/srqogqHZmH1p2mfo1FMBzkaYx25yZZjsUh3YwGkeQ6804a393Dq49r3DIdwPap5RBirvXcpbtx+SsWFsbd5y1c483OOrj2lZVEQEREBERAREQEREBERAREQEREBERAREQEREBERAREQEREBERAREQEREBERAREQEREBERAREQERE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35844" name="AutoShape 4" descr="data:image/jpeg;base64,/9j/4AAQSkZJRgABAQAAAQABAAD/2wCEAAkGBxMHEhUUBxMWFhQVFRkVFBgXFxocGRkbGhgYGhwbGxwYHSggGhwmHhwaIjEjJSkuLjovIB8zODQuNyg5MCsBCgoKBQUFDgUFDisZExkrKysrKysrKysrKysrKysrKysrKysrKysrKysrKysrKysrKysrKysrKysrKysrKysrK//AABEIAK4BIgMBIgACEQEDEQH/xAAcAAEAAgIDAQAAAAAAAAAAAAAABwgFBgIDBAH/xABIEAABAwEFBAUHCAcHBQAAAAABAAIDBAUGBxEhEjFBUSJhcYGREyMyQlJioQgVJENygpKxFCUzU2OishY0k8HC0eFUc6Pi8P/EABQBAQAAAAAAAAAAAAAAAAAAAAD/xAAUEQEAAAAAAAAAAAAAAAAAAAAA/9oADAMBAAIRAxEAPwCcUREBERAREQEREBERAREQEREBERAREQEREBERAREQEREBERAREQEREBERAREQEREBERARF8c4NGbtANSUH1Yi8F5qS7jNu2Z2RjgCc3O+y0dI9wUWYj4zClLqe6JDnDMPqNC0H+GNzj7x05ZqDq6tktF5kr5HSPdvc9xc495QTvbmPcEBIsSmfL70jgxvaAASe/JalV462jKfo8dOwcthzvzcotRBJQxvtQcYP8L/ANllbPx8q4svnClhkHHZc5h8TtD4KIEQWXsDGyzrSyFobdM46dMbTM/tM4dZAUiUVbHaDA+hkZIx2ocxwcD3hUkWXu7eWqu3Jt2NM6M55kA9B3U5p0d3oLmIosw/xigt4tht8Np5zkGuz81Ie0+geo6dfBSnv3ICIiAiIgIiICIiAix1u25T3fiM1rytjYOLjqTyaN7ndQUCX4xpqbW2o7uA08W7bz864c8/q+7XrQTdeO+NDdofrioYx2WYYDtSHsY3M9+5RvbOPsMJIsalfJ70jwwdoADie/JQLNM6dxdO4ucTmS4kknrJ3rgglmox6rn/ALGCnby0ef8AUuVLj3Wx/wB5p4HjjlttP9R/JRIiCw1iY80lVkLYgkgPNpEjfgA74KSrDvDS3gZt2NOyUcdk6j7TT0m94VL16aCvls14ks+R8bxucxxafEILtIoPw/xs2y2G+GWugqGjL/EaB/MPDipthlbO0OgcHNcAWuaQQQdxBGhCDmiIgIiICIiAiIgKAMasSDWudQ2C/KJpLah7frDuMYPsjXPnu3b97xpvmbsUnkqF2VTUAtYRvYzTbf1HI5DrOfBVhJz3oPiIslYFhz3hmbDZEZkkPLcBxc47mtHMoMavRR0MtcdmijfIeTGlx8GhWBudgjTWeGvvKf0iXQljSRE092Tn9+Q6lKNBZ8VnNDKCNkbRoGsaGjwCCp1Jh1atWM4qGYfbbsHweQVyqcN7VpgTJQzHL2QHnwYSSrcIgpPX2XPZpytGGWI8pGOaf5gF5Fd6ppmVTS2pY17TvDgCPAqOr14M0FsAusofosp3bGsZOWmbDoB9nJBWZSthfizJYRbT3ic6Sm3MedXxdvFzOreOHJaZfC5VXc94bazOi45MkZmY3dQOQyPUQCtcQXepahlWxr6VwexwDmuacwQdxBG8LtVY8KMSX3TeILUJdRvO7eYnE+m33ebe8a77MQTNqGh8Dg5rgC0g5gg7iCg7EREBERAWp3/v5T3LizqTtzuHmoQek7rd7LOvwXixOxDiuZFsw5PqpAfJR8G++/k3q3nxIrDa1pzWxK6a05DJK85uc7j4aAdQ0Qe+9d6am9cxlteQuO5jBoxg5Nbw7d54rCIiAizN17sVN6ZfJWPGXHe5x0Ywc3O4D4qwNyMH6OwA2S1QKmoGRzcPNtPusOh7XfBBA93bj1948jZdM8sP1jhsx/idkD3Zre7PwErJgDXVMMfU0OeR8APirCtaGDJoyA0AC+oIFn+T9K0fR65hPJ0TmjxDz+S0+8uFFpWA0vdEJoxvdBm/Icy3IOy7lapEFHSMt6kbCvEuS6rxBaji+jcdQdTCT6zPd5t7xrvk3FHCyK8THVFhtbHVjUgaNmy4Ebg/k7uPMVuljMLi2YFrmkhwIyII0IIO4oLuU87aprX07g5jgHNcDmCCMwQRvC7FAuAt+jA8WdajiWvJNMT6rt5jz5HeOvMcQp6QEREBERAXxzg0Zu0A1K+rT8WraNhWXUPhOT3gQs7ZDsk9obtHuQVzxIvIb0V802fmw4xwj+GwkNPfq7vWsIvrRtaN3oMvdS7s16allPZo6TtXOPosaN7ndQ/4VrLmXSp7oQCGzW6nWSQ+lI7mTy5DcFhMIrmC6dG01LfpM4D5jxbxbH90HXrzW9ICIiAiIgIiIPPaFDHaUboq9jXxvGTmuGYIVcsUsLH3Y2qixc30mfSG98OfPmz3vHmrKrjIwSgiQAgjIgjMEHeCOIQUeUt4LYjGx3torad9HecoXk/snH1SfYPwPUdPNjBhr/ZtxqrFaTSvd0m/uXHh9g8OW7kotQXjRRFgdiB87MFDbD/PxjzDjvkjaPRJ4vb8R2EqXUBaZiZfuO5cHRydUyAiBh3Z+273QfHd2e+/l74bnUzpqrIvObYY89Xvy3dQHE8lVG37amvBO+otR+1I85nkBwa0cGjcAg6LUtGW1pXzWg8vkkdtPcd5P+Qy0A5LyoiAt4w3w5nvm/bfnHStOT5eJy9WMHe7r3D4L14VYbPve/y1ohzKNh1O4ykeozq5u7hrus1RUjKCNsdGxrI2ANY1oyAA4AIPHYFhQXdhbDZEYYxvLeT7TjvcTzKySIgIiICIiAoB+UHdAUcja+hbk2U7E4Ht+q/7wGR6wOan5YS+lii8NDUU8gz8pGdnqe3pMP4gEFO4JnU7mvgJDmkOaRvBBzBHere3AvGL00MNRptluzKBuEjdHacATqOohU/c3ZJDt40KmT5ONueRnnpJT0ZGiZg95mjsu1pH4UE/IiICIiAoU+UpaOxHSU7fWc+V33QGjP8AEfBTWq3/ACi6jytpRtz0ZSsGXWZJCT4ZeCCLFvmDF3BeC0ozOM4qfzz+RLT0G97sj2ArQ1Yj5Odj/otHNUvHSnl2QfcjGQ7Ok5/gEEtoiICIiAiIgIiICIiDqq6ZlYx0dW0PY8FrmuGYIO8EKq+KVxXXMqfMAmmlzMLzrlzjcfaHxHfla1Yi9V3ob0Uz6e0R0XDouy1Y4ei9vWPyzHFBTqhrH2fIyWicWSMcHMcN4I3FWfu1idTWhZjqy0nBj4QGzsG/ynAMHEP4d+e4qtt5bClu3UyU9otyew7+Dm8HN5ghYwOIGQOh3hBnr63qmvfUunrzkN0TM+jGzPRo6+Z4lYBEQFvuFeHr75S7dYC2kjPnHDQvP7tp58zwHWVjsO7ky30qAyPNsLMjPJl6I5DgXngO08FauyLLisaFkFmsDI4xk1o8STzJOZJ4klB3UdIyhY2OjYGRsAaxrRkABuAC7kRAREQEREBERAREQU7v7QfNlo1cQGQbPIWjk1zi5o8CF24c2l80WnSS55ATNY77L+g74OKyOMrNi2KrLiWH/wAbFp0Epgc10e9pDh2g5hBd9F0UUvl42OGu0xrvEArvQEREBVkx+OdrO/7MX5FWbVavlDQ+StRp9umjd/NI3/SgjFW0wlpRS2RSBoy2o9s/ecXZ/FVLVwsOyDZdDs/9LD/QM0GwoiICIiAiIgIiICIiAvhOW9fVB+NeJOzt0FgP19Gpkad3OJp5+0e7mg1HGu90F6KtrbKa0sgBj8sN8muZAI3xg55dpI0KjpEQFmbpXbmvVUsp7OGrjm92XRY3i53UP+FhlP3ydLRpDDLBC0Nq9rbkcTrKz1dnqbuI68+KCTbp3churTMp7NGjdXOPpPcd7ndZ+GgWYREBERAREQEREBERARFxe8Rgl5yAGZPIBBU7F6YT2vWFpzAka38LGg/EFaesheCu+dKqeY/WzSSfieT/AJrHoLl3Nl8vZ9G4+tSwO8YmlZhYy7FP+h0dNGfUp4mfhjaP8lk0BERAUGfKVs7WkqGjg+Fx8HtH9anNaNjRYptmypvIjN8OU7fuHp/yF3eAgqqrZYQ1YrLIpC057LDGe1jiP9lU1WA+ThbXl6eopZDrE8Ss+y8ZEDsc3P7yCY0REBERAREQEREBEUVYt4otu+HUtgODqojKR41EII+MnVw48kHXjFiYLDa6jsF/0lwylePqgRuH8Q/DtVdjrvX2SQykulJJJJJJzJJ3kk7yuKAuUcZlIbECXEgAAZkk6AADeVxVg8F8Nvmpra63WefcM4I3fVtI9JwO555cB17ghW812Km672R2yzYc+Nsjdcxkd4z9oHQjmvLYdry2FPHPZztmSNwcDwPMHmCNCFavEW58d8qR0T8hKzN0D/ZfyPuu3H/hVOtGhks2V8Vc0skjcWvad4IQW7uRemK99Kyej0Poysz1Y8b2nq4g8iFn1UTD6+UtzKkSwZuifk2eP2258PeGpB7eatbYtrQ25CyezHh8cgzaR8QRwIOhHNB7kREBERAREQEREBadi1b39n7MnfGcpJB5GPtfoT3N2j3LcVWrHa9ot2sFPRuzhpc2nLc6U+me7Rvc7mgjFe6w6L5yqYYgM/KSsZl9pwC8KkPAuxfnW1I3vGbKdrpnduWyz+Y59yCz0bPJgAcAB4LkiICIiAuMjBKC2QZgggjmDvXJEFPb/Xdddaump3joh21EecbiS0+Gh6wV2YeXmN066Kf6vPYmHON2ju8ekOsBTtjZco3lpfL0Dc6mnBLQN7497m9ZHpDvHFVk3b0F36edtUxr6dwcx7Q5rhuIIzBHcuxV5wdxPFiAUd4XfR8/MyHPzRJ9F3uEnfw14brCRSCUB0RBaRmCDmCOYI3oOSIiAiIgL45waM3HIDUlYK9N8KO6rNq2Jg1x9GMayO7GjXvOir5iDirU3s2oqTOCmOY2AelIP4jhw90adqDdcUcXxDtUt0nAu1bLUDcOBbFzPv7uWe8QU9xeSXkkk5kneTzK4ogIinPCPCjY2Ky9LNfShgcPB8gPHk09p5IGDeF+zsV142a6Op4XDvEjxz5Dv5KcERAUWY04e/2hjNXZDfpMTem0fWsH5vbw5jTkpTRBR0jZ3rdsMsQZbly7Mub6WQ+dj4j32cndXELe8ZsMdovrrus5uqImjxkYP6h381BqC69kWpDbMTZrMeJI3jNrh+R4gjiCvYqi3Fv1U3Mk2qE7cTj5yFxOw7rHsu94fFWSubfyjve39XSbMoGboX6SN7B6w6xmg2hERAREQEXF7wwEvIAGpJ3BRPiHjJDZQdDdgtmn3GTfFH2fvHdmnXpkgyGMOIQuxCaey3D9Llblp9Uw73n3vZHfw1rMu+tq5K+R0la9z5Hnac5xzJPWV0ICspgHdv5ooTUVAykqiHjqjbmGeObnd45KEsOrquvdWxwgHyQO3O4eqwb9ebj0R29StxBC2na1kADWtAa0DQAAZADqAQdiIiAiIgIiICr/AI04bGgc6usFmcTiXVEbR+zJ3vAHqHjy7N1gF8c0PBDxmDoQeKCjq225+IlddPo0Mm3F+6kzczf6uubD2fFSPiVg15UuqLoNAJzc+n3Dti5fZ8OSg+ogfSuLKlrmPacnNcCHA8iDqEE+WTj7TygC16WSN3ONzXt7ddkjs1WcGNdlZavlz5eSKrGiCw1pY90cAPzdTTSu4bRbG09/SI/CtEvFjVaFqgtoNimaf3er/wAbt3aAFGiIO2pqX1bi+re57zqXOJc49pOpXUiIC7qOlfXPbHRsc97zk1rQS4nkAFtNy8Oq29rgaWMxw8ZpAQzL3eLz2acyFYm49wKS5zPoTduYjJ8zwNs8wPYb1DvzQajhhhIyxNmpvI1slRoWR6FkR3gng5/XuHDmpZREBERAREQDrvUH4s4TF5dV3UZqelNTtHi+Mfm3w5KcEQUdc0tOTtCNCuUMzqdwdA4tcNQWkgjsI3KzOImFFPenams7KCqOpcB0JPttG4+8Neear1eO7VVdqQx2zC6M+qd7XDm1w0cEG4XcxmtGyAG1pbUsGg8r6f426ntdmVvFBj/TvH6xo5WH+G9rx4u2FACILEPx8oQPN01ST1iMfHbKwNqY/wAjwRZVG1nJ0khd/K1rcvEqFUQbLea/dfebMWpUO2D9Ww7Efe1vpfezWtIiAvTZ9DJacjIqBhfI87LGt3k//cV6LCsSe8ErYbJjdI93ADQDm47mjrKsvhnhxFcxm3UESVTxk+TLRg9hme4czvPZog92G1y2XMpRGMnTSZOnfzdl6I91u4d54rbURAREQEREBERAREQFrt67k0V6x+t4QXj0ZGnZkH3hvHUcwtiRBX+8GAtRASbv1DJW+zL0Hj7wBa7+VaNaWHFqWd+2opXDnG3ymf4Mz8FblEFMXXbrWnJ1JUA8vIyZ/wBK9lFca0q05QUNR96JzB4vACuEiCtdi4H2jXFptAxQNO/adtPHY1mhPa4KULrYPWfYZD6tpqZBqDL6APUwafizUiIg4saGABgAA0AG4LkiICIiAiIgIiICIiAvLaVnQ2rGY7SjZIx29rwCPivUiCIby4E0tXm670roHcGPzezxJ2x4lR1a2Dtq2d+zhbMNdYng9+T9k/BWjRBTSqurXUf95o6hvWYX5eOWRXlbY9Q85Mp5ieQjf/srqogqHZmH1p2mfo1FMBzkaYx25yZZjsUh3YwGkeQ6804a393Dq49r3DIdwPap5RBirvXcpbtx+SsWFsbd5y1c483OOrj2lZVEQEREBERAREQEREBERAREQEREBERAREQEREBERAREQEREBERAREQEREBERAREQEREBERAREQERE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35846" name="Picture 6" descr="http://typophile.com/files/infinityJH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7653" y="5211060"/>
            <a:ext cx="372327" cy="223018"/>
          </a:xfrm>
          <a:prstGeom prst="rect">
            <a:avLst/>
          </a:prstGeom>
          <a:noFill/>
        </p:spPr>
      </p:pic>
      <p:grpSp>
        <p:nvGrpSpPr>
          <p:cNvPr id="14" name="Group 97"/>
          <p:cNvGrpSpPr/>
          <p:nvPr/>
        </p:nvGrpSpPr>
        <p:grpSpPr>
          <a:xfrm>
            <a:off x="616028" y="5322569"/>
            <a:ext cx="6741625" cy="1484155"/>
            <a:chOff x="4676705" y="777631"/>
            <a:chExt cx="6741625" cy="1484155"/>
          </a:xfrm>
        </p:grpSpPr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4676705" y="999902"/>
              <a:ext cx="3084301" cy="12618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50000"/>
                </a:spcBef>
              </a:pPr>
              <a:r>
                <a:rPr lang="en-US" sz="1600" b="1" dirty="0" smtClean="0">
                  <a:latin typeface="+mn-lt"/>
                </a:rPr>
                <a:t>Is this efficient?</a:t>
              </a:r>
            </a:p>
            <a:p>
              <a:pPr algn="ctr">
                <a:lnSpc>
                  <a:spcPct val="75000"/>
                </a:lnSpc>
                <a:spcBef>
                  <a:spcPct val="50000"/>
                </a:spcBef>
              </a:pPr>
              <a:r>
                <a:rPr lang="en-US" sz="1600" dirty="0" smtClean="0">
                  <a:latin typeface="+mn-lt"/>
                </a:rPr>
                <a:t>92%/100% Efficient</a:t>
              </a:r>
              <a:br>
                <a:rPr lang="en-US" sz="1600" dirty="0" smtClean="0">
                  <a:latin typeface="+mn-lt"/>
                </a:rPr>
              </a:br>
              <a:r>
                <a:rPr lang="en-US" sz="1600" dirty="0" smtClean="0">
                  <a:latin typeface="+mn-lt"/>
                </a:rPr>
                <a:t/>
              </a:r>
              <a:br>
                <a:rPr lang="en-US" sz="1600" dirty="0" smtClean="0">
                  <a:latin typeface="+mn-lt"/>
                </a:rPr>
              </a:br>
              <a:r>
                <a:rPr lang="en-US" sz="1600" dirty="0" smtClean="0">
                  <a:latin typeface="+mn-lt"/>
                </a:rPr>
                <a:t>100% Outside Air</a:t>
              </a:r>
            </a:p>
            <a:p>
              <a:pPr algn="ctr">
                <a:lnSpc>
                  <a:spcPct val="75000"/>
                </a:lnSpc>
                <a:spcBef>
                  <a:spcPct val="50000"/>
                </a:spcBef>
              </a:pPr>
              <a:r>
                <a:rPr lang="en-US" sz="1600" b="1" dirty="0" smtClean="0">
                  <a:latin typeface="+mn-lt"/>
                </a:rPr>
                <a:t>Direct Fired</a:t>
              </a:r>
              <a:endParaRPr lang="en-US" sz="1600" b="1" dirty="0">
                <a:latin typeface="+mn-lt"/>
              </a:endParaRPr>
            </a:p>
          </p:txBody>
        </p:sp>
        <p:cxnSp>
          <p:nvCxnSpPr>
            <p:cNvPr id="16" name="Straight Arrow Connector 15"/>
            <p:cNvCxnSpPr>
              <a:stCxn id="15" idx="3"/>
              <a:endCxn id="35846" idx="1"/>
            </p:cNvCxnSpPr>
            <p:nvPr/>
          </p:nvCxnSpPr>
          <p:spPr bwMode="auto">
            <a:xfrm flipV="1">
              <a:off x="7761006" y="777631"/>
              <a:ext cx="3657324" cy="85321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80" y="225184"/>
            <a:ext cx="7772400" cy="97948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Hot Air Rises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65020" y="5518187"/>
            <a:ext cx="5600700" cy="37074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How do we address?</a:t>
            </a:r>
          </a:p>
        </p:txBody>
      </p:sp>
      <p:pic>
        <p:nvPicPr>
          <p:cNvPr id="49154" name="Picture 2" descr="http://www.theadventurecompany.com/helpers/uploads/2010/08/hot-air-balloon-campaig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340" y="1500027"/>
            <a:ext cx="5152648" cy="3864487"/>
          </a:xfrm>
          <a:prstGeom prst="rect">
            <a:avLst/>
          </a:prstGeom>
          <a:noFill/>
        </p:spPr>
      </p:pic>
      <p:pic>
        <p:nvPicPr>
          <p:cNvPr id="49156" name="Picture 4" descr="https://encrypted-tbn3.gstatic.com/images?q=tbn:ANd9GcQWTvUfmC_Yl8xNkfSIKgeWb1UiXkV9HfZFmtCDOhTYOYfBkK1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5733" y="1032783"/>
            <a:ext cx="2220156" cy="2964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9644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De-stratification Technologies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065434"/>
            <a:ext cx="8229600" cy="149895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HVLS Fan/Pear Fans/Zoo Fans</a:t>
            </a:r>
          </a:p>
          <a:p>
            <a:pPr>
              <a:buNone/>
            </a:pPr>
            <a:r>
              <a:rPr lang="en-US" sz="2000" dirty="0" smtClean="0"/>
              <a:t>Or</a:t>
            </a:r>
          </a:p>
          <a:p>
            <a:r>
              <a:rPr lang="en-US" dirty="0" smtClean="0"/>
              <a:t>HTHV with Higher Velocity Discharge  - 1500 FPM </a:t>
            </a:r>
          </a:p>
          <a:p>
            <a:endParaRPr lang="en-US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775607" y="2464354"/>
            <a:ext cx="7837714" cy="3324125"/>
            <a:chOff x="843534" y="3075361"/>
            <a:chExt cx="7006358" cy="37078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34" y="3075361"/>
              <a:ext cx="7006358" cy="370789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425125" y="4261048"/>
              <a:ext cx="1715904" cy="461665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en-US" sz="1200" b="1" dirty="0" smtClean="0"/>
                <a:t>Sweeps &amp; Induces Stratified Ceiling Heat</a:t>
              </a:r>
              <a:endParaRPr lang="en-US" sz="1200" b="1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6268" y="5630320"/>
              <a:ext cx="469433" cy="32311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0173" y="4016729"/>
              <a:ext cx="475529" cy="32311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283076" y="4929310"/>
              <a:ext cx="1225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10:1</a:t>
              </a:r>
            </a:p>
            <a:p>
              <a:pPr algn="ctr"/>
              <a:r>
                <a:rPr lang="en-US" sz="1200" b="1" dirty="0" smtClean="0"/>
                <a:t>Induction Ratio</a:t>
              </a:r>
              <a:endParaRPr lang="en-US" sz="1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87498" y="5791879"/>
              <a:ext cx="15188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Low Velocity </a:t>
              </a:r>
            </a:p>
            <a:p>
              <a:pPr algn="ctr"/>
              <a:r>
                <a:rPr lang="en-US" sz="1200" b="1" dirty="0" smtClean="0"/>
                <a:t>High Volume Air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56309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853"/>
            <a:ext cx="8229600" cy="114523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Design Considerations - Distribution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2440" y="1188720"/>
            <a:ext cx="8229600" cy="4525963"/>
          </a:xfrm>
        </p:spPr>
        <p:txBody>
          <a:bodyPr/>
          <a:lstStyle/>
          <a:p>
            <a:r>
              <a:rPr lang="en-US" dirty="0" smtClean="0"/>
              <a:t>Zone Design</a:t>
            </a:r>
          </a:p>
          <a:p>
            <a:r>
              <a:rPr lang="en-US" dirty="0" smtClean="0"/>
              <a:t>Heaters positioned near greatest air load</a:t>
            </a:r>
          </a:p>
          <a:p>
            <a:r>
              <a:rPr lang="en-US" dirty="0" smtClean="0"/>
              <a:t>Cambridge - Technical Advisor Team</a:t>
            </a:r>
          </a:p>
        </p:txBody>
      </p:sp>
      <p:pic>
        <p:nvPicPr>
          <p:cNvPr id="6" name="Picture 5" descr="Heater illus zone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5974" y="3413156"/>
            <a:ext cx="6541323" cy="273678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48400" y="1524000"/>
            <a:ext cx="1978025" cy="1377950"/>
            <a:chOff x="4007" y="872"/>
            <a:chExt cx="1559" cy="1100"/>
          </a:xfrm>
        </p:grpSpPr>
        <p:sp>
          <p:nvSpPr>
            <p:cNvPr id="55756" name="Freeform 4"/>
            <p:cNvSpPr>
              <a:spLocks/>
            </p:cNvSpPr>
            <p:nvPr/>
          </p:nvSpPr>
          <p:spPr bwMode="auto">
            <a:xfrm>
              <a:off x="4736" y="1575"/>
              <a:ext cx="1" cy="217"/>
            </a:xfrm>
            <a:custGeom>
              <a:avLst/>
              <a:gdLst>
                <a:gd name="T0" fmla="*/ 0 w 1"/>
                <a:gd name="T1" fmla="*/ 0 h 3036"/>
                <a:gd name="T2" fmla="*/ 0 w 1"/>
                <a:gd name="T3" fmla="*/ 0 h 3036"/>
                <a:gd name="T4" fmla="*/ 1 w 1"/>
                <a:gd name="T5" fmla="*/ 0 h 3036"/>
                <a:gd name="T6" fmla="*/ 0 60000 65536"/>
                <a:gd name="T7" fmla="*/ 0 60000 65536"/>
                <a:gd name="T8" fmla="*/ 0 60000 65536"/>
                <a:gd name="T9" fmla="*/ 0 w 1"/>
                <a:gd name="T10" fmla="*/ 0 h 3036"/>
                <a:gd name="T11" fmla="*/ 1 w 1"/>
                <a:gd name="T12" fmla="*/ 3036 h 3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36">
                  <a:moveTo>
                    <a:pt x="0" y="0"/>
                  </a:moveTo>
                  <a:lnTo>
                    <a:pt x="0" y="3036"/>
                  </a:lnTo>
                  <a:lnTo>
                    <a:pt x="1" y="303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57" name="Freeform 5"/>
            <p:cNvSpPr>
              <a:spLocks/>
            </p:cNvSpPr>
            <p:nvPr/>
          </p:nvSpPr>
          <p:spPr bwMode="auto">
            <a:xfrm>
              <a:off x="5374" y="1836"/>
              <a:ext cx="14" cy="1"/>
            </a:xfrm>
            <a:custGeom>
              <a:avLst/>
              <a:gdLst>
                <a:gd name="T0" fmla="*/ 0 w 197"/>
                <a:gd name="T1" fmla="*/ 0 h 1"/>
                <a:gd name="T2" fmla="*/ 0 w 197"/>
                <a:gd name="T3" fmla="*/ 0 h 1"/>
                <a:gd name="T4" fmla="*/ 0 w 197"/>
                <a:gd name="T5" fmla="*/ 0 h 1"/>
                <a:gd name="T6" fmla="*/ 0 60000 65536"/>
                <a:gd name="T7" fmla="*/ 0 60000 65536"/>
                <a:gd name="T8" fmla="*/ 0 60000 65536"/>
                <a:gd name="T9" fmla="*/ 0 w 197"/>
                <a:gd name="T10" fmla="*/ 0 h 1"/>
                <a:gd name="T11" fmla="*/ 197 w 19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1">
                  <a:moveTo>
                    <a:pt x="0" y="0"/>
                  </a:moveTo>
                  <a:lnTo>
                    <a:pt x="196" y="0"/>
                  </a:lnTo>
                  <a:lnTo>
                    <a:pt x="1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58" name="Freeform 6"/>
            <p:cNvSpPr>
              <a:spLocks/>
            </p:cNvSpPr>
            <p:nvPr/>
          </p:nvSpPr>
          <p:spPr bwMode="auto">
            <a:xfrm>
              <a:off x="5347" y="1804"/>
              <a:ext cx="19" cy="18"/>
            </a:xfrm>
            <a:custGeom>
              <a:avLst/>
              <a:gdLst>
                <a:gd name="T0" fmla="*/ 0 w 263"/>
                <a:gd name="T1" fmla="*/ 0 h 257"/>
                <a:gd name="T2" fmla="*/ 0 w 263"/>
                <a:gd name="T3" fmla="*/ 0 h 257"/>
                <a:gd name="T4" fmla="*/ 0 w 263"/>
                <a:gd name="T5" fmla="*/ 0 h 257"/>
                <a:gd name="T6" fmla="*/ 0 w 263"/>
                <a:gd name="T7" fmla="*/ 0 h 257"/>
                <a:gd name="T8" fmla="*/ 0 w 263"/>
                <a:gd name="T9" fmla="*/ 0 h 257"/>
                <a:gd name="T10" fmla="*/ 0 w 263"/>
                <a:gd name="T11" fmla="*/ 0 h 257"/>
                <a:gd name="T12" fmla="*/ 0 w 263"/>
                <a:gd name="T13" fmla="*/ 0 h 257"/>
                <a:gd name="T14" fmla="*/ 0 w 263"/>
                <a:gd name="T15" fmla="*/ 0 h 257"/>
                <a:gd name="T16" fmla="*/ 0 w 263"/>
                <a:gd name="T17" fmla="*/ 0 h 257"/>
                <a:gd name="T18" fmla="*/ 0 w 263"/>
                <a:gd name="T19" fmla="*/ 0 h 257"/>
                <a:gd name="T20" fmla="*/ 0 w 263"/>
                <a:gd name="T21" fmla="*/ 0 h 257"/>
                <a:gd name="T22" fmla="*/ 0 w 263"/>
                <a:gd name="T23" fmla="*/ 0 h 257"/>
                <a:gd name="T24" fmla="*/ 0 w 263"/>
                <a:gd name="T25" fmla="*/ 0 h 257"/>
                <a:gd name="T26" fmla="*/ 0 w 263"/>
                <a:gd name="T27" fmla="*/ 0 h 257"/>
                <a:gd name="T28" fmla="*/ 0 w 263"/>
                <a:gd name="T29" fmla="*/ 0 h 257"/>
                <a:gd name="T30" fmla="*/ 0 w 263"/>
                <a:gd name="T31" fmla="*/ 0 h 257"/>
                <a:gd name="T32" fmla="*/ 0 w 263"/>
                <a:gd name="T33" fmla="*/ 0 h 257"/>
                <a:gd name="T34" fmla="*/ 0 w 263"/>
                <a:gd name="T35" fmla="*/ 0 h 257"/>
                <a:gd name="T36" fmla="*/ 0 w 263"/>
                <a:gd name="T37" fmla="*/ 0 h 257"/>
                <a:gd name="T38" fmla="*/ 0 w 263"/>
                <a:gd name="T39" fmla="*/ 0 h 257"/>
                <a:gd name="T40" fmla="*/ 0 w 263"/>
                <a:gd name="T41" fmla="*/ 0 h 257"/>
                <a:gd name="T42" fmla="*/ 0 w 263"/>
                <a:gd name="T43" fmla="*/ 0 h 257"/>
                <a:gd name="T44" fmla="*/ 0 w 263"/>
                <a:gd name="T45" fmla="*/ 0 h 257"/>
                <a:gd name="T46" fmla="*/ 0 w 263"/>
                <a:gd name="T47" fmla="*/ 0 h 257"/>
                <a:gd name="T48" fmla="*/ 0 w 263"/>
                <a:gd name="T49" fmla="*/ 0 h 257"/>
                <a:gd name="T50" fmla="*/ 0 w 263"/>
                <a:gd name="T51" fmla="*/ 0 h 257"/>
                <a:gd name="T52" fmla="*/ 0 w 263"/>
                <a:gd name="T53" fmla="*/ 0 h 257"/>
                <a:gd name="T54" fmla="*/ 0 w 263"/>
                <a:gd name="T55" fmla="*/ 0 h 257"/>
                <a:gd name="T56" fmla="*/ 0 w 263"/>
                <a:gd name="T57" fmla="*/ 0 h 257"/>
                <a:gd name="T58" fmla="*/ 0 w 263"/>
                <a:gd name="T59" fmla="*/ 0 h 257"/>
                <a:gd name="T60" fmla="*/ 0 w 263"/>
                <a:gd name="T61" fmla="*/ 0 h 257"/>
                <a:gd name="T62" fmla="*/ 0 w 263"/>
                <a:gd name="T63" fmla="*/ 0 h 257"/>
                <a:gd name="T64" fmla="*/ 0 w 263"/>
                <a:gd name="T65" fmla="*/ 0 h 257"/>
                <a:gd name="T66" fmla="*/ 0 w 263"/>
                <a:gd name="T67" fmla="*/ 0 h 257"/>
                <a:gd name="T68" fmla="*/ 0 w 263"/>
                <a:gd name="T69" fmla="*/ 0 h 257"/>
                <a:gd name="T70" fmla="*/ 0 w 263"/>
                <a:gd name="T71" fmla="*/ 0 h 257"/>
                <a:gd name="T72" fmla="*/ 0 w 263"/>
                <a:gd name="T73" fmla="*/ 0 h 257"/>
                <a:gd name="T74" fmla="*/ 0 w 263"/>
                <a:gd name="T75" fmla="*/ 0 h 257"/>
                <a:gd name="T76" fmla="*/ 0 w 263"/>
                <a:gd name="T77" fmla="*/ 0 h 257"/>
                <a:gd name="T78" fmla="*/ 0 w 263"/>
                <a:gd name="T79" fmla="*/ 0 h 257"/>
                <a:gd name="T80" fmla="*/ 0 w 263"/>
                <a:gd name="T81" fmla="*/ 0 h 257"/>
                <a:gd name="T82" fmla="*/ 0 w 263"/>
                <a:gd name="T83" fmla="*/ 0 h 257"/>
                <a:gd name="T84" fmla="*/ 0 w 263"/>
                <a:gd name="T85" fmla="*/ 0 h 257"/>
                <a:gd name="T86" fmla="*/ 0 w 263"/>
                <a:gd name="T87" fmla="*/ 0 h 257"/>
                <a:gd name="T88" fmla="*/ 0 w 263"/>
                <a:gd name="T89" fmla="*/ 0 h 257"/>
                <a:gd name="T90" fmla="*/ 0 w 263"/>
                <a:gd name="T91" fmla="*/ 0 h 257"/>
                <a:gd name="T92" fmla="*/ 0 w 263"/>
                <a:gd name="T93" fmla="*/ 0 h 257"/>
                <a:gd name="T94" fmla="*/ 0 w 263"/>
                <a:gd name="T95" fmla="*/ 0 h 257"/>
                <a:gd name="T96" fmla="*/ 0 w 263"/>
                <a:gd name="T97" fmla="*/ 0 h 257"/>
                <a:gd name="T98" fmla="*/ 0 w 263"/>
                <a:gd name="T99" fmla="*/ 0 h 257"/>
                <a:gd name="T100" fmla="*/ 0 w 263"/>
                <a:gd name="T101" fmla="*/ 0 h 257"/>
                <a:gd name="T102" fmla="*/ 0 w 263"/>
                <a:gd name="T103" fmla="*/ 0 h 257"/>
                <a:gd name="T104" fmla="*/ 0 w 263"/>
                <a:gd name="T105" fmla="*/ 0 h 257"/>
                <a:gd name="T106" fmla="*/ 0 w 263"/>
                <a:gd name="T107" fmla="*/ 0 h 2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3"/>
                <a:gd name="T163" fmla="*/ 0 h 257"/>
                <a:gd name="T164" fmla="*/ 263 w 263"/>
                <a:gd name="T165" fmla="*/ 257 h 25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3" h="257">
                  <a:moveTo>
                    <a:pt x="262" y="129"/>
                  </a:moveTo>
                  <a:lnTo>
                    <a:pt x="261" y="114"/>
                  </a:lnTo>
                  <a:lnTo>
                    <a:pt x="258" y="99"/>
                  </a:lnTo>
                  <a:lnTo>
                    <a:pt x="253" y="84"/>
                  </a:lnTo>
                  <a:lnTo>
                    <a:pt x="247" y="69"/>
                  </a:lnTo>
                  <a:lnTo>
                    <a:pt x="239" y="56"/>
                  </a:lnTo>
                  <a:lnTo>
                    <a:pt x="228" y="44"/>
                  </a:lnTo>
                  <a:lnTo>
                    <a:pt x="218" y="33"/>
                  </a:lnTo>
                  <a:lnTo>
                    <a:pt x="205" y="23"/>
                  </a:lnTo>
                  <a:lnTo>
                    <a:pt x="192" y="15"/>
                  </a:lnTo>
                  <a:lnTo>
                    <a:pt x="177" y="9"/>
                  </a:lnTo>
                  <a:lnTo>
                    <a:pt x="162" y="4"/>
                  </a:lnTo>
                  <a:lnTo>
                    <a:pt x="147" y="1"/>
                  </a:lnTo>
                  <a:lnTo>
                    <a:pt x="131" y="0"/>
                  </a:lnTo>
                  <a:lnTo>
                    <a:pt x="115" y="1"/>
                  </a:lnTo>
                  <a:lnTo>
                    <a:pt x="100" y="4"/>
                  </a:lnTo>
                  <a:lnTo>
                    <a:pt x="84" y="9"/>
                  </a:lnTo>
                  <a:lnTo>
                    <a:pt x="70" y="15"/>
                  </a:lnTo>
                  <a:lnTo>
                    <a:pt x="57" y="23"/>
                  </a:lnTo>
                  <a:lnTo>
                    <a:pt x="44" y="33"/>
                  </a:lnTo>
                  <a:lnTo>
                    <a:pt x="33" y="44"/>
                  </a:lnTo>
                  <a:lnTo>
                    <a:pt x="24" y="56"/>
                  </a:lnTo>
                  <a:lnTo>
                    <a:pt x="16" y="69"/>
                  </a:lnTo>
                  <a:lnTo>
                    <a:pt x="8" y="84"/>
                  </a:lnTo>
                  <a:lnTo>
                    <a:pt x="4" y="99"/>
                  </a:lnTo>
                  <a:lnTo>
                    <a:pt x="1" y="114"/>
                  </a:lnTo>
                  <a:lnTo>
                    <a:pt x="0" y="129"/>
                  </a:lnTo>
                  <a:lnTo>
                    <a:pt x="1" y="145"/>
                  </a:lnTo>
                  <a:lnTo>
                    <a:pt x="4" y="160"/>
                  </a:lnTo>
                  <a:lnTo>
                    <a:pt x="8" y="175"/>
                  </a:lnTo>
                  <a:lnTo>
                    <a:pt x="16" y="189"/>
                  </a:lnTo>
                  <a:lnTo>
                    <a:pt x="24" y="202"/>
                  </a:lnTo>
                  <a:lnTo>
                    <a:pt x="33" y="214"/>
                  </a:lnTo>
                  <a:lnTo>
                    <a:pt x="44" y="225"/>
                  </a:lnTo>
                  <a:lnTo>
                    <a:pt x="57" y="235"/>
                  </a:lnTo>
                  <a:lnTo>
                    <a:pt x="70" y="243"/>
                  </a:lnTo>
                  <a:lnTo>
                    <a:pt x="84" y="249"/>
                  </a:lnTo>
                  <a:lnTo>
                    <a:pt x="100" y="254"/>
                  </a:lnTo>
                  <a:lnTo>
                    <a:pt x="115" y="256"/>
                  </a:lnTo>
                  <a:lnTo>
                    <a:pt x="131" y="257"/>
                  </a:lnTo>
                  <a:lnTo>
                    <a:pt x="147" y="256"/>
                  </a:lnTo>
                  <a:lnTo>
                    <a:pt x="162" y="254"/>
                  </a:lnTo>
                  <a:lnTo>
                    <a:pt x="177" y="249"/>
                  </a:lnTo>
                  <a:lnTo>
                    <a:pt x="192" y="243"/>
                  </a:lnTo>
                  <a:lnTo>
                    <a:pt x="205" y="235"/>
                  </a:lnTo>
                  <a:lnTo>
                    <a:pt x="218" y="225"/>
                  </a:lnTo>
                  <a:lnTo>
                    <a:pt x="228" y="214"/>
                  </a:lnTo>
                  <a:lnTo>
                    <a:pt x="239" y="202"/>
                  </a:lnTo>
                  <a:lnTo>
                    <a:pt x="247" y="189"/>
                  </a:lnTo>
                  <a:lnTo>
                    <a:pt x="253" y="175"/>
                  </a:lnTo>
                  <a:lnTo>
                    <a:pt x="258" y="160"/>
                  </a:lnTo>
                  <a:lnTo>
                    <a:pt x="261" y="145"/>
                  </a:lnTo>
                  <a:lnTo>
                    <a:pt x="262" y="129"/>
                  </a:lnTo>
                  <a:lnTo>
                    <a:pt x="263" y="12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59" name="Freeform 7"/>
            <p:cNvSpPr>
              <a:spLocks/>
            </p:cNvSpPr>
            <p:nvPr/>
          </p:nvSpPr>
          <p:spPr bwMode="auto">
            <a:xfrm>
              <a:off x="4048" y="1180"/>
              <a:ext cx="1" cy="17"/>
            </a:xfrm>
            <a:custGeom>
              <a:avLst/>
              <a:gdLst>
                <a:gd name="T0" fmla="*/ 0 w 1"/>
                <a:gd name="T1" fmla="*/ 0 h 244"/>
                <a:gd name="T2" fmla="*/ 0 w 1"/>
                <a:gd name="T3" fmla="*/ 0 h 244"/>
                <a:gd name="T4" fmla="*/ 1 w 1"/>
                <a:gd name="T5" fmla="*/ 0 h 244"/>
                <a:gd name="T6" fmla="*/ 0 60000 65536"/>
                <a:gd name="T7" fmla="*/ 0 60000 65536"/>
                <a:gd name="T8" fmla="*/ 0 60000 65536"/>
                <a:gd name="T9" fmla="*/ 0 w 1"/>
                <a:gd name="T10" fmla="*/ 0 h 244"/>
                <a:gd name="T11" fmla="*/ 1 w 1"/>
                <a:gd name="T12" fmla="*/ 244 h 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44">
                  <a:moveTo>
                    <a:pt x="0" y="0"/>
                  </a:moveTo>
                  <a:lnTo>
                    <a:pt x="0" y="244"/>
                  </a:lnTo>
                  <a:lnTo>
                    <a:pt x="1" y="24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60" name="Freeform 8"/>
            <p:cNvSpPr>
              <a:spLocks/>
            </p:cNvSpPr>
            <p:nvPr/>
          </p:nvSpPr>
          <p:spPr bwMode="auto">
            <a:xfrm>
              <a:off x="5282" y="1575"/>
              <a:ext cx="1" cy="58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0 h 816"/>
                <a:gd name="T4" fmla="*/ 1 w 1"/>
                <a:gd name="T5" fmla="*/ 0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lnTo>
                    <a:pt x="0" y="816"/>
                  </a:lnTo>
                  <a:lnTo>
                    <a:pt x="1" y="81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61" name="Freeform 9"/>
            <p:cNvSpPr>
              <a:spLocks/>
            </p:cNvSpPr>
            <p:nvPr/>
          </p:nvSpPr>
          <p:spPr bwMode="auto">
            <a:xfrm>
              <a:off x="4917" y="1605"/>
              <a:ext cx="365" cy="1"/>
            </a:xfrm>
            <a:custGeom>
              <a:avLst/>
              <a:gdLst>
                <a:gd name="T0" fmla="*/ 0 w 5102"/>
                <a:gd name="T1" fmla="*/ 0 h 1"/>
                <a:gd name="T2" fmla="*/ 0 w 5102"/>
                <a:gd name="T3" fmla="*/ 0 h 1"/>
                <a:gd name="T4" fmla="*/ 0 w 5102"/>
                <a:gd name="T5" fmla="*/ 0 h 1"/>
                <a:gd name="T6" fmla="*/ 0 60000 65536"/>
                <a:gd name="T7" fmla="*/ 0 60000 65536"/>
                <a:gd name="T8" fmla="*/ 0 60000 65536"/>
                <a:gd name="T9" fmla="*/ 0 w 5102"/>
                <a:gd name="T10" fmla="*/ 0 h 1"/>
                <a:gd name="T11" fmla="*/ 5102 w 510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02" h="1">
                  <a:moveTo>
                    <a:pt x="5102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62" name="Freeform 10"/>
            <p:cNvSpPr>
              <a:spLocks/>
            </p:cNvSpPr>
            <p:nvPr/>
          </p:nvSpPr>
          <p:spPr bwMode="auto">
            <a:xfrm>
              <a:off x="4917" y="1575"/>
              <a:ext cx="1" cy="58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0 h 816"/>
                <a:gd name="T4" fmla="*/ 1 w 1"/>
                <a:gd name="T5" fmla="*/ 0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lnTo>
                    <a:pt x="0" y="816"/>
                  </a:lnTo>
                  <a:lnTo>
                    <a:pt x="1" y="81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63" name="Freeform 11"/>
            <p:cNvSpPr>
              <a:spLocks/>
            </p:cNvSpPr>
            <p:nvPr/>
          </p:nvSpPr>
          <p:spPr bwMode="auto">
            <a:xfrm>
              <a:off x="4736" y="1600"/>
              <a:ext cx="165" cy="1"/>
            </a:xfrm>
            <a:custGeom>
              <a:avLst/>
              <a:gdLst>
                <a:gd name="T0" fmla="*/ 0 w 2305"/>
                <a:gd name="T1" fmla="*/ 0 h 1"/>
                <a:gd name="T2" fmla="*/ 0 w 2305"/>
                <a:gd name="T3" fmla="*/ 0 h 1"/>
                <a:gd name="T4" fmla="*/ 0 w 2305"/>
                <a:gd name="T5" fmla="*/ 0 h 1"/>
                <a:gd name="T6" fmla="*/ 0 60000 65536"/>
                <a:gd name="T7" fmla="*/ 0 60000 65536"/>
                <a:gd name="T8" fmla="*/ 0 60000 65536"/>
                <a:gd name="T9" fmla="*/ 0 w 2305"/>
                <a:gd name="T10" fmla="*/ 0 h 1"/>
                <a:gd name="T11" fmla="*/ 2305 w 230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5" h="1">
                  <a:moveTo>
                    <a:pt x="230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64" name="Freeform 12"/>
            <p:cNvSpPr>
              <a:spLocks/>
            </p:cNvSpPr>
            <p:nvPr/>
          </p:nvSpPr>
          <p:spPr bwMode="auto">
            <a:xfrm>
              <a:off x="4901" y="1575"/>
              <a:ext cx="1" cy="217"/>
            </a:xfrm>
            <a:custGeom>
              <a:avLst/>
              <a:gdLst>
                <a:gd name="T0" fmla="*/ 0 w 1"/>
                <a:gd name="T1" fmla="*/ 0 h 3036"/>
                <a:gd name="T2" fmla="*/ 0 w 1"/>
                <a:gd name="T3" fmla="*/ 0 h 3036"/>
                <a:gd name="T4" fmla="*/ 1 w 1"/>
                <a:gd name="T5" fmla="*/ 0 h 3036"/>
                <a:gd name="T6" fmla="*/ 0 60000 65536"/>
                <a:gd name="T7" fmla="*/ 0 60000 65536"/>
                <a:gd name="T8" fmla="*/ 0 60000 65536"/>
                <a:gd name="T9" fmla="*/ 0 w 1"/>
                <a:gd name="T10" fmla="*/ 0 h 3036"/>
                <a:gd name="T11" fmla="*/ 1 w 1"/>
                <a:gd name="T12" fmla="*/ 3036 h 3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36">
                  <a:moveTo>
                    <a:pt x="0" y="0"/>
                  </a:moveTo>
                  <a:lnTo>
                    <a:pt x="0" y="3036"/>
                  </a:lnTo>
                  <a:lnTo>
                    <a:pt x="1" y="303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65" name="Freeform 13"/>
            <p:cNvSpPr>
              <a:spLocks/>
            </p:cNvSpPr>
            <p:nvPr/>
          </p:nvSpPr>
          <p:spPr bwMode="auto">
            <a:xfrm>
              <a:off x="4866" y="1744"/>
              <a:ext cx="22" cy="1"/>
            </a:xfrm>
            <a:custGeom>
              <a:avLst/>
              <a:gdLst>
                <a:gd name="T0" fmla="*/ 0 w 311"/>
                <a:gd name="T1" fmla="*/ 0 h 1"/>
                <a:gd name="T2" fmla="*/ 0 w 311"/>
                <a:gd name="T3" fmla="*/ 0 h 1"/>
                <a:gd name="T4" fmla="*/ 0 w 311"/>
                <a:gd name="T5" fmla="*/ 0 h 1"/>
                <a:gd name="T6" fmla="*/ 0 60000 65536"/>
                <a:gd name="T7" fmla="*/ 0 60000 65536"/>
                <a:gd name="T8" fmla="*/ 0 60000 65536"/>
                <a:gd name="T9" fmla="*/ 0 w 311"/>
                <a:gd name="T10" fmla="*/ 0 h 1"/>
                <a:gd name="T11" fmla="*/ 311 w 31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" h="1">
                  <a:moveTo>
                    <a:pt x="31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66" name="Freeform 14"/>
            <p:cNvSpPr>
              <a:spLocks/>
            </p:cNvSpPr>
            <p:nvPr/>
          </p:nvSpPr>
          <p:spPr bwMode="auto">
            <a:xfrm>
              <a:off x="4888" y="1722"/>
              <a:ext cx="1" cy="22"/>
            </a:xfrm>
            <a:custGeom>
              <a:avLst/>
              <a:gdLst>
                <a:gd name="T0" fmla="*/ 0 w 1"/>
                <a:gd name="T1" fmla="*/ 0 h 305"/>
                <a:gd name="T2" fmla="*/ 0 w 1"/>
                <a:gd name="T3" fmla="*/ 0 h 305"/>
                <a:gd name="T4" fmla="*/ 1 w 1"/>
                <a:gd name="T5" fmla="*/ 0 h 305"/>
                <a:gd name="T6" fmla="*/ 0 60000 65536"/>
                <a:gd name="T7" fmla="*/ 0 60000 65536"/>
                <a:gd name="T8" fmla="*/ 0 60000 65536"/>
                <a:gd name="T9" fmla="*/ 0 w 1"/>
                <a:gd name="T10" fmla="*/ 0 h 305"/>
                <a:gd name="T11" fmla="*/ 1 w 1"/>
                <a:gd name="T12" fmla="*/ 305 h 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5">
                  <a:moveTo>
                    <a:pt x="0" y="0"/>
                  </a:moveTo>
                  <a:lnTo>
                    <a:pt x="0" y="305"/>
                  </a:lnTo>
                  <a:lnTo>
                    <a:pt x="1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67" name="Freeform 15"/>
            <p:cNvSpPr>
              <a:spLocks/>
            </p:cNvSpPr>
            <p:nvPr/>
          </p:nvSpPr>
          <p:spPr bwMode="auto">
            <a:xfrm>
              <a:off x="4866" y="1722"/>
              <a:ext cx="22" cy="1"/>
            </a:xfrm>
            <a:custGeom>
              <a:avLst/>
              <a:gdLst>
                <a:gd name="T0" fmla="*/ 0 w 311"/>
                <a:gd name="T1" fmla="*/ 0 h 1"/>
                <a:gd name="T2" fmla="*/ 0 w 311"/>
                <a:gd name="T3" fmla="*/ 0 h 1"/>
                <a:gd name="T4" fmla="*/ 0 w 311"/>
                <a:gd name="T5" fmla="*/ 0 h 1"/>
                <a:gd name="T6" fmla="*/ 0 60000 65536"/>
                <a:gd name="T7" fmla="*/ 0 60000 65536"/>
                <a:gd name="T8" fmla="*/ 0 60000 65536"/>
                <a:gd name="T9" fmla="*/ 0 w 311"/>
                <a:gd name="T10" fmla="*/ 0 h 1"/>
                <a:gd name="T11" fmla="*/ 311 w 31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" h="1">
                  <a:moveTo>
                    <a:pt x="31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68" name="Freeform 16"/>
            <p:cNvSpPr>
              <a:spLocks/>
            </p:cNvSpPr>
            <p:nvPr/>
          </p:nvSpPr>
          <p:spPr bwMode="auto">
            <a:xfrm>
              <a:off x="4866" y="1722"/>
              <a:ext cx="1" cy="22"/>
            </a:xfrm>
            <a:custGeom>
              <a:avLst/>
              <a:gdLst>
                <a:gd name="T0" fmla="*/ 0 w 1"/>
                <a:gd name="T1" fmla="*/ 0 h 305"/>
                <a:gd name="T2" fmla="*/ 0 w 1"/>
                <a:gd name="T3" fmla="*/ 0 h 305"/>
                <a:gd name="T4" fmla="*/ 1 w 1"/>
                <a:gd name="T5" fmla="*/ 0 h 305"/>
                <a:gd name="T6" fmla="*/ 0 60000 65536"/>
                <a:gd name="T7" fmla="*/ 0 60000 65536"/>
                <a:gd name="T8" fmla="*/ 0 60000 65536"/>
                <a:gd name="T9" fmla="*/ 0 w 1"/>
                <a:gd name="T10" fmla="*/ 0 h 305"/>
                <a:gd name="T11" fmla="*/ 1 w 1"/>
                <a:gd name="T12" fmla="*/ 305 h 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5">
                  <a:moveTo>
                    <a:pt x="0" y="0"/>
                  </a:moveTo>
                  <a:lnTo>
                    <a:pt x="0" y="305"/>
                  </a:lnTo>
                  <a:lnTo>
                    <a:pt x="1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69" name="Freeform 17"/>
            <p:cNvSpPr>
              <a:spLocks/>
            </p:cNvSpPr>
            <p:nvPr/>
          </p:nvSpPr>
          <p:spPr bwMode="auto">
            <a:xfrm>
              <a:off x="4869" y="1725"/>
              <a:ext cx="16" cy="7"/>
            </a:xfrm>
            <a:custGeom>
              <a:avLst/>
              <a:gdLst>
                <a:gd name="T0" fmla="*/ 0 w 227"/>
                <a:gd name="T1" fmla="*/ 0 h 96"/>
                <a:gd name="T2" fmla="*/ 0 w 227"/>
                <a:gd name="T3" fmla="*/ 0 h 96"/>
                <a:gd name="T4" fmla="*/ 0 w 227"/>
                <a:gd name="T5" fmla="*/ 0 h 96"/>
                <a:gd name="T6" fmla="*/ 0 w 227"/>
                <a:gd name="T7" fmla="*/ 0 h 96"/>
                <a:gd name="T8" fmla="*/ 0 w 227"/>
                <a:gd name="T9" fmla="*/ 0 h 96"/>
                <a:gd name="T10" fmla="*/ 0 w 227"/>
                <a:gd name="T11" fmla="*/ 0 h 96"/>
                <a:gd name="T12" fmla="*/ 0 w 227"/>
                <a:gd name="T13" fmla="*/ 0 h 96"/>
                <a:gd name="T14" fmla="*/ 0 w 227"/>
                <a:gd name="T15" fmla="*/ 0 h 96"/>
                <a:gd name="T16" fmla="*/ 0 w 227"/>
                <a:gd name="T17" fmla="*/ 0 h 96"/>
                <a:gd name="T18" fmla="*/ 0 w 227"/>
                <a:gd name="T19" fmla="*/ 0 h 96"/>
                <a:gd name="T20" fmla="*/ 0 w 227"/>
                <a:gd name="T21" fmla="*/ 0 h 96"/>
                <a:gd name="T22" fmla="*/ 0 w 227"/>
                <a:gd name="T23" fmla="*/ 0 h 96"/>
                <a:gd name="T24" fmla="*/ 0 w 227"/>
                <a:gd name="T25" fmla="*/ 0 h 96"/>
                <a:gd name="T26" fmla="*/ 0 w 227"/>
                <a:gd name="T27" fmla="*/ 0 h 96"/>
                <a:gd name="T28" fmla="*/ 0 w 227"/>
                <a:gd name="T29" fmla="*/ 0 h 96"/>
                <a:gd name="T30" fmla="*/ 0 w 227"/>
                <a:gd name="T31" fmla="*/ 0 h 96"/>
                <a:gd name="T32" fmla="*/ 0 w 227"/>
                <a:gd name="T33" fmla="*/ 0 h 96"/>
                <a:gd name="T34" fmla="*/ 0 w 227"/>
                <a:gd name="T35" fmla="*/ 0 h 96"/>
                <a:gd name="T36" fmla="*/ 0 w 227"/>
                <a:gd name="T37" fmla="*/ 0 h 96"/>
                <a:gd name="T38" fmla="*/ 0 w 227"/>
                <a:gd name="T39" fmla="*/ 0 h 96"/>
                <a:gd name="T40" fmla="*/ 0 w 227"/>
                <a:gd name="T41" fmla="*/ 0 h 96"/>
                <a:gd name="T42" fmla="*/ 0 w 227"/>
                <a:gd name="T43" fmla="*/ 0 h 96"/>
                <a:gd name="T44" fmla="*/ 0 w 227"/>
                <a:gd name="T45" fmla="*/ 0 h 96"/>
                <a:gd name="T46" fmla="*/ 0 w 227"/>
                <a:gd name="T47" fmla="*/ 0 h 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7"/>
                <a:gd name="T73" fmla="*/ 0 h 96"/>
                <a:gd name="T74" fmla="*/ 227 w 227"/>
                <a:gd name="T75" fmla="*/ 96 h 9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7" h="96">
                  <a:moveTo>
                    <a:pt x="227" y="96"/>
                  </a:moveTo>
                  <a:lnTo>
                    <a:pt x="224" y="81"/>
                  </a:lnTo>
                  <a:lnTo>
                    <a:pt x="219" y="68"/>
                  </a:lnTo>
                  <a:lnTo>
                    <a:pt x="212" y="55"/>
                  </a:lnTo>
                  <a:lnTo>
                    <a:pt x="204" y="43"/>
                  </a:lnTo>
                  <a:lnTo>
                    <a:pt x="194" y="32"/>
                  </a:lnTo>
                  <a:lnTo>
                    <a:pt x="183" y="22"/>
                  </a:lnTo>
                  <a:lnTo>
                    <a:pt x="171" y="14"/>
                  </a:lnTo>
                  <a:lnTo>
                    <a:pt x="158" y="8"/>
                  </a:lnTo>
                  <a:lnTo>
                    <a:pt x="143" y="3"/>
                  </a:lnTo>
                  <a:lnTo>
                    <a:pt x="129" y="1"/>
                  </a:lnTo>
                  <a:lnTo>
                    <a:pt x="114" y="0"/>
                  </a:lnTo>
                  <a:lnTo>
                    <a:pt x="99" y="1"/>
                  </a:lnTo>
                  <a:lnTo>
                    <a:pt x="84" y="3"/>
                  </a:lnTo>
                  <a:lnTo>
                    <a:pt x="71" y="8"/>
                  </a:lnTo>
                  <a:lnTo>
                    <a:pt x="57" y="14"/>
                  </a:lnTo>
                  <a:lnTo>
                    <a:pt x="45" y="22"/>
                  </a:lnTo>
                  <a:lnTo>
                    <a:pt x="34" y="32"/>
                  </a:lnTo>
                  <a:lnTo>
                    <a:pt x="23" y="43"/>
                  </a:lnTo>
                  <a:lnTo>
                    <a:pt x="15" y="55"/>
                  </a:lnTo>
                  <a:lnTo>
                    <a:pt x="8" y="68"/>
                  </a:lnTo>
                  <a:lnTo>
                    <a:pt x="3" y="81"/>
                  </a:lnTo>
                  <a:lnTo>
                    <a:pt x="0" y="96"/>
                  </a:lnTo>
                  <a:lnTo>
                    <a:pt x="1" y="9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70" name="Freeform 18"/>
            <p:cNvSpPr>
              <a:spLocks/>
            </p:cNvSpPr>
            <p:nvPr/>
          </p:nvSpPr>
          <p:spPr bwMode="auto">
            <a:xfrm>
              <a:off x="4870" y="1726"/>
              <a:ext cx="14" cy="6"/>
            </a:xfrm>
            <a:custGeom>
              <a:avLst/>
              <a:gdLst>
                <a:gd name="T0" fmla="*/ 0 w 194"/>
                <a:gd name="T1" fmla="*/ 0 h 80"/>
                <a:gd name="T2" fmla="*/ 0 w 194"/>
                <a:gd name="T3" fmla="*/ 0 h 80"/>
                <a:gd name="T4" fmla="*/ 0 w 194"/>
                <a:gd name="T5" fmla="*/ 0 h 80"/>
                <a:gd name="T6" fmla="*/ 0 w 194"/>
                <a:gd name="T7" fmla="*/ 0 h 80"/>
                <a:gd name="T8" fmla="*/ 0 w 194"/>
                <a:gd name="T9" fmla="*/ 0 h 80"/>
                <a:gd name="T10" fmla="*/ 0 w 194"/>
                <a:gd name="T11" fmla="*/ 0 h 80"/>
                <a:gd name="T12" fmla="*/ 0 w 194"/>
                <a:gd name="T13" fmla="*/ 0 h 80"/>
                <a:gd name="T14" fmla="*/ 0 w 194"/>
                <a:gd name="T15" fmla="*/ 0 h 80"/>
                <a:gd name="T16" fmla="*/ 0 w 194"/>
                <a:gd name="T17" fmla="*/ 0 h 80"/>
                <a:gd name="T18" fmla="*/ 0 w 194"/>
                <a:gd name="T19" fmla="*/ 0 h 80"/>
                <a:gd name="T20" fmla="*/ 0 w 194"/>
                <a:gd name="T21" fmla="*/ 0 h 80"/>
                <a:gd name="T22" fmla="*/ 0 w 194"/>
                <a:gd name="T23" fmla="*/ 0 h 80"/>
                <a:gd name="T24" fmla="*/ 0 w 194"/>
                <a:gd name="T25" fmla="*/ 0 h 80"/>
                <a:gd name="T26" fmla="*/ 0 w 194"/>
                <a:gd name="T27" fmla="*/ 0 h 80"/>
                <a:gd name="T28" fmla="*/ 0 w 194"/>
                <a:gd name="T29" fmla="*/ 0 h 80"/>
                <a:gd name="T30" fmla="*/ 0 w 194"/>
                <a:gd name="T31" fmla="*/ 0 h 80"/>
                <a:gd name="T32" fmla="*/ 0 w 194"/>
                <a:gd name="T33" fmla="*/ 0 h 80"/>
                <a:gd name="T34" fmla="*/ 0 w 194"/>
                <a:gd name="T35" fmla="*/ 0 h 80"/>
                <a:gd name="T36" fmla="*/ 0 w 194"/>
                <a:gd name="T37" fmla="*/ 0 h 80"/>
                <a:gd name="T38" fmla="*/ 0 w 194"/>
                <a:gd name="T39" fmla="*/ 0 h 80"/>
                <a:gd name="T40" fmla="*/ 0 w 194"/>
                <a:gd name="T41" fmla="*/ 0 h 80"/>
                <a:gd name="T42" fmla="*/ 0 w 194"/>
                <a:gd name="T43" fmla="*/ 0 h 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4"/>
                <a:gd name="T67" fmla="*/ 0 h 80"/>
                <a:gd name="T68" fmla="*/ 194 w 194"/>
                <a:gd name="T69" fmla="*/ 80 h 8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4" h="80">
                  <a:moveTo>
                    <a:pt x="194" y="80"/>
                  </a:moveTo>
                  <a:lnTo>
                    <a:pt x="190" y="67"/>
                  </a:lnTo>
                  <a:lnTo>
                    <a:pt x="186" y="54"/>
                  </a:lnTo>
                  <a:lnTo>
                    <a:pt x="178" y="42"/>
                  </a:lnTo>
                  <a:lnTo>
                    <a:pt x="170" y="32"/>
                  </a:lnTo>
                  <a:lnTo>
                    <a:pt x="160" y="22"/>
                  </a:lnTo>
                  <a:lnTo>
                    <a:pt x="149" y="14"/>
                  </a:lnTo>
                  <a:lnTo>
                    <a:pt x="136" y="8"/>
                  </a:lnTo>
                  <a:lnTo>
                    <a:pt x="124" y="3"/>
                  </a:lnTo>
                  <a:lnTo>
                    <a:pt x="111" y="1"/>
                  </a:lnTo>
                  <a:lnTo>
                    <a:pt x="97" y="0"/>
                  </a:lnTo>
                  <a:lnTo>
                    <a:pt x="83" y="1"/>
                  </a:lnTo>
                  <a:lnTo>
                    <a:pt x="70" y="3"/>
                  </a:lnTo>
                  <a:lnTo>
                    <a:pt x="57" y="8"/>
                  </a:lnTo>
                  <a:lnTo>
                    <a:pt x="44" y="14"/>
                  </a:lnTo>
                  <a:lnTo>
                    <a:pt x="33" y="22"/>
                  </a:lnTo>
                  <a:lnTo>
                    <a:pt x="24" y="32"/>
                  </a:lnTo>
                  <a:lnTo>
                    <a:pt x="15" y="42"/>
                  </a:lnTo>
                  <a:lnTo>
                    <a:pt x="9" y="54"/>
                  </a:lnTo>
                  <a:lnTo>
                    <a:pt x="3" y="67"/>
                  </a:lnTo>
                  <a:lnTo>
                    <a:pt x="0" y="80"/>
                  </a:lnTo>
                  <a:lnTo>
                    <a:pt x="1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71" name="Freeform 19"/>
            <p:cNvSpPr>
              <a:spLocks/>
            </p:cNvSpPr>
            <p:nvPr/>
          </p:nvSpPr>
          <p:spPr bwMode="auto">
            <a:xfrm>
              <a:off x="4868" y="1732"/>
              <a:ext cx="1" cy="2"/>
            </a:xfrm>
            <a:custGeom>
              <a:avLst/>
              <a:gdLst>
                <a:gd name="T0" fmla="*/ 0 w 1"/>
                <a:gd name="T1" fmla="*/ 0 h 32"/>
                <a:gd name="T2" fmla="*/ 0 w 1"/>
                <a:gd name="T3" fmla="*/ 0 h 32"/>
                <a:gd name="T4" fmla="*/ 1 w 1"/>
                <a:gd name="T5" fmla="*/ 0 h 32"/>
                <a:gd name="T6" fmla="*/ 0 60000 65536"/>
                <a:gd name="T7" fmla="*/ 0 60000 65536"/>
                <a:gd name="T8" fmla="*/ 0 60000 65536"/>
                <a:gd name="T9" fmla="*/ 0 w 1"/>
                <a:gd name="T10" fmla="*/ 0 h 32"/>
                <a:gd name="T11" fmla="*/ 1 w 1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">
                  <a:moveTo>
                    <a:pt x="0" y="0"/>
                  </a:moveTo>
                  <a:lnTo>
                    <a:pt x="0" y="32"/>
                  </a:lnTo>
                  <a:lnTo>
                    <a:pt x="1" y="3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72" name="Freeform 20"/>
            <p:cNvSpPr>
              <a:spLocks/>
            </p:cNvSpPr>
            <p:nvPr/>
          </p:nvSpPr>
          <p:spPr bwMode="auto">
            <a:xfrm>
              <a:off x="4868" y="1734"/>
              <a:ext cx="19" cy="1"/>
            </a:xfrm>
            <a:custGeom>
              <a:avLst/>
              <a:gdLst>
                <a:gd name="T0" fmla="*/ 0 w 271"/>
                <a:gd name="T1" fmla="*/ 0 h 1"/>
                <a:gd name="T2" fmla="*/ 0 w 271"/>
                <a:gd name="T3" fmla="*/ 0 h 1"/>
                <a:gd name="T4" fmla="*/ 0 w 271"/>
                <a:gd name="T5" fmla="*/ 0 h 1"/>
                <a:gd name="T6" fmla="*/ 0 60000 65536"/>
                <a:gd name="T7" fmla="*/ 0 60000 65536"/>
                <a:gd name="T8" fmla="*/ 0 60000 65536"/>
                <a:gd name="T9" fmla="*/ 0 w 271"/>
                <a:gd name="T10" fmla="*/ 0 h 1"/>
                <a:gd name="T11" fmla="*/ 271 w 27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1" h="1">
                  <a:moveTo>
                    <a:pt x="0" y="0"/>
                  </a:moveTo>
                  <a:lnTo>
                    <a:pt x="270" y="0"/>
                  </a:lnTo>
                  <a:lnTo>
                    <a:pt x="27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73" name="Freeform 21"/>
            <p:cNvSpPr>
              <a:spLocks/>
            </p:cNvSpPr>
            <p:nvPr/>
          </p:nvSpPr>
          <p:spPr bwMode="auto">
            <a:xfrm>
              <a:off x="4887" y="1732"/>
              <a:ext cx="1" cy="2"/>
            </a:xfrm>
            <a:custGeom>
              <a:avLst/>
              <a:gdLst>
                <a:gd name="T0" fmla="*/ 0 w 1"/>
                <a:gd name="T1" fmla="*/ 0 h 32"/>
                <a:gd name="T2" fmla="*/ 0 w 1"/>
                <a:gd name="T3" fmla="*/ 0 h 32"/>
                <a:gd name="T4" fmla="*/ 1 w 1"/>
                <a:gd name="T5" fmla="*/ 0 h 32"/>
                <a:gd name="T6" fmla="*/ 0 60000 65536"/>
                <a:gd name="T7" fmla="*/ 0 60000 65536"/>
                <a:gd name="T8" fmla="*/ 0 60000 65536"/>
                <a:gd name="T9" fmla="*/ 0 w 1"/>
                <a:gd name="T10" fmla="*/ 0 h 32"/>
                <a:gd name="T11" fmla="*/ 1 w 1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">
                  <a:moveTo>
                    <a:pt x="0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74" name="Freeform 22"/>
            <p:cNvSpPr>
              <a:spLocks/>
            </p:cNvSpPr>
            <p:nvPr/>
          </p:nvSpPr>
          <p:spPr bwMode="auto">
            <a:xfrm>
              <a:off x="4868" y="1732"/>
              <a:ext cx="19" cy="1"/>
            </a:xfrm>
            <a:custGeom>
              <a:avLst/>
              <a:gdLst>
                <a:gd name="T0" fmla="*/ 0 w 270"/>
                <a:gd name="T1" fmla="*/ 0 h 1"/>
                <a:gd name="T2" fmla="*/ 0 w 270"/>
                <a:gd name="T3" fmla="*/ 0 h 1"/>
                <a:gd name="T4" fmla="*/ 0 w 270"/>
                <a:gd name="T5" fmla="*/ 0 h 1"/>
                <a:gd name="T6" fmla="*/ 0 60000 65536"/>
                <a:gd name="T7" fmla="*/ 0 60000 65536"/>
                <a:gd name="T8" fmla="*/ 0 60000 65536"/>
                <a:gd name="T9" fmla="*/ 0 w 270"/>
                <a:gd name="T10" fmla="*/ 0 h 1"/>
                <a:gd name="T11" fmla="*/ 270 w 27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0" h="1">
                  <a:moveTo>
                    <a:pt x="27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75" name="Freeform 23"/>
            <p:cNvSpPr>
              <a:spLocks/>
            </p:cNvSpPr>
            <p:nvPr/>
          </p:nvSpPr>
          <p:spPr bwMode="auto">
            <a:xfrm>
              <a:off x="4870" y="1734"/>
              <a:ext cx="14" cy="6"/>
            </a:xfrm>
            <a:custGeom>
              <a:avLst/>
              <a:gdLst>
                <a:gd name="T0" fmla="*/ 0 w 195"/>
                <a:gd name="T1" fmla="*/ 0 h 81"/>
                <a:gd name="T2" fmla="*/ 0 w 195"/>
                <a:gd name="T3" fmla="*/ 0 h 81"/>
                <a:gd name="T4" fmla="*/ 0 w 195"/>
                <a:gd name="T5" fmla="*/ 0 h 81"/>
                <a:gd name="T6" fmla="*/ 0 w 195"/>
                <a:gd name="T7" fmla="*/ 0 h 81"/>
                <a:gd name="T8" fmla="*/ 0 w 195"/>
                <a:gd name="T9" fmla="*/ 0 h 81"/>
                <a:gd name="T10" fmla="*/ 0 w 195"/>
                <a:gd name="T11" fmla="*/ 0 h 81"/>
                <a:gd name="T12" fmla="*/ 0 w 195"/>
                <a:gd name="T13" fmla="*/ 0 h 81"/>
                <a:gd name="T14" fmla="*/ 0 w 195"/>
                <a:gd name="T15" fmla="*/ 0 h 81"/>
                <a:gd name="T16" fmla="*/ 0 w 195"/>
                <a:gd name="T17" fmla="*/ 0 h 81"/>
                <a:gd name="T18" fmla="*/ 0 w 195"/>
                <a:gd name="T19" fmla="*/ 0 h 81"/>
                <a:gd name="T20" fmla="*/ 0 w 195"/>
                <a:gd name="T21" fmla="*/ 0 h 81"/>
                <a:gd name="T22" fmla="*/ 0 w 195"/>
                <a:gd name="T23" fmla="*/ 0 h 81"/>
                <a:gd name="T24" fmla="*/ 0 w 195"/>
                <a:gd name="T25" fmla="*/ 0 h 81"/>
                <a:gd name="T26" fmla="*/ 0 w 195"/>
                <a:gd name="T27" fmla="*/ 0 h 81"/>
                <a:gd name="T28" fmla="*/ 0 w 195"/>
                <a:gd name="T29" fmla="*/ 0 h 81"/>
                <a:gd name="T30" fmla="*/ 0 w 195"/>
                <a:gd name="T31" fmla="*/ 0 h 81"/>
                <a:gd name="T32" fmla="*/ 0 w 195"/>
                <a:gd name="T33" fmla="*/ 0 h 81"/>
                <a:gd name="T34" fmla="*/ 0 w 195"/>
                <a:gd name="T35" fmla="*/ 0 h 81"/>
                <a:gd name="T36" fmla="*/ 0 w 195"/>
                <a:gd name="T37" fmla="*/ 0 h 81"/>
                <a:gd name="T38" fmla="*/ 0 w 195"/>
                <a:gd name="T39" fmla="*/ 0 h 81"/>
                <a:gd name="T40" fmla="*/ 0 w 195"/>
                <a:gd name="T41" fmla="*/ 0 h 81"/>
                <a:gd name="T42" fmla="*/ 0 w 195"/>
                <a:gd name="T43" fmla="*/ 0 h 8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81"/>
                <a:gd name="T68" fmla="*/ 195 w 195"/>
                <a:gd name="T69" fmla="*/ 81 h 8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81">
                  <a:moveTo>
                    <a:pt x="0" y="0"/>
                  </a:moveTo>
                  <a:lnTo>
                    <a:pt x="3" y="13"/>
                  </a:lnTo>
                  <a:lnTo>
                    <a:pt x="9" y="25"/>
                  </a:lnTo>
                  <a:lnTo>
                    <a:pt x="15" y="37"/>
                  </a:lnTo>
                  <a:lnTo>
                    <a:pt x="24" y="49"/>
                  </a:lnTo>
                  <a:lnTo>
                    <a:pt x="33" y="58"/>
                  </a:lnTo>
                  <a:lnTo>
                    <a:pt x="44" y="66"/>
                  </a:lnTo>
                  <a:lnTo>
                    <a:pt x="57" y="72"/>
                  </a:lnTo>
                  <a:lnTo>
                    <a:pt x="70" y="77"/>
                  </a:lnTo>
                  <a:lnTo>
                    <a:pt x="83" y="80"/>
                  </a:lnTo>
                  <a:lnTo>
                    <a:pt x="97" y="81"/>
                  </a:lnTo>
                  <a:lnTo>
                    <a:pt x="111" y="80"/>
                  </a:lnTo>
                  <a:lnTo>
                    <a:pt x="124" y="77"/>
                  </a:lnTo>
                  <a:lnTo>
                    <a:pt x="136" y="72"/>
                  </a:lnTo>
                  <a:lnTo>
                    <a:pt x="149" y="66"/>
                  </a:lnTo>
                  <a:lnTo>
                    <a:pt x="160" y="58"/>
                  </a:lnTo>
                  <a:lnTo>
                    <a:pt x="170" y="49"/>
                  </a:lnTo>
                  <a:lnTo>
                    <a:pt x="178" y="37"/>
                  </a:lnTo>
                  <a:lnTo>
                    <a:pt x="186" y="25"/>
                  </a:lnTo>
                  <a:lnTo>
                    <a:pt x="190" y="13"/>
                  </a:lnTo>
                  <a:lnTo>
                    <a:pt x="194" y="0"/>
                  </a:lnTo>
                  <a:lnTo>
                    <a:pt x="1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76" name="Freeform 24"/>
            <p:cNvSpPr>
              <a:spLocks/>
            </p:cNvSpPr>
            <p:nvPr/>
          </p:nvSpPr>
          <p:spPr bwMode="auto">
            <a:xfrm>
              <a:off x="4869" y="1734"/>
              <a:ext cx="16" cy="7"/>
            </a:xfrm>
            <a:custGeom>
              <a:avLst/>
              <a:gdLst>
                <a:gd name="T0" fmla="*/ 0 w 228"/>
                <a:gd name="T1" fmla="*/ 0 h 97"/>
                <a:gd name="T2" fmla="*/ 0 w 228"/>
                <a:gd name="T3" fmla="*/ 0 h 97"/>
                <a:gd name="T4" fmla="*/ 0 w 228"/>
                <a:gd name="T5" fmla="*/ 0 h 97"/>
                <a:gd name="T6" fmla="*/ 0 w 228"/>
                <a:gd name="T7" fmla="*/ 0 h 97"/>
                <a:gd name="T8" fmla="*/ 0 w 228"/>
                <a:gd name="T9" fmla="*/ 0 h 97"/>
                <a:gd name="T10" fmla="*/ 0 w 228"/>
                <a:gd name="T11" fmla="*/ 0 h 97"/>
                <a:gd name="T12" fmla="*/ 0 w 228"/>
                <a:gd name="T13" fmla="*/ 0 h 97"/>
                <a:gd name="T14" fmla="*/ 0 w 228"/>
                <a:gd name="T15" fmla="*/ 0 h 97"/>
                <a:gd name="T16" fmla="*/ 0 w 228"/>
                <a:gd name="T17" fmla="*/ 0 h 97"/>
                <a:gd name="T18" fmla="*/ 0 w 228"/>
                <a:gd name="T19" fmla="*/ 0 h 97"/>
                <a:gd name="T20" fmla="*/ 0 w 228"/>
                <a:gd name="T21" fmla="*/ 0 h 97"/>
                <a:gd name="T22" fmla="*/ 0 w 228"/>
                <a:gd name="T23" fmla="*/ 0 h 97"/>
                <a:gd name="T24" fmla="*/ 0 w 228"/>
                <a:gd name="T25" fmla="*/ 0 h 97"/>
                <a:gd name="T26" fmla="*/ 0 w 228"/>
                <a:gd name="T27" fmla="*/ 0 h 97"/>
                <a:gd name="T28" fmla="*/ 0 w 228"/>
                <a:gd name="T29" fmla="*/ 0 h 97"/>
                <a:gd name="T30" fmla="*/ 0 w 228"/>
                <a:gd name="T31" fmla="*/ 0 h 97"/>
                <a:gd name="T32" fmla="*/ 0 w 228"/>
                <a:gd name="T33" fmla="*/ 0 h 97"/>
                <a:gd name="T34" fmla="*/ 0 w 228"/>
                <a:gd name="T35" fmla="*/ 0 h 97"/>
                <a:gd name="T36" fmla="*/ 0 w 228"/>
                <a:gd name="T37" fmla="*/ 0 h 97"/>
                <a:gd name="T38" fmla="*/ 0 w 228"/>
                <a:gd name="T39" fmla="*/ 0 h 97"/>
                <a:gd name="T40" fmla="*/ 0 w 228"/>
                <a:gd name="T41" fmla="*/ 0 h 97"/>
                <a:gd name="T42" fmla="*/ 0 w 228"/>
                <a:gd name="T43" fmla="*/ 0 h 97"/>
                <a:gd name="T44" fmla="*/ 0 w 228"/>
                <a:gd name="T45" fmla="*/ 0 h 97"/>
                <a:gd name="T46" fmla="*/ 0 w 228"/>
                <a:gd name="T47" fmla="*/ 0 h 9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8"/>
                <a:gd name="T73" fmla="*/ 0 h 97"/>
                <a:gd name="T74" fmla="*/ 228 w 228"/>
                <a:gd name="T75" fmla="*/ 97 h 9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8" h="97">
                  <a:moveTo>
                    <a:pt x="0" y="0"/>
                  </a:moveTo>
                  <a:lnTo>
                    <a:pt x="3" y="14"/>
                  </a:lnTo>
                  <a:lnTo>
                    <a:pt x="8" y="28"/>
                  </a:lnTo>
                  <a:lnTo>
                    <a:pt x="15" y="40"/>
                  </a:lnTo>
                  <a:lnTo>
                    <a:pt x="23" y="53"/>
                  </a:lnTo>
                  <a:lnTo>
                    <a:pt x="34" y="64"/>
                  </a:lnTo>
                  <a:lnTo>
                    <a:pt x="45" y="74"/>
                  </a:lnTo>
                  <a:lnTo>
                    <a:pt x="57" y="82"/>
                  </a:lnTo>
                  <a:lnTo>
                    <a:pt x="71" y="88"/>
                  </a:lnTo>
                  <a:lnTo>
                    <a:pt x="84" y="93"/>
                  </a:lnTo>
                  <a:lnTo>
                    <a:pt x="99" y="96"/>
                  </a:lnTo>
                  <a:lnTo>
                    <a:pt x="114" y="97"/>
                  </a:lnTo>
                  <a:lnTo>
                    <a:pt x="129" y="96"/>
                  </a:lnTo>
                  <a:lnTo>
                    <a:pt x="143" y="93"/>
                  </a:lnTo>
                  <a:lnTo>
                    <a:pt x="158" y="88"/>
                  </a:lnTo>
                  <a:lnTo>
                    <a:pt x="171" y="82"/>
                  </a:lnTo>
                  <a:lnTo>
                    <a:pt x="183" y="74"/>
                  </a:lnTo>
                  <a:lnTo>
                    <a:pt x="194" y="64"/>
                  </a:lnTo>
                  <a:lnTo>
                    <a:pt x="204" y="53"/>
                  </a:lnTo>
                  <a:lnTo>
                    <a:pt x="212" y="40"/>
                  </a:lnTo>
                  <a:lnTo>
                    <a:pt x="219" y="28"/>
                  </a:lnTo>
                  <a:lnTo>
                    <a:pt x="224" y="14"/>
                  </a:lnTo>
                  <a:lnTo>
                    <a:pt x="227" y="0"/>
                  </a:lnTo>
                  <a:lnTo>
                    <a:pt x="22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77" name="Freeform 25"/>
            <p:cNvSpPr>
              <a:spLocks/>
            </p:cNvSpPr>
            <p:nvPr/>
          </p:nvSpPr>
          <p:spPr bwMode="auto">
            <a:xfrm>
              <a:off x="5379" y="1803"/>
              <a:ext cx="1" cy="2"/>
            </a:xfrm>
            <a:custGeom>
              <a:avLst/>
              <a:gdLst>
                <a:gd name="T0" fmla="*/ 0 w 6"/>
                <a:gd name="T1" fmla="*/ 0 h 27"/>
                <a:gd name="T2" fmla="*/ 0 w 6"/>
                <a:gd name="T3" fmla="*/ 0 h 27"/>
                <a:gd name="T4" fmla="*/ 0 w 6"/>
                <a:gd name="T5" fmla="*/ 0 h 27"/>
                <a:gd name="T6" fmla="*/ 0 w 6"/>
                <a:gd name="T7" fmla="*/ 0 h 27"/>
                <a:gd name="T8" fmla="*/ 0 w 6"/>
                <a:gd name="T9" fmla="*/ 0 h 27"/>
                <a:gd name="T10" fmla="*/ 0 w 6"/>
                <a:gd name="T11" fmla="*/ 0 h 27"/>
                <a:gd name="T12" fmla="*/ 0 w 6"/>
                <a:gd name="T13" fmla="*/ 0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27"/>
                <a:gd name="T23" fmla="*/ 6 w 6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27">
                  <a:moveTo>
                    <a:pt x="5" y="0"/>
                  </a:moveTo>
                  <a:lnTo>
                    <a:pt x="1" y="5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5" y="27"/>
                  </a:lnTo>
                  <a:lnTo>
                    <a:pt x="6" y="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78" name="Freeform 26"/>
            <p:cNvSpPr>
              <a:spLocks/>
            </p:cNvSpPr>
            <p:nvPr/>
          </p:nvSpPr>
          <p:spPr bwMode="auto">
            <a:xfrm>
              <a:off x="5379" y="1822"/>
              <a:ext cx="1" cy="2"/>
            </a:xfrm>
            <a:custGeom>
              <a:avLst/>
              <a:gdLst>
                <a:gd name="T0" fmla="*/ 0 w 7"/>
                <a:gd name="T1" fmla="*/ 0 h 30"/>
                <a:gd name="T2" fmla="*/ 0 w 7"/>
                <a:gd name="T3" fmla="*/ 0 h 30"/>
                <a:gd name="T4" fmla="*/ 0 w 7"/>
                <a:gd name="T5" fmla="*/ 0 h 30"/>
                <a:gd name="T6" fmla="*/ 0 w 7"/>
                <a:gd name="T7" fmla="*/ 0 h 30"/>
                <a:gd name="T8" fmla="*/ 0 w 7"/>
                <a:gd name="T9" fmla="*/ 0 h 30"/>
                <a:gd name="T10" fmla="*/ 0 w 7"/>
                <a:gd name="T11" fmla="*/ 0 h 30"/>
                <a:gd name="T12" fmla="*/ 0 w 7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30"/>
                <a:gd name="T23" fmla="*/ 7 w 7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30">
                  <a:moveTo>
                    <a:pt x="6" y="0"/>
                  </a:moveTo>
                  <a:lnTo>
                    <a:pt x="1" y="6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1" y="25"/>
                  </a:lnTo>
                  <a:lnTo>
                    <a:pt x="6" y="30"/>
                  </a:lnTo>
                  <a:lnTo>
                    <a:pt x="7" y="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79" name="Freeform 27"/>
            <p:cNvSpPr>
              <a:spLocks/>
            </p:cNvSpPr>
            <p:nvPr/>
          </p:nvSpPr>
          <p:spPr bwMode="auto">
            <a:xfrm>
              <a:off x="5374" y="1797"/>
              <a:ext cx="14" cy="1"/>
            </a:xfrm>
            <a:custGeom>
              <a:avLst/>
              <a:gdLst>
                <a:gd name="T0" fmla="*/ 0 w 197"/>
                <a:gd name="T1" fmla="*/ 0 h 1"/>
                <a:gd name="T2" fmla="*/ 0 w 197"/>
                <a:gd name="T3" fmla="*/ 0 h 1"/>
                <a:gd name="T4" fmla="*/ 0 w 197"/>
                <a:gd name="T5" fmla="*/ 0 h 1"/>
                <a:gd name="T6" fmla="*/ 0 60000 65536"/>
                <a:gd name="T7" fmla="*/ 0 60000 65536"/>
                <a:gd name="T8" fmla="*/ 0 60000 65536"/>
                <a:gd name="T9" fmla="*/ 0 w 197"/>
                <a:gd name="T10" fmla="*/ 0 h 1"/>
                <a:gd name="T11" fmla="*/ 197 w 19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1">
                  <a:moveTo>
                    <a:pt x="0" y="0"/>
                  </a:moveTo>
                  <a:lnTo>
                    <a:pt x="196" y="0"/>
                  </a:lnTo>
                  <a:lnTo>
                    <a:pt x="1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80" name="Freeform 28"/>
            <p:cNvSpPr>
              <a:spLocks/>
            </p:cNvSpPr>
            <p:nvPr/>
          </p:nvSpPr>
          <p:spPr bwMode="auto">
            <a:xfrm>
              <a:off x="5374" y="1795"/>
              <a:ext cx="14" cy="1"/>
            </a:xfrm>
            <a:custGeom>
              <a:avLst/>
              <a:gdLst>
                <a:gd name="T0" fmla="*/ 0 w 197"/>
                <a:gd name="T1" fmla="*/ 0 h 1"/>
                <a:gd name="T2" fmla="*/ 0 w 197"/>
                <a:gd name="T3" fmla="*/ 0 h 1"/>
                <a:gd name="T4" fmla="*/ 0 w 197"/>
                <a:gd name="T5" fmla="*/ 0 h 1"/>
                <a:gd name="T6" fmla="*/ 0 60000 65536"/>
                <a:gd name="T7" fmla="*/ 0 60000 65536"/>
                <a:gd name="T8" fmla="*/ 0 60000 65536"/>
                <a:gd name="T9" fmla="*/ 0 w 197"/>
                <a:gd name="T10" fmla="*/ 0 h 1"/>
                <a:gd name="T11" fmla="*/ 197 w 19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1">
                  <a:moveTo>
                    <a:pt x="0" y="0"/>
                  </a:moveTo>
                  <a:lnTo>
                    <a:pt x="196" y="0"/>
                  </a:lnTo>
                  <a:lnTo>
                    <a:pt x="1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81" name="Freeform 29"/>
            <p:cNvSpPr>
              <a:spLocks/>
            </p:cNvSpPr>
            <p:nvPr/>
          </p:nvSpPr>
          <p:spPr bwMode="auto">
            <a:xfrm>
              <a:off x="5374" y="1795"/>
              <a:ext cx="1" cy="41"/>
            </a:xfrm>
            <a:custGeom>
              <a:avLst/>
              <a:gdLst>
                <a:gd name="T0" fmla="*/ 0 w 1"/>
                <a:gd name="T1" fmla="*/ 0 h 578"/>
                <a:gd name="T2" fmla="*/ 0 w 1"/>
                <a:gd name="T3" fmla="*/ 0 h 578"/>
                <a:gd name="T4" fmla="*/ 1 w 1"/>
                <a:gd name="T5" fmla="*/ 0 h 578"/>
                <a:gd name="T6" fmla="*/ 0 60000 65536"/>
                <a:gd name="T7" fmla="*/ 0 60000 65536"/>
                <a:gd name="T8" fmla="*/ 0 60000 65536"/>
                <a:gd name="T9" fmla="*/ 0 w 1"/>
                <a:gd name="T10" fmla="*/ 0 h 578"/>
                <a:gd name="T11" fmla="*/ 1 w 1"/>
                <a:gd name="T12" fmla="*/ 578 h 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78">
                  <a:moveTo>
                    <a:pt x="0" y="0"/>
                  </a:moveTo>
                  <a:lnTo>
                    <a:pt x="0" y="578"/>
                  </a:lnTo>
                  <a:lnTo>
                    <a:pt x="1" y="57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82" name="Freeform 30"/>
            <p:cNvSpPr>
              <a:spLocks/>
            </p:cNvSpPr>
            <p:nvPr/>
          </p:nvSpPr>
          <p:spPr bwMode="auto">
            <a:xfrm>
              <a:off x="5388" y="1795"/>
              <a:ext cx="1" cy="41"/>
            </a:xfrm>
            <a:custGeom>
              <a:avLst/>
              <a:gdLst>
                <a:gd name="T0" fmla="*/ 0 w 1"/>
                <a:gd name="T1" fmla="*/ 0 h 578"/>
                <a:gd name="T2" fmla="*/ 0 w 1"/>
                <a:gd name="T3" fmla="*/ 0 h 578"/>
                <a:gd name="T4" fmla="*/ 1 w 1"/>
                <a:gd name="T5" fmla="*/ 0 h 578"/>
                <a:gd name="T6" fmla="*/ 0 60000 65536"/>
                <a:gd name="T7" fmla="*/ 0 60000 65536"/>
                <a:gd name="T8" fmla="*/ 0 60000 65536"/>
                <a:gd name="T9" fmla="*/ 0 w 1"/>
                <a:gd name="T10" fmla="*/ 0 h 578"/>
                <a:gd name="T11" fmla="*/ 1 w 1"/>
                <a:gd name="T12" fmla="*/ 578 h 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78">
                  <a:moveTo>
                    <a:pt x="0" y="0"/>
                  </a:moveTo>
                  <a:lnTo>
                    <a:pt x="0" y="578"/>
                  </a:lnTo>
                  <a:lnTo>
                    <a:pt x="1" y="57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83" name="Freeform 31"/>
            <p:cNvSpPr>
              <a:spLocks/>
            </p:cNvSpPr>
            <p:nvPr/>
          </p:nvSpPr>
          <p:spPr bwMode="auto">
            <a:xfrm>
              <a:off x="5374" y="1834"/>
              <a:ext cx="14" cy="1"/>
            </a:xfrm>
            <a:custGeom>
              <a:avLst/>
              <a:gdLst>
                <a:gd name="T0" fmla="*/ 0 w 197"/>
                <a:gd name="T1" fmla="*/ 0 h 1"/>
                <a:gd name="T2" fmla="*/ 0 w 197"/>
                <a:gd name="T3" fmla="*/ 0 h 1"/>
                <a:gd name="T4" fmla="*/ 0 w 197"/>
                <a:gd name="T5" fmla="*/ 0 h 1"/>
                <a:gd name="T6" fmla="*/ 0 60000 65536"/>
                <a:gd name="T7" fmla="*/ 0 60000 65536"/>
                <a:gd name="T8" fmla="*/ 0 60000 65536"/>
                <a:gd name="T9" fmla="*/ 0 w 197"/>
                <a:gd name="T10" fmla="*/ 0 h 1"/>
                <a:gd name="T11" fmla="*/ 197 w 19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1">
                  <a:moveTo>
                    <a:pt x="0" y="0"/>
                  </a:moveTo>
                  <a:lnTo>
                    <a:pt x="196" y="0"/>
                  </a:lnTo>
                  <a:lnTo>
                    <a:pt x="1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84" name="Freeform 32"/>
            <p:cNvSpPr>
              <a:spLocks/>
            </p:cNvSpPr>
            <p:nvPr/>
          </p:nvSpPr>
          <p:spPr bwMode="auto">
            <a:xfrm>
              <a:off x="4007" y="1080"/>
              <a:ext cx="1" cy="890"/>
            </a:xfrm>
            <a:custGeom>
              <a:avLst/>
              <a:gdLst>
                <a:gd name="T0" fmla="*/ 0 w 1"/>
                <a:gd name="T1" fmla="*/ 0 h 12455"/>
                <a:gd name="T2" fmla="*/ 0 w 1"/>
                <a:gd name="T3" fmla="*/ 0 h 12455"/>
                <a:gd name="T4" fmla="*/ 1 w 1"/>
                <a:gd name="T5" fmla="*/ 0 h 12455"/>
                <a:gd name="T6" fmla="*/ 0 60000 65536"/>
                <a:gd name="T7" fmla="*/ 0 60000 65536"/>
                <a:gd name="T8" fmla="*/ 0 60000 65536"/>
                <a:gd name="T9" fmla="*/ 0 w 1"/>
                <a:gd name="T10" fmla="*/ 0 h 12455"/>
                <a:gd name="T11" fmla="*/ 1 w 1"/>
                <a:gd name="T12" fmla="*/ 12455 h 124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455">
                  <a:moveTo>
                    <a:pt x="0" y="0"/>
                  </a:moveTo>
                  <a:lnTo>
                    <a:pt x="0" y="12455"/>
                  </a:lnTo>
                  <a:lnTo>
                    <a:pt x="1" y="1245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85" name="Freeform 33"/>
            <p:cNvSpPr>
              <a:spLocks/>
            </p:cNvSpPr>
            <p:nvPr/>
          </p:nvSpPr>
          <p:spPr bwMode="auto">
            <a:xfrm>
              <a:off x="4718" y="1832"/>
              <a:ext cx="2" cy="1"/>
            </a:xfrm>
            <a:custGeom>
              <a:avLst/>
              <a:gdLst>
                <a:gd name="T0" fmla="*/ 0 w 41"/>
                <a:gd name="T1" fmla="*/ 0 h 1"/>
                <a:gd name="T2" fmla="*/ 0 w 41"/>
                <a:gd name="T3" fmla="*/ 0 h 1"/>
                <a:gd name="T4" fmla="*/ 0 w 41"/>
                <a:gd name="T5" fmla="*/ 0 h 1"/>
                <a:gd name="T6" fmla="*/ 0 60000 65536"/>
                <a:gd name="T7" fmla="*/ 0 60000 65536"/>
                <a:gd name="T8" fmla="*/ 0 60000 65536"/>
                <a:gd name="T9" fmla="*/ 0 w 41"/>
                <a:gd name="T10" fmla="*/ 0 h 1"/>
                <a:gd name="T11" fmla="*/ 41 w 4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1">
                  <a:moveTo>
                    <a:pt x="4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86" name="Freeform 34"/>
            <p:cNvSpPr>
              <a:spLocks/>
            </p:cNvSpPr>
            <p:nvPr/>
          </p:nvSpPr>
          <p:spPr bwMode="auto">
            <a:xfrm>
              <a:off x="4920" y="1633"/>
              <a:ext cx="1" cy="18"/>
            </a:xfrm>
            <a:custGeom>
              <a:avLst/>
              <a:gdLst>
                <a:gd name="T0" fmla="*/ 0 w 1"/>
                <a:gd name="T1" fmla="*/ 0 h 257"/>
                <a:gd name="T2" fmla="*/ 0 w 1"/>
                <a:gd name="T3" fmla="*/ 0 h 257"/>
                <a:gd name="T4" fmla="*/ 1 w 1"/>
                <a:gd name="T5" fmla="*/ 0 h 257"/>
                <a:gd name="T6" fmla="*/ 0 60000 65536"/>
                <a:gd name="T7" fmla="*/ 0 60000 65536"/>
                <a:gd name="T8" fmla="*/ 0 60000 65536"/>
                <a:gd name="T9" fmla="*/ 0 w 1"/>
                <a:gd name="T10" fmla="*/ 0 h 257"/>
                <a:gd name="T11" fmla="*/ 1 w 1"/>
                <a:gd name="T12" fmla="*/ 257 h 2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7">
                  <a:moveTo>
                    <a:pt x="0" y="0"/>
                  </a:moveTo>
                  <a:lnTo>
                    <a:pt x="0" y="257"/>
                  </a:lnTo>
                  <a:lnTo>
                    <a:pt x="1" y="2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87" name="Freeform 35"/>
            <p:cNvSpPr>
              <a:spLocks/>
            </p:cNvSpPr>
            <p:nvPr/>
          </p:nvSpPr>
          <p:spPr bwMode="auto">
            <a:xfrm>
              <a:off x="4916" y="1642"/>
              <a:ext cx="4" cy="1"/>
            </a:xfrm>
            <a:custGeom>
              <a:avLst/>
              <a:gdLst>
                <a:gd name="T0" fmla="*/ 0 w 65"/>
                <a:gd name="T1" fmla="*/ 0 h 1"/>
                <a:gd name="T2" fmla="*/ 0 w 65"/>
                <a:gd name="T3" fmla="*/ 0 h 1"/>
                <a:gd name="T4" fmla="*/ 0 w 65"/>
                <a:gd name="T5" fmla="*/ 0 h 1"/>
                <a:gd name="T6" fmla="*/ 0 60000 65536"/>
                <a:gd name="T7" fmla="*/ 0 60000 65536"/>
                <a:gd name="T8" fmla="*/ 0 60000 65536"/>
                <a:gd name="T9" fmla="*/ 0 w 65"/>
                <a:gd name="T10" fmla="*/ 0 h 1"/>
                <a:gd name="T11" fmla="*/ 65 w 6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1">
                  <a:moveTo>
                    <a:pt x="6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88" name="Freeform 36"/>
            <p:cNvSpPr>
              <a:spLocks/>
            </p:cNvSpPr>
            <p:nvPr/>
          </p:nvSpPr>
          <p:spPr bwMode="auto">
            <a:xfrm>
              <a:off x="4916" y="1633"/>
              <a:ext cx="4" cy="1"/>
            </a:xfrm>
            <a:custGeom>
              <a:avLst/>
              <a:gdLst>
                <a:gd name="T0" fmla="*/ 0 w 65"/>
                <a:gd name="T1" fmla="*/ 0 h 1"/>
                <a:gd name="T2" fmla="*/ 0 w 65"/>
                <a:gd name="T3" fmla="*/ 0 h 1"/>
                <a:gd name="T4" fmla="*/ 0 w 65"/>
                <a:gd name="T5" fmla="*/ 0 h 1"/>
                <a:gd name="T6" fmla="*/ 0 60000 65536"/>
                <a:gd name="T7" fmla="*/ 0 60000 65536"/>
                <a:gd name="T8" fmla="*/ 0 60000 65536"/>
                <a:gd name="T9" fmla="*/ 0 w 65"/>
                <a:gd name="T10" fmla="*/ 0 h 1"/>
                <a:gd name="T11" fmla="*/ 65 w 6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1">
                  <a:moveTo>
                    <a:pt x="6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89" name="Freeform 37"/>
            <p:cNvSpPr>
              <a:spLocks/>
            </p:cNvSpPr>
            <p:nvPr/>
          </p:nvSpPr>
          <p:spPr bwMode="auto">
            <a:xfrm>
              <a:off x="4916" y="1651"/>
              <a:ext cx="4" cy="1"/>
            </a:xfrm>
            <a:custGeom>
              <a:avLst/>
              <a:gdLst>
                <a:gd name="T0" fmla="*/ 0 w 65"/>
                <a:gd name="T1" fmla="*/ 0 h 1"/>
                <a:gd name="T2" fmla="*/ 0 w 65"/>
                <a:gd name="T3" fmla="*/ 0 h 1"/>
                <a:gd name="T4" fmla="*/ 0 w 65"/>
                <a:gd name="T5" fmla="*/ 0 h 1"/>
                <a:gd name="T6" fmla="*/ 0 60000 65536"/>
                <a:gd name="T7" fmla="*/ 0 60000 65536"/>
                <a:gd name="T8" fmla="*/ 0 60000 65536"/>
                <a:gd name="T9" fmla="*/ 0 w 65"/>
                <a:gd name="T10" fmla="*/ 0 h 1"/>
                <a:gd name="T11" fmla="*/ 65 w 6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1">
                  <a:moveTo>
                    <a:pt x="6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90" name="Freeform 38"/>
            <p:cNvSpPr>
              <a:spLocks/>
            </p:cNvSpPr>
            <p:nvPr/>
          </p:nvSpPr>
          <p:spPr bwMode="auto">
            <a:xfrm>
              <a:off x="5090" y="1605"/>
              <a:ext cx="1" cy="187"/>
            </a:xfrm>
            <a:custGeom>
              <a:avLst/>
              <a:gdLst>
                <a:gd name="T0" fmla="*/ 0 w 1"/>
                <a:gd name="T1" fmla="*/ 0 h 2611"/>
                <a:gd name="T2" fmla="*/ 0 w 1"/>
                <a:gd name="T3" fmla="*/ 0 h 2611"/>
                <a:gd name="T4" fmla="*/ 1 w 1"/>
                <a:gd name="T5" fmla="*/ 0 h 2611"/>
                <a:gd name="T6" fmla="*/ 0 60000 65536"/>
                <a:gd name="T7" fmla="*/ 0 60000 65536"/>
                <a:gd name="T8" fmla="*/ 0 60000 65536"/>
                <a:gd name="T9" fmla="*/ 0 w 1"/>
                <a:gd name="T10" fmla="*/ 0 h 2611"/>
                <a:gd name="T11" fmla="*/ 1 w 1"/>
                <a:gd name="T12" fmla="*/ 2611 h 26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611">
                  <a:moveTo>
                    <a:pt x="0" y="0"/>
                  </a:moveTo>
                  <a:lnTo>
                    <a:pt x="0" y="2611"/>
                  </a:lnTo>
                  <a:lnTo>
                    <a:pt x="1" y="26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91" name="Freeform 39"/>
            <p:cNvSpPr>
              <a:spLocks/>
            </p:cNvSpPr>
            <p:nvPr/>
          </p:nvSpPr>
          <p:spPr bwMode="auto">
            <a:xfrm>
              <a:off x="5109" y="1605"/>
              <a:ext cx="1" cy="187"/>
            </a:xfrm>
            <a:custGeom>
              <a:avLst/>
              <a:gdLst>
                <a:gd name="T0" fmla="*/ 0 w 1"/>
                <a:gd name="T1" fmla="*/ 0 h 2611"/>
                <a:gd name="T2" fmla="*/ 0 w 1"/>
                <a:gd name="T3" fmla="*/ 0 h 2611"/>
                <a:gd name="T4" fmla="*/ 1 w 1"/>
                <a:gd name="T5" fmla="*/ 0 h 2611"/>
                <a:gd name="T6" fmla="*/ 0 60000 65536"/>
                <a:gd name="T7" fmla="*/ 0 60000 65536"/>
                <a:gd name="T8" fmla="*/ 0 60000 65536"/>
                <a:gd name="T9" fmla="*/ 0 w 1"/>
                <a:gd name="T10" fmla="*/ 0 h 2611"/>
                <a:gd name="T11" fmla="*/ 1 w 1"/>
                <a:gd name="T12" fmla="*/ 2611 h 26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611">
                  <a:moveTo>
                    <a:pt x="0" y="0"/>
                  </a:moveTo>
                  <a:lnTo>
                    <a:pt x="0" y="2611"/>
                  </a:lnTo>
                  <a:lnTo>
                    <a:pt x="1" y="26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92" name="Freeform 40"/>
            <p:cNvSpPr>
              <a:spLocks/>
            </p:cNvSpPr>
            <p:nvPr/>
          </p:nvSpPr>
          <p:spPr bwMode="auto">
            <a:xfrm>
              <a:off x="5076" y="1697"/>
              <a:ext cx="4" cy="4"/>
            </a:xfrm>
            <a:custGeom>
              <a:avLst/>
              <a:gdLst>
                <a:gd name="T0" fmla="*/ 0 w 56"/>
                <a:gd name="T1" fmla="*/ 0 h 54"/>
                <a:gd name="T2" fmla="*/ 0 w 56"/>
                <a:gd name="T3" fmla="*/ 0 h 54"/>
                <a:gd name="T4" fmla="*/ 0 w 56"/>
                <a:gd name="T5" fmla="*/ 0 h 54"/>
                <a:gd name="T6" fmla="*/ 0 60000 65536"/>
                <a:gd name="T7" fmla="*/ 0 60000 65536"/>
                <a:gd name="T8" fmla="*/ 0 60000 65536"/>
                <a:gd name="T9" fmla="*/ 0 w 56"/>
                <a:gd name="T10" fmla="*/ 0 h 54"/>
                <a:gd name="T11" fmla="*/ 56 w 56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54">
                  <a:moveTo>
                    <a:pt x="56" y="0"/>
                  </a:moveTo>
                  <a:lnTo>
                    <a:pt x="0" y="54"/>
                  </a:lnTo>
                  <a:lnTo>
                    <a:pt x="1" y="5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93" name="Freeform 41"/>
            <p:cNvSpPr>
              <a:spLocks/>
            </p:cNvSpPr>
            <p:nvPr/>
          </p:nvSpPr>
          <p:spPr bwMode="auto">
            <a:xfrm>
              <a:off x="5075" y="1696"/>
              <a:ext cx="6" cy="6"/>
            </a:xfrm>
            <a:custGeom>
              <a:avLst/>
              <a:gdLst>
                <a:gd name="T0" fmla="*/ 0 w 80"/>
                <a:gd name="T1" fmla="*/ 0 h 78"/>
                <a:gd name="T2" fmla="*/ 0 w 80"/>
                <a:gd name="T3" fmla="*/ 0 h 78"/>
                <a:gd name="T4" fmla="*/ 0 w 80"/>
                <a:gd name="T5" fmla="*/ 0 h 78"/>
                <a:gd name="T6" fmla="*/ 0 w 80"/>
                <a:gd name="T7" fmla="*/ 0 h 78"/>
                <a:gd name="T8" fmla="*/ 0 w 80"/>
                <a:gd name="T9" fmla="*/ 0 h 78"/>
                <a:gd name="T10" fmla="*/ 0 w 80"/>
                <a:gd name="T11" fmla="*/ 0 h 78"/>
                <a:gd name="T12" fmla="*/ 0 w 80"/>
                <a:gd name="T13" fmla="*/ 0 h 78"/>
                <a:gd name="T14" fmla="*/ 0 w 80"/>
                <a:gd name="T15" fmla="*/ 0 h 78"/>
                <a:gd name="T16" fmla="*/ 0 w 80"/>
                <a:gd name="T17" fmla="*/ 0 h 78"/>
                <a:gd name="T18" fmla="*/ 0 w 80"/>
                <a:gd name="T19" fmla="*/ 0 h 78"/>
                <a:gd name="T20" fmla="*/ 0 w 80"/>
                <a:gd name="T21" fmla="*/ 0 h 78"/>
                <a:gd name="T22" fmla="*/ 0 w 80"/>
                <a:gd name="T23" fmla="*/ 0 h 78"/>
                <a:gd name="T24" fmla="*/ 0 w 80"/>
                <a:gd name="T25" fmla="*/ 0 h 78"/>
                <a:gd name="T26" fmla="*/ 0 w 80"/>
                <a:gd name="T27" fmla="*/ 0 h 78"/>
                <a:gd name="T28" fmla="*/ 0 w 80"/>
                <a:gd name="T29" fmla="*/ 0 h 78"/>
                <a:gd name="T30" fmla="*/ 0 w 80"/>
                <a:gd name="T31" fmla="*/ 0 h 78"/>
                <a:gd name="T32" fmla="*/ 0 w 80"/>
                <a:gd name="T33" fmla="*/ 0 h 78"/>
                <a:gd name="T34" fmla="*/ 0 w 80"/>
                <a:gd name="T35" fmla="*/ 0 h 78"/>
                <a:gd name="T36" fmla="*/ 0 w 80"/>
                <a:gd name="T37" fmla="*/ 0 h 78"/>
                <a:gd name="T38" fmla="*/ 0 w 80"/>
                <a:gd name="T39" fmla="*/ 0 h 78"/>
                <a:gd name="T40" fmla="*/ 0 w 80"/>
                <a:gd name="T41" fmla="*/ 0 h 78"/>
                <a:gd name="T42" fmla="*/ 0 w 80"/>
                <a:gd name="T43" fmla="*/ 0 h 78"/>
                <a:gd name="T44" fmla="*/ 0 w 80"/>
                <a:gd name="T45" fmla="*/ 0 h 78"/>
                <a:gd name="T46" fmla="*/ 0 w 80"/>
                <a:gd name="T47" fmla="*/ 0 h 78"/>
                <a:gd name="T48" fmla="*/ 0 w 80"/>
                <a:gd name="T49" fmla="*/ 0 h 78"/>
                <a:gd name="T50" fmla="*/ 0 w 80"/>
                <a:gd name="T51" fmla="*/ 0 h 78"/>
                <a:gd name="T52" fmla="*/ 0 w 80"/>
                <a:gd name="T53" fmla="*/ 0 h 78"/>
                <a:gd name="T54" fmla="*/ 0 w 80"/>
                <a:gd name="T55" fmla="*/ 0 h 78"/>
                <a:gd name="T56" fmla="*/ 0 w 80"/>
                <a:gd name="T57" fmla="*/ 0 h 78"/>
                <a:gd name="T58" fmla="*/ 0 w 80"/>
                <a:gd name="T59" fmla="*/ 0 h 7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0"/>
                <a:gd name="T91" fmla="*/ 0 h 78"/>
                <a:gd name="T92" fmla="*/ 80 w 80"/>
                <a:gd name="T93" fmla="*/ 78 h 7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0" h="78">
                  <a:moveTo>
                    <a:pt x="79" y="38"/>
                  </a:moveTo>
                  <a:lnTo>
                    <a:pt x="78" y="30"/>
                  </a:lnTo>
                  <a:lnTo>
                    <a:pt x="75" y="22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8" y="1"/>
                  </a:lnTo>
                  <a:lnTo>
                    <a:pt x="39" y="0"/>
                  </a:lnTo>
                  <a:lnTo>
                    <a:pt x="31" y="1"/>
                  </a:lnTo>
                  <a:lnTo>
                    <a:pt x="23" y="4"/>
                  </a:lnTo>
                  <a:lnTo>
                    <a:pt x="16" y="8"/>
                  </a:lnTo>
                  <a:lnTo>
                    <a:pt x="10" y="14"/>
                  </a:lnTo>
                  <a:lnTo>
                    <a:pt x="4" y="22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0" y="62"/>
                  </a:lnTo>
                  <a:lnTo>
                    <a:pt x="16" y="68"/>
                  </a:lnTo>
                  <a:lnTo>
                    <a:pt x="23" y="73"/>
                  </a:lnTo>
                  <a:lnTo>
                    <a:pt x="31" y="77"/>
                  </a:lnTo>
                  <a:lnTo>
                    <a:pt x="39" y="78"/>
                  </a:lnTo>
                  <a:lnTo>
                    <a:pt x="48" y="77"/>
                  </a:lnTo>
                  <a:lnTo>
                    <a:pt x="57" y="73"/>
                  </a:lnTo>
                  <a:lnTo>
                    <a:pt x="64" y="68"/>
                  </a:lnTo>
                  <a:lnTo>
                    <a:pt x="70" y="62"/>
                  </a:lnTo>
                  <a:lnTo>
                    <a:pt x="75" y="55"/>
                  </a:lnTo>
                  <a:lnTo>
                    <a:pt x="78" y="47"/>
                  </a:lnTo>
                  <a:lnTo>
                    <a:pt x="79" y="38"/>
                  </a:lnTo>
                  <a:lnTo>
                    <a:pt x="80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94" name="Freeform 42"/>
            <p:cNvSpPr>
              <a:spLocks/>
            </p:cNvSpPr>
            <p:nvPr/>
          </p:nvSpPr>
          <p:spPr bwMode="auto">
            <a:xfrm>
              <a:off x="4916" y="1633"/>
              <a:ext cx="1" cy="18"/>
            </a:xfrm>
            <a:custGeom>
              <a:avLst/>
              <a:gdLst>
                <a:gd name="T0" fmla="*/ 0 w 1"/>
                <a:gd name="T1" fmla="*/ 0 h 257"/>
                <a:gd name="T2" fmla="*/ 0 w 1"/>
                <a:gd name="T3" fmla="*/ 0 h 257"/>
                <a:gd name="T4" fmla="*/ 1 w 1"/>
                <a:gd name="T5" fmla="*/ 0 h 257"/>
                <a:gd name="T6" fmla="*/ 0 60000 65536"/>
                <a:gd name="T7" fmla="*/ 0 60000 65536"/>
                <a:gd name="T8" fmla="*/ 0 60000 65536"/>
                <a:gd name="T9" fmla="*/ 0 w 1"/>
                <a:gd name="T10" fmla="*/ 0 h 257"/>
                <a:gd name="T11" fmla="*/ 1 w 1"/>
                <a:gd name="T12" fmla="*/ 257 h 2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7">
                  <a:moveTo>
                    <a:pt x="0" y="0"/>
                  </a:moveTo>
                  <a:lnTo>
                    <a:pt x="0" y="257"/>
                  </a:lnTo>
                  <a:lnTo>
                    <a:pt x="1" y="2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95" name="Freeform 43"/>
            <p:cNvSpPr>
              <a:spLocks/>
            </p:cNvSpPr>
            <p:nvPr/>
          </p:nvSpPr>
          <p:spPr bwMode="auto">
            <a:xfrm>
              <a:off x="4917" y="1651"/>
              <a:ext cx="1" cy="95"/>
            </a:xfrm>
            <a:custGeom>
              <a:avLst/>
              <a:gdLst>
                <a:gd name="T0" fmla="*/ 0 w 1"/>
                <a:gd name="T1" fmla="*/ 0 h 1328"/>
                <a:gd name="T2" fmla="*/ 0 w 1"/>
                <a:gd name="T3" fmla="*/ 0 h 1328"/>
                <a:gd name="T4" fmla="*/ 1 w 1"/>
                <a:gd name="T5" fmla="*/ 0 h 1328"/>
                <a:gd name="T6" fmla="*/ 0 60000 65536"/>
                <a:gd name="T7" fmla="*/ 0 60000 65536"/>
                <a:gd name="T8" fmla="*/ 0 60000 65536"/>
                <a:gd name="T9" fmla="*/ 0 w 1"/>
                <a:gd name="T10" fmla="*/ 0 h 1328"/>
                <a:gd name="T11" fmla="*/ 1 w 1"/>
                <a:gd name="T12" fmla="*/ 1328 h 13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328">
                  <a:moveTo>
                    <a:pt x="0" y="0"/>
                  </a:moveTo>
                  <a:lnTo>
                    <a:pt x="0" y="1328"/>
                  </a:lnTo>
                  <a:lnTo>
                    <a:pt x="1" y="132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96" name="Freeform 44"/>
            <p:cNvSpPr>
              <a:spLocks/>
            </p:cNvSpPr>
            <p:nvPr/>
          </p:nvSpPr>
          <p:spPr bwMode="auto">
            <a:xfrm>
              <a:off x="4916" y="1746"/>
              <a:ext cx="1" cy="19"/>
            </a:xfrm>
            <a:custGeom>
              <a:avLst/>
              <a:gdLst>
                <a:gd name="T0" fmla="*/ 0 w 1"/>
                <a:gd name="T1" fmla="*/ 0 h 257"/>
                <a:gd name="T2" fmla="*/ 0 w 1"/>
                <a:gd name="T3" fmla="*/ 0 h 257"/>
                <a:gd name="T4" fmla="*/ 1 w 1"/>
                <a:gd name="T5" fmla="*/ 0 h 257"/>
                <a:gd name="T6" fmla="*/ 0 60000 65536"/>
                <a:gd name="T7" fmla="*/ 0 60000 65536"/>
                <a:gd name="T8" fmla="*/ 0 60000 65536"/>
                <a:gd name="T9" fmla="*/ 0 w 1"/>
                <a:gd name="T10" fmla="*/ 0 h 257"/>
                <a:gd name="T11" fmla="*/ 1 w 1"/>
                <a:gd name="T12" fmla="*/ 257 h 2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7">
                  <a:moveTo>
                    <a:pt x="0" y="0"/>
                  </a:moveTo>
                  <a:lnTo>
                    <a:pt x="0" y="257"/>
                  </a:lnTo>
                  <a:lnTo>
                    <a:pt x="1" y="2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97" name="Freeform 45"/>
            <p:cNvSpPr>
              <a:spLocks/>
            </p:cNvSpPr>
            <p:nvPr/>
          </p:nvSpPr>
          <p:spPr bwMode="auto">
            <a:xfrm>
              <a:off x="4920" y="1746"/>
              <a:ext cx="1" cy="19"/>
            </a:xfrm>
            <a:custGeom>
              <a:avLst/>
              <a:gdLst>
                <a:gd name="T0" fmla="*/ 0 w 1"/>
                <a:gd name="T1" fmla="*/ 0 h 257"/>
                <a:gd name="T2" fmla="*/ 0 w 1"/>
                <a:gd name="T3" fmla="*/ 0 h 257"/>
                <a:gd name="T4" fmla="*/ 1 w 1"/>
                <a:gd name="T5" fmla="*/ 0 h 257"/>
                <a:gd name="T6" fmla="*/ 0 60000 65536"/>
                <a:gd name="T7" fmla="*/ 0 60000 65536"/>
                <a:gd name="T8" fmla="*/ 0 60000 65536"/>
                <a:gd name="T9" fmla="*/ 0 w 1"/>
                <a:gd name="T10" fmla="*/ 0 h 257"/>
                <a:gd name="T11" fmla="*/ 1 w 1"/>
                <a:gd name="T12" fmla="*/ 257 h 2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7">
                  <a:moveTo>
                    <a:pt x="0" y="0"/>
                  </a:moveTo>
                  <a:lnTo>
                    <a:pt x="0" y="257"/>
                  </a:lnTo>
                  <a:lnTo>
                    <a:pt x="1" y="2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98" name="Freeform 46"/>
            <p:cNvSpPr>
              <a:spLocks/>
            </p:cNvSpPr>
            <p:nvPr/>
          </p:nvSpPr>
          <p:spPr bwMode="auto">
            <a:xfrm>
              <a:off x="4916" y="1756"/>
              <a:ext cx="4" cy="1"/>
            </a:xfrm>
            <a:custGeom>
              <a:avLst/>
              <a:gdLst>
                <a:gd name="T0" fmla="*/ 0 w 65"/>
                <a:gd name="T1" fmla="*/ 0 h 1"/>
                <a:gd name="T2" fmla="*/ 0 w 65"/>
                <a:gd name="T3" fmla="*/ 0 h 1"/>
                <a:gd name="T4" fmla="*/ 0 w 65"/>
                <a:gd name="T5" fmla="*/ 0 h 1"/>
                <a:gd name="T6" fmla="*/ 0 60000 65536"/>
                <a:gd name="T7" fmla="*/ 0 60000 65536"/>
                <a:gd name="T8" fmla="*/ 0 60000 65536"/>
                <a:gd name="T9" fmla="*/ 0 w 65"/>
                <a:gd name="T10" fmla="*/ 0 h 1"/>
                <a:gd name="T11" fmla="*/ 65 w 6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1">
                  <a:moveTo>
                    <a:pt x="6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99" name="Freeform 47"/>
            <p:cNvSpPr>
              <a:spLocks/>
            </p:cNvSpPr>
            <p:nvPr/>
          </p:nvSpPr>
          <p:spPr bwMode="auto">
            <a:xfrm>
              <a:off x="4916" y="1746"/>
              <a:ext cx="4" cy="1"/>
            </a:xfrm>
            <a:custGeom>
              <a:avLst/>
              <a:gdLst>
                <a:gd name="T0" fmla="*/ 0 w 65"/>
                <a:gd name="T1" fmla="*/ 0 h 1"/>
                <a:gd name="T2" fmla="*/ 0 w 65"/>
                <a:gd name="T3" fmla="*/ 0 h 1"/>
                <a:gd name="T4" fmla="*/ 0 w 65"/>
                <a:gd name="T5" fmla="*/ 0 h 1"/>
                <a:gd name="T6" fmla="*/ 0 60000 65536"/>
                <a:gd name="T7" fmla="*/ 0 60000 65536"/>
                <a:gd name="T8" fmla="*/ 0 60000 65536"/>
                <a:gd name="T9" fmla="*/ 0 w 65"/>
                <a:gd name="T10" fmla="*/ 0 h 1"/>
                <a:gd name="T11" fmla="*/ 65 w 6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1">
                  <a:moveTo>
                    <a:pt x="6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00" name="Freeform 48"/>
            <p:cNvSpPr>
              <a:spLocks/>
            </p:cNvSpPr>
            <p:nvPr/>
          </p:nvSpPr>
          <p:spPr bwMode="auto">
            <a:xfrm>
              <a:off x="4916" y="1765"/>
              <a:ext cx="4" cy="1"/>
            </a:xfrm>
            <a:custGeom>
              <a:avLst/>
              <a:gdLst>
                <a:gd name="T0" fmla="*/ 0 w 65"/>
                <a:gd name="T1" fmla="*/ 0 h 1"/>
                <a:gd name="T2" fmla="*/ 0 w 65"/>
                <a:gd name="T3" fmla="*/ 0 h 1"/>
                <a:gd name="T4" fmla="*/ 0 w 65"/>
                <a:gd name="T5" fmla="*/ 0 h 1"/>
                <a:gd name="T6" fmla="*/ 0 60000 65536"/>
                <a:gd name="T7" fmla="*/ 0 60000 65536"/>
                <a:gd name="T8" fmla="*/ 0 60000 65536"/>
                <a:gd name="T9" fmla="*/ 0 w 65"/>
                <a:gd name="T10" fmla="*/ 0 h 1"/>
                <a:gd name="T11" fmla="*/ 65 w 6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1">
                  <a:moveTo>
                    <a:pt x="6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01" name="Freeform 49"/>
            <p:cNvSpPr>
              <a:spLocks/>
            </p:cNvSpPr>
            <p:nvPr/>
          </p:nvSpPr>
          <p:spPr bwMode="auto">
            <a:xfrm>
              <a:off x="4917" y="1765"/>
              <a:ext cx="1" cy="27"/>
            </a:xfrm>
            <a:custGeom>
              <a:avLst/>
              <a:gdLst>
                <a:gd name="T0" fmla="*/ 0 w 1"/>
                <a:gd name="T1" fmla="*/ 0 h 379"/>
                <a:gd name="T2" fmla="*/ 0 w 1"/>
                <a:gd name="T3" fmla="*/ 0 h 379"/>
                <a:gd name="T4" fmla="*/ 1 w 1"/>
                <a:gd name="T5" fmla="*/ 0 h 379"/>
                <a:gd name="T6" fmla="*/ 0 60000 65536"/>
                <a:gd name="T7" fmla="*/ 0 60000 65536"/>
                <a:gd name="T8" fmla="*/ 0 60000 65536"/>
                <a:gd name="T9" fmla="*/ 0 w 1"/>
                <a:gd name="T10" fmla="*/ 0 h 379"/>
                <a:gd name="T11" fmla="*/ 1 w 1"/>
                <a:gd name="T12" fmla="*/ 379 h 3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79">
                  <a:moveTo>
                    <a:pt x="0" y="0"/>
                  </a:moveTo>
                  <a:lnTo>
                    <a:pt x="0" y="379"/>
                  </a:lnTo>
                  <a:lnTo>
                    <a:pt x="1" y="37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02" name="Freeform 50"/>
            <p:cNvSpPr>
              <a:spLocks/>
            </p:cNvSpPr>
            <p:nvPr/>
          </p:nvSpPr>
          <p:spPr bwMode="auto">
            <a:xfrm>
              <a:off x="5283" y="1746"/>
              <a:ext cx="1" cy="19"/>
            </a:xfrm>
            <a:custGeom>
              <a:avLst/>
              <a:gdLst>
                <a:gd name="T0" fmla="*/ 0 w 1"/>
                <a:gd name="T1" fmla="*/ 0 h 257"/>
                <a:gd name="T2" fmla="*/ 0 w 1"/>
                <a:gd name="T3" fmla="*/ 0 h 257"/>
                <a:gd name="T4" fmla="*/ 1 w 1"/>
                <a:gd name="T5" fmla="*/ 0 h 257"/>
                <a:gd name="T6" fmla="*/ 0 60000 65536"/>
                <a:gd name="T7" fmla="*/ 0 60000 65536"/>
                <a:gd name="T8" fmla="*/ 0 60000 65536"/>
                <a:gd name="T9" fmla="*/ 0 w 1"/>
                <a:gd name="T10" fmla="*/ 0 h 257"/>
                <a:gd name="T11" fmla="*/ 1 w 1"/>
                <a:gd name="T12" fmla="*/ 257 h 2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7">
                  <a:moveTo>
                    <a:pt x="0" y="0"/>
                  </a:moveTo>
                  <a:lnTo>
                    <a:pt x="0" y="257"/>
                  </a:lnTo>
                  <a:lnTo>
                    <a:pt x="1" y="2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03" name="Freeform 51"/>
            <p:cNvSpPr>
              <a:spLocks/>
            </p:cNvSpPr>
            <p:nvPr/>
          </p:nvSpPr>
          <p:spPr bwMode="auto">
            <a:xfrm>
              <a:off x="5278" y="1746"/>
              <a:ext cx="1" cy="19"/>
            </a:xfrm>
            <a:custGeom>
              <a:avLst/>
              <a:gdLst>
                <a:gd name="T0" fmla="*/ 0 w 2"/>
                <a:gd name="T1" fmla="*/ 0 h 257"/>
                <a:gd name="T2" fmla="*/ 0 w 2"/>
                <a:gd name="T3" fmla="*/ 0 h 257"/>
                <a:gd name="T4" fmla="*/ 1 w 2"/>
                <a:gd name="T5" fmla="*/ 0 h 257"/>
                <a:gd name="T6" fmla="*/ 0 60000 65536"/>
                <a:gd name="T7" fmla="*/ 0 60000 65536"/>
                <a:gd name="T8" fmla="*/ 0 60000 65536"/>
                <a:gd name="T9" fmla="*/ 0 w 2"/>
                <a:gd name="T10" fmla="*/ 0 h 257"/>
                <a:gd name="T11" fmla="*/ 2 w 2"/>
                <a:gd name="T12" fmla="*/ 257 h 2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57">
                  <a:moveTo>
                    <a:pt x="0" y="0"/>
                  </a:moveTo>
                  <a:lnTo>
                    <a:pt x="0" y="257"/>
                  </a:lnTo>
                  <a:lnTo>
                    <a:pt x="2" y="2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04" name="Freeform 52"/>
            <p:cNvSpPr>
              <a:spLocks/>
            </p:cNvSpPr>
            <p:nvPr/>
          </p:nvSpPr>
          <p:spPr bwMode="auto">
            <a:xfrm>
              <a:off x="5278" y="1765"/>
              <a:ext cx="5" cy="1"/>
            </a:xfrm>
            <a:custGeom>
              <a:avLst/>
              <a:gdLst>
                <a:gd name="T0" fmla="*/ 0 w 66"/>
                <a:gd name="T1" fmla="*/ 0 h 1"/>
                <a:gd name="T2" fmla="*/ 0 w 66"/>
                <a:gd name="T3" fmla="*/ 0 h 1"/>
                <a:gd name="T4" fmla="*/ 0 w 66"/>
                <a:gd name="T5" fmla="*/ 0 h 1"/>
                <a:gd name="T6" fmla="*/ 0 60000 65536"/>
                <a:gd name="T7" fmla="*/ 0 60000 65536"/>
                <a:gd name="T8" fmla="*/ 0 60000 65536"/>
                <a:gd name="T9" fmla="*/ 0 w 66"/>
                <a:gd name="T10" fmla="*/ 0 h 1"/>
                <a:gd name="T11" fmla="*/ 66 w 6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1">
                  <a:moveTo>
                    <a:pt x="66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05" name="Freeform 53"/>
            <p:cNvSpPr>
              <a:spLocks/>
            </p:cNvSpPr>
            <p:nvPr/>
          </p:nvSpPr>
          <p:spPr bwMode="auto">
            <a:xfrm>
              <a:off x="5278" y="1746"/>
              <a:ext cx="5" cy="1"/>
            </a:xfrm>
            <a:custGeom>
              <a:avLst/>
              <a:gdLst>
                <a:gd name="T0" fmla="*/ 0 w 66"/>
                <a:gd name="T1" fmla="*/ 0 h 1"/>
                <a:gd name="T2" fmla="*/ 0 w 66"/>
                <a:gd name="T3" fmla="*/ 0 h 1"/>
                <a:gd name="T4" fmla="*/ 0 w 66"/>
                <a:gd name="T5" fmla="*/ 0 h 1"/>
                <a:gd name="T6" fmla="*/ 0 60000 65536"/>
                <a:gd name="T7" fmla="*/ 0 60000 65536"/>
                <a:gd name="T8" fmla="*/ 0 60000 65536"/>
                <a:gd name="T9" fmla="*/ 0 w 66"/>
                <a:gd name="T10" fmla="*/ 0 h 1"/>
                <a:gd name="T11" fmla="*/ 66 w 6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1">
                  <a:moveTo>
                    <a:pt x="66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06" name="Freeform 54"/>
            <p:cNvSpPr>
              <a:spLocks/>
            </p:cNvSpPr>
            <p:nvPr/>
          </p:nvSpPr>
          <p:spPr bwMode="auto">
            <a:xfrm>
              <a:off x="5278" y="1756"/>
              <a:ext cx="5" cy="1"/>
            </a:xfrm>
            <a:custGeom>
              <a:avLst/>
              <a:gdLst>
                <a:gd name="T0" fmla="*/ 0 w 66"/>
                <a:gd name="T1" fmla="*/ 0 h 1"/>
                <a:gd name="T2" fmla="*/ 0 w 66"/>
                <a:gd name="T3" fmla="*/ 0 h 1"/>
                <a:gd name="T4" fmla="*/ 0 w 66"/>
                <a:gd name="T5" fmla="*/ 0 h 1"/>
                <a:gd name="T6" fmla="*/ 0 60000 65536"/>
                <a:gd name="T7" fmla="*/ 0 60000 65536"/>
                <a:gd name="T8" fmla="*/ 0 60000 65536"/>
                <a:gd name="T9" fmla="*/ 0 w 66"/>
                <a:gd name="T10" fmla="*/ 0 h 1"/>
                <a:gd name="T11" fmla="*/ 66 w 6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1">
                  <a:moveTo>
                    <a:pt x="66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07" name="Freeform 55"/>
            <p:cNvSpPr>
              <a:spLocks/>
            </p:cNvSpPr>
            <p:nvPr/>
          </p:nvSpPr>
          <p:spPr bwMode="auto">
            <a:xfrm>
              <a:off x="5278" y="1633"/>
              <a:ext cx="1" cy="18"/>
            </a:xfrm>
            <a:custGeom>
              <a:avLst/>
              <a:gdLst>
                <a:gd name="T0" fmla="*/ 0 w 2"/>
                <a:gd name="T1" fmla="*/ 0 h 257"/>
                <a:gd name="T2" fmla="*/ 0 w 2"/>
                <a:gd name="T3" fmla="*/ 0 h 257"/>
                <a:gd name="T4" fmla="*/ 1 w 2"/>
                <a:gd name="T5" fmla="*/ 0 h 257"/>
                <a:gd name="T6" fmla="*/ 0 60000 65536"/>
                <a:gd name="T7" fmla="*/ 0 60000 65536"/>
                <a:gd name="T8" fmla="*/ 0 60000 65536"/>
                <a:gd name="T9" fmla="*/ 0 w 2"/>
                <a:gd name="T10" fmla="*/ 0 h 257"/>
                <a:gd name="T11" fmla="*/ 2 w 2"/>
                <a:gd name="T12" fmla="*/ 257 h 2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57">
                  <a:moveTo>
                    <a:pt x="0" y="0"/>
                  </a:moveTo>
                  <a:lnTo>
                    <a:pt x="0" y="257"/>
                  </a:lnTo>
                  <a:lnTo>
                    <a:pt x="2" y="2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08" name="Freeform 56"/>
            <p:cNvSpPr>
              <a:spLocks/>
            </p:cNvSpPr>
            <p:nvPr/>
          </p:nvSpPr>
          <p:spPr bwMode="auto">
            <a:xfrm>
              <a:off x="5283" y="1633"/>
              <a:ext cx="1" cy="18"/>
            </a:xfrm>
            <a:custGeom>
              <a:avLst/>
              <a:gdLst>
                <a:gd name="T0" fmla="*/ 0 w 1"/>
                <a:gd name="T1" fmla="*/ 0 h 257"/>
                <a:gd name="T2" fmla="*/ 0 w 1"/>
                <a:gd name="T3" fmla="*/ 0 h 257"/>
                <a:gd name="T4" fmla="*/ 1 w 1"/>
                <a:gd name="T5" fmla="*/ 0 h 257"/>
                <a:gd name="T6" fmla="*/ 0 60000 65536"/>
                <a:gd name="T7" fmla="*/ 0 60000 65536"/>
                <a:gd name="T8" fmla="*/ 0 60000 65536"/>
                <a:gd name="T9" fmla="*/ 0 w 1"/>
                <a:gd name="T10" fmla="*/ 0 h 257"/>
                <a:gd name="T11" fmla="*/ 1 w 1"/>
                <a:gd name="T12" fmla="*/ 257 h 2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7">
                  <a:moveTo>
                    <a:pt x="0" y="0"/>
                  </a:moveTo>
                  <a:lnTo>
                    <a:pt x="0" y="257"/>
                  </a:lnTo>
                  <a:lnTo>
                    <a:pt x="1" y="2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09" name="Freeform 57"/>
            <p:cNvSpPr>
              <a:spLocks/>
            </p:cNvSpPr>
            <p:nvPr/>
          </p:nvSpPr>
          <p:spPr bwMode="auto">
            <a:xfrm>
              <a:off x="5278" y="1642"/>
              <a:ext cx="5" cy="1"/>
            </a:xfrm>
            <a:custGeom>
              <a:avLst/>
              <a:gdLst>
                <a:gd name="T0" fmla="*/ 0 w 66"/>
                <a:gd name="T1" fmla="*/ 0 h 1"/>
                <a:gd name="T2" fmla="*/ 0 w 66"/>
                <a:gd name="T3" fmla="*/ 0 h 1"/>
                <a:gd name="T4" fmla="*/ 0 w 66"/>
                <a:gd name="T5" fmla="*/ 0 h 1"/>
                <a:gd name="T6" fmla="*/ 0 60000 65536"/>
                <a:gd name="T7" fmla="*/ 0 60000 65536"/>
                <a:gd name="T8" fmla="*/ 0 60000 65536"/>
                <a:gd name="T9" fmla="*/ 0 w 66"/>
                <a:gd name="T10" fmla="*/ 0 h 1"/>
                <a:gd name="T11" fmla="*/ 66 w 6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1">
                  <a:moveTo>
                    <a:pt x="66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10" name="Freeform 58"/>
            <p:cNvSpPr>
              <a:spLocks/>
            </p:cNvSpPr>
            <p:nvPr/>
          </p:nvSpPr>
          <p:spPr bwMode="auto">
            <a:xfrm>
              <a:off x="5278" y="1633"/>
              <a:ext cx="5" cy="1"/>
            </a:xfrm>
            <a:custGeom>
              <a:avLst/>
              <a:gdLst>
                <a:gd name="T0" fmla="*/ 0 w 66"/>
                <a:gd name="T1" fmla="*/ 0 h 1"/>
                <a:gd name="T2" fmla="*/ 0 w 66"/>
                <a:gd name="T3" fmla="*/ 0 h 1"/>
                <a:gd name="T4" fmla="*/ 0 w 66"/>
                <a:gd name="T5" fmla="*/ 0 h 1"/>
                <a:gd name="T6" fmla="*/ 0 60000 65536"/>
                <a:gd name="T7" fmla="*/ 0 60000 65536"/>
                <a:gd name="T8" fmla="*/ 0 60000 65536"/>
                <a:gd name="T9" fmla="*/ 0 w 66"/>
                <a:gd name="T10" fmla="*/ 0 h 1"/>
                <a:gd name="T11" fmla="*/ 66 w 6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1">
                  <a:moveTo>
                    <a:pt x="66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11" name="Freeform 59"/>
            <p:cNvSpPr>
              <a:spLocks/>
            </p:cNvSpPr>
            <p:nvPr/>
          </p:nvSpPr>
          <p:spPr bwMode="auto">
            <a:xfrm>
              <a:off x="5278" y="1651"/>
              <a:ext cx="5" cy="1"/>
            </a:xfrm>
            <a:custGeom>
              <a:avLst/>
              <a:gdLst>
                <a:gd name="T0" fmla="*/ 0 w 66"/>
                <a:gd name="T1" fmla="*/ 0 h 1"/>
                <a:gd name="T2" fmla="*/ 0 w 66"/>
                <a:gd name="T3" fmla="*/ 0 h 1"/>
                <a:gd name="T4" fmla="*/ 0 w 66"/>
                <a:gd name="T5" fmla="*/ 0 h 1"/>
                <a:gd name="T6" fmla="*/ 0 60000 65536"/>
                <a:gd name="T7" fmla="*/ 0 60000 65536"/>
                <a:gd name="T8" fmla="*/ 0 60000 65536"/>
                <a:gd name="T9" fmla="*/ 0 w 66"/>
                <a:gd name="T10" fmla="*/ 0 h 1"/>
                <a:gd name="T11" fmla="*/ 66 w 6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1">
                  <a:moveTo>
                    <a:pt x="66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12" name="Freeform 60"/>
            <p:cNvSpPr>
              <a:spLocks/>
            </p:cNvSpPr>
            <p:nvPr/>
          </p:nvSpPr>
          <p:spPr bwMode="auto">
            <a:xfrm>
              <a:off x="5282" y="1651"/>
              <a:ext cx="1" cy="95"/>
            </a:xfrm>
            <a:custGeom>
              <a:avLst/>
              <a:gdLst>
                <a:gd name="T0" fmla="*/ 0 w 1"/>
                <a:gd name="T1" fmla="*/ 0 h 1328"/>
                <a:gd name="T2" fmla="*/ 0 w 1"/>
                <a:gd name="T3" fmla="*/ 0 h 1328"/>
                <a:gd name="T4" fmla="*/ 1 w 1"/>
                <a:gd name="T5" fmla="*/ 0 h 1328"/>
                <a:gd name="T6" fmla="*/ 0 60000 65536"/>
                <a:gd name="T7" fmla="*/ 0 60000 65536"/>
                <a:gd name="T8" fmla="*/ 0 60000 65536"/>
                <a:gd name="T9" fmla="*/ 0 w 1"/>
                <a:gd name="T10" fmla="*/ 0 h 1328"/>
                <a:gd name="T11" fmla="*/ 1 w 1"/>
                <a:gd name="T12" fmla="*/ 1328 h 13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328">
                  <a:moveTo>
                    <a:pt x="0" y="0"/>
                  </a:moveTo>
                  <a:lnTo>
                    <a:pt x="0" y="1328"/>
                  </a:lnTo>
                  <a:lnTo>
                    <a:pt x="1" y="132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13" name="Freeform 61"/>
            <p:cNvSpPr>
              <a:spLocks/>
            </p:cNvSpPr>
            <p:nvPr/>
          </p:nvSpPr>
          <p:spPr bwMode="auto">
            <a:xfrm>
              <a:off x="5282" y="1765"/>
              <a:ext cx="1" cy="27"/>
            </a:xfrm>
            <a:custGeom>
              <a:avLst/>
              <a:gdLst>
                <a:gd name="T0" fmla="*/ 0 w 1"/>
                <a:gd name="T1" fmla="*/ 0 h 379"/>
                <a:gd name="T2" fmla="*/ 0 w 1"/>
                <a:gd name="T3" fmla="*/ 0 h 379"/>
                <a:gd name="T4" fmla="*/ 1 w 1"/>
                <a:gd name="T5" fmla="*/ 0 h 379"/>
                <a:gd name="T6" fmla="*/ 0 60000 65536"/>
                <a:gd name="T7" fmla="*/ 0 60000 65536"/>
                <a:gd name="T8" fmla="*/ 0 60000 65536"/>
                <a:gd name="T9" fmla="*/ 0 w 1"/>
                <a:gd name="T10" fmla="*/ 0 h 379"/>
                <a:gd name="T11" fmla="*/ 1 w 1"/>
                <a:gd name="T12" fmla="*/ 379 h 3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79">
                  <a:moveTo>
                    <a:pt x="0" y="0"/>
                  </a:moveTo>
                  <a:lnTo>
                    <a:pt x="0" y="379"/>
                  </a:lnTo>
                  <a:lnTo>
                    <a:pt x="1" y="37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14" name="Freeform 62"/>
            <p:cNvSpPr>
              <a:spLocks/>
            </p:cNvSpPr>
            <p:nvPr/>
          </p:nvSpPr>
          <p:spPr bwMode="auto">
            <a:xfrm>
              <a:off x="4919" y="1607"/>
              <a:ext cx="170" cy="1"/>
            </a:xfrm>
            <a:custGeom>
              <a:avLst/>
              <a:gdLst>
                <a:gd name="T0" fmla="*/ 0 w 2383"/>
                <a:gd name="T1" fmla="*/ 0 h 1"/>
                <a:gd name="T2" fmla="*/ 0 w 2383"/>
                <a:gd name="T3" fmla="*/ 0 h 1"/>
                <a:gd name="T4" fmla="*/ 0 w 2383"/>
                <a:gd name="T5" fmla="*/ 0 h 1"/>
                <a:gd name="T6" fmla="*/ 0 60000 65536"/>
                <a:gd name="T7" fmla="*/ 0 60000 65536"/>
                <a:gd name="T8" fmla="*/ 0 60000 65536"/>
                <a:gd name="T9" fmla="*/ 0 w 2383"/>
                <a:gd name="T10" fmla="*/ 0 h 1"/>
                <a:gd name="T11" fmla="*/ 2383 w 238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83" h="1">
                  <a:moveTo>
                    <a:pt x="0" y="0"/>
                  </a:moveTo>
                  <a:lnTo>
                    <a:pt x="2382" y="0"/>
                  </a:lnTo>
                  <a:lnTo>
                    <a:pt x="23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15" name="Freeform 63"/>
            <p:cNvSpPr>
              <a:spLocks/>
            </p:cNvSpPr>
            <p:nvPr/>
          </p:nvSpPr>
          <p:spPr bwMode="auto">
            <a:xfrm>
              <a:off x="5089" y="1607"/>
              <a:ext cx="1" cy="183"/>
            </a:xfrm>
            <a:custGeom>
              <a:avLst/>
              <a:gdLst>
                <a:gd name="T0" fmla="*/ 0 w 1"/>
                <a:gd name="T1" fmla="*/ 0 h 2570"/>
                <a:gd name="T2" fmla="*/ 0 w 1"/>
                <a:gd name="T3" fmla="*/ 0 h 2570"/>
                <a:gd name="T4" fmla="*/ 1 w 1"/>
                <a:gd name="T5" fmla="*/ 0 h 2570"/>
                <a:gd name="T6" fmla="*/ 0 60000 65536"/>
                <a:gd name="T7" fmla="*/ 0 60000 65536"/>
                <a:gd name="T8" fmla="*/ 0 60000 65536"/>
                <a:gd name="T9" fmla="*/ 0 w 1"/>
                <a:gd name="T10" fmla="*/ 0 h 2570"/>
                <a:gd name="T11" fmla="*/ 1 w 1"/>
                <a:gd name="T12" fmla="*/ 2570 h 25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70">
                  <a:moveTo>
                    <a:pt x="0" y="0"/>
                  </a:moveTo>
                  <a:lnTo>
                    <a:pt x="0" y="2570"/>
                  </a:lnTo>
                  <a:lnTo>
                    <a:pt x="1" y="257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16" name="Freeform 64"/>
            <p:cNvSpPr>
              <a:spLocks/>
            </p:cNvSpPr>
            <p:nvPr/>
          </p:nvSpPr>
          <p:spPr bwMode="auto">
            <a:xfrm>
              <a:off x="4919" y="1790"/>
              <a:ext cx="170" cy="1"/>
            </a:xfrm>
            <a:custGeom>
              <a:avLst/>
              <a:gdLst>
                <a:gd name="T0" fmla="*/ 0 w 2382"/>
                <a:gd name="T1" fmla="*/ 0 h 1"/>
                <a:gd name="T2" fmla="*/ 0 w 2382"/>
                <a:gd name="T3" fmla="*/ 0 h 1"/>
                <a:gd name="T4" fmla="*/ 0 w 2382"/>
                <a:gd name="T5" fmla="*/ 0 h 1"/>
                <a:gd name="T6" fmla="*/ 0 60000 65536"/>
                <a:gd name="T7" fmla="*/ 0 60000 65536"/>
                <a:gd name="T8" fmla="*/ 0 60000 65536"/>
                <a:gd name="T9" fmla="*/ 0 w 2382"/>
                <a:gd name="T10" fmla="*/ 0 h 1"/>
                <a:gd name="T11" fmla="*/ 2382 w 238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82" h="1">
                  <a:moveTo>
                    <a:pt x="2382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17" name="Freeform 65"/>
            <p:cNvSpPr>
              <a:spLocks/>
            </p:cNvSpPr>
            <p:nvPr/>
          </p:nvSpPr>
          <p:spPr bwMode="auto">
            <a:xfrm>
              <a:off x="4919" y="1765"/>
              <a:ext cx="1" cy="25"/>
            </a:xfrm>
            <a:custGeom>
              <a:avLst/>
              <a:gdLst>
                <a:gd name="T0" fmla="*/ 0 w 1"/>
                <a:gd name="T1" fmla="*/ 0 h 355"/>
                <a:gd name="T2" fmla="*/ 0 w 1"/>
                <a:gd name="T3" fmla="*/ 0 h 355"/>
                <a:gd name="T4" fmla="*/ 1 w 1"/>
                <a:gd name="T5" fmla="*/ 0 h 355"/>
                <a:gd name="T6" fmla="*/ 0 60000 65536"/>
                <a:gd name="T7" fmla="*/ 0 60000 65536"/>
                <a:gd name="T8" fmla="*/ 0 60000 65536"/>
                <a:gd name="T9" fmla="*/ 0 w 1"/>
                <a:gd name="T10" fmla="*/ 0 h 355"/>
                <a:gd name="T11" fmla="*/ 1 w 1"/>
                <a:gd name="T12" fmla="*/ 355 h 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55">
                  <a:moveTo>
                    <a:pt x="0" y="35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18" name="Freeform 66"/>
            <p:cNvSpPr>
              <a:spLocks/>
            </p:cNvSpPr>
            <p:nvPr/>
          </p:nvSpPr>
          <p:spPr bwMode="auto">
            <a:xfrm>
              <a:off x="4919" y="1607"/>
              <a:ext cx="1" cy="26"/>
            </a:xfrm>
            <a:custGeom>
              <a:avLst/>
              <a:gdLst>
                <a:gd name="T0" fmla="*/ 0 w 1"/>
                <a:gd name="T1" fmla="*/ 0 h 373"/>
                <a:gd name="T2" fmla="*/ 0 w 1"/>
                <a:gd name="T3" fmla="*/ 0 h 373"/>
                <a:gd name="T4" fmla="*/ 1 w 1"/>
                <a:gd name="T5" fmla="*/ 0 h 373"/>
                <a:gd name="T6" fmla="*/ 0 60000 65536"/>
                <a:gd name="T7" fmla="*/ 0 60000 65536"/>
                <a:gd name="T8" fmla="*/ 0 60000 65536"/>
                <a:gd name="T9" fmla="*/ 0 w 1"/>
                <a:gd name="T10" fmla="*/ 0 h 373"/>
                <a:gd name="T11" fmla="*/ 1 w 1"/>
                <a:gd name="T12" fmla="*/ 373 h 3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73">
                  <a:moveTo>
                    <a:pt x="0" y="37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19" name="Freeform 67"/>
            <p:cNvSpPr>
              <a:spLocks/>
            </p:cNvSpPr>
            <p:nvPr/>
          </p:nvSpPr>
          <p:spPr bwMode="auto">
            <a:xfrm>
              <a:off x="4919" y="1651"/>
              <a:ext cx="1" cy="95"/>
            </a:xfrm>
            <a:custGeom>
              <a:avLst/>
              <a:gdLst>
                <a:gd name="T0" fmla="*/ 0 w 1"/>
                <a:gd name="T1" fmla="*/ 0 h 1328"/>
                <a:gd name="T2" fmla="*/ 0 w 1"/>
                <a:gd name="T3" fmla="*/ 0 h 1328"/>
                <a:gd name="T4" fmla="*/ 1 w 1"/>
                <a:gd name="T5" fmla="*/ 0 h 1328"/>
                <a:gd name="T6" fmla="*/ 0 60000 65536"/>
                <a:gd name="T7" fmla="*/ 0 60000 65536"/>
                <a:gd name="T8" fmla="*/ 0 60000 65536"/>
                <a:gd name="T9" fmla="*/ 0 w 1"/>
                <a:gd name="T10" fmla="*/ 0 h 1328"/>
                <a:gd name="T11" fmla="*/ 1 w 1"/>
                <a:gd name="T12" fmla="*/ 1328 h 13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328">
                  <a:moveTo>
                    <a:pt x="0" y="132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20" name="Freeform 68"/>
            <p:cNvSpPr>
              <a:spLocks/>
            </p:cNvSpPr>
            <p:nvPr/>
          </p:nvSpPr>
          <p:spPr bwMode="auto">
            <a:xfrm>
              <a:off x="5110" y="1607"/>
              <a:ext cx="170" cy="1"/>
            </a:xfrm>
            <a:custGeom>
              <a:avLst/>
              <a:gdLst>
                <a:gd name="T0" fmla="*/ 0 w 2382"/>
                <a:gd name="T1" fmla="*/ 0 h 1"/>
                <a:gd name="T2" fmla="*/ 0 w 2382"/>
                <a:gd name="T3" fmla="*/ 0 h 1"/>
                <a:gd name="T4" fmla="*/ 0 w 2382"/>
                <a:gd name="T5" fmla="*/ 0 h 1"/>
                <a:gd name="T6" fmla="*/ 0 60000 65536"/>
                <a:gd name="T7" fmla="*/ 0 60000 65536"/>
                <a:gd name="T8" fmla="*/ 0 60000 65536"/>
                <a:gd name="T9" fmla="*/ 0 w 2382"/>
                <a:gd name="T10" fmla="*/ 0 h 1"/>
                <a:gd name="T11" fmla="*/ 2382 w 238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82" h="1">
                  <a:moveTo>
                    <a:pt x="2382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21" name="Freeform 69"/>
            <p:cNvSpPr>
              <a:spLocks/>
            </p:cNvSpPr>
            <p:nvPr/>
          </p:nvSpPr>
          <p:spPr bwMode="auto">
            <a:xfrm>
              <a:off x="5110" y="1607"/>
              <a:ext cx="1" cy="183"/>
            </a:xfrm>
            <a:custGeom>
              <a:avLst/>
              <a:gdLst>
                <a:gd name="T0" fmla="*/ 0 w 1"/>
                <a:gd name="T1" fmla="*/ 0 h 2570"/>
                <a:gd name="T2" fmla="*/ 0 w 1"/>
                <a:gd name="T3" fmla="*/ 0 h 2570"/>
                <a:gd name="T4" fmla="*/ 1 w 1"/>
                <a:gd name="T5" fmla="*/ 0 h 2570"/>
                <a:gd name="T6" fmla="*/ 0 60000 65536"/>
                <a:gd name="T7" fmla="*/ 0 60000 65536"/>
                <a:gd name="T8" fmla="*/ 0 60000 65536"/>
                <a:gd name="T9" fmla="*/ 0 w 1"/>
                <a:gd name="T10" fmla="*/ 0 h 2570"/>
                <a:gd name="T11" fmla="*/ 1 w 1"/>
                <a:gd name="T12" fmla="*/ 2570 h 25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70">
                  <a:moveTo>
                    <a:pt x="0" y="0"/>
                  </a:moveTo>
                  <a:lnTo>
                    <a:pt x="0" y="2570"/>
                  </a:lnTo>
                  <a:lnTo>
                    <a:pt x="1" y="257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22" name="Freeform 70"/>
            <p:cNvSpPr>
              <a:spLocks/>
            </p:cNvSpPr>
            <p:nvPr/>
          </p:nvSpPr>
          <p:spPr bwMode="auto">
            <a:xfrm>
              <a:off x="5280" y="1607"/>
              <a:ext cx="1" cy="26"/>
            </a:xfrm>
            <a:custGeom>
              <a:avLst/>
              <a:gdLst>
                <a:gd name="T0" fmla="*/ 0 w 1"/>
                <a:gd name="T1" fmla="*/ 0 h 373"/>
                <a:gd name="T2" fmla="*/ 0 w 1"/>
                <a:gd name="T3" fmla="*/ 0 h 373"/>
                <a:gd name="T4" fmla="*/ 1 w 1"/>
                <a:gd name="T5" fmla="*/ 0 h 373"/>
                <a:gd name="T6" fmla="*/ 0 60000 65536"/>
                <a:gd name="T7" fmla="*/ 0 60000 65536"/>
                <a:gd name="T8" fmla="*/ 0 60000 65536"/>
                <a:gd name="T9" fmla="*/ 0 w 1"/>
                <a:gd name="T10" fmla="*/ 0 h 373"/>
                <a:gd name="T11" fmla="*/ 1 w 1"/>
                <a:gd name="T12" fmla="*/ 373 h 3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73">
                  <a:moveTo>
                    <a:pt x="0" y="37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23" name="Freeform 71"/>
            <p:cNvSpPr>
              <a:spLocks/>
            </p:cNvSpPr>
            <p:nvPr/>
          </p:nvSpPr>
          <p:spPr bwMode="auto">
            <a:xfrm>
              <a:off x="5280" y="1651"/>
              <a:ext cx="1" cy="95"/>
            </a:xfrm>
            <a:custGeom>
              <a:avLst/>
              <a:gdLst>
                <a:gd name="T0" fmla="*/ 0 w 1"/>
                <a:gd name="T1" fmla="*/ 0 h 1328"/>
                <a:gd name="T2" fmla="*/ 0 w 1"/>
                <a:gd name="T3" fmla="*/ 0 h 1328"/>
                <a:gd name="T4" fmla="*/ 1 w 1"/>
                <a:gd name="T5" fmla="*/ 0 h 1328"/>
                <a:gd name="T6" fmla="*/ 0 60000 65536"/>
                <a:gd name="T7" fmla="*/ 0 60000 65536"/>
                <a:gd name="T8" fmla="*/ 0 60000 65536"/>
                <a:gd name="T9" fmla="*/ 0 w 1"/>
                <a:gd name="T10" fmla="*/ 0 h 1328"/>
                <a:gd name="T11" fmla="*/ 1 w 1"/>
                <a:gd name="T12" fmla="*/ 1328 h 13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328">
                  <a:moveTo>
                    <a:pt x="0" y="132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24" name="Freeform 72"/>
            <p:cNvSpPr>
              <a:spLocks/>
            </p:cNvSpPr>
            <p:nvPr/>
          </p:nvSpPr>
          <p:spPr bwMode="auto">
            <a:xfrm>
              <a:off x="5280" y="1765"/>
              <a:ext cx="1" cy="25"/>
            </a:xfrm>
            <a:custGeom>
              <a:avLst/>
              <a:gdLst>
                <a:gd name="T0" fmla="*/ 0 w 1"/>
                <a:gd name="T1" fmla="*/ 0 h 355"/>
                <a:gd name="T2" fmla="*/ 0 w 1"/>
                <a:gd name="T3" fmla="*/ 0 h 355"/>
                <a:gd name="T4" fmla="*/ 1 w 1"/>
                <a:gd name="T5" fmla="*/ 0 h 355"/>
                <a:gd name="T6" fmla="*/ 0 60000 65536"/>
                <a:gd name="T7" fmla="*/ 0 60000 65536"/>
                <a:gd name="T8" fmla="*/ 0 60000 65536"/>
                <a:gd name="T9" fmla="*/ 0 w 1"/>
                <a:gd name="T10" fmla="*/ 0 h 355"/>
                <a:gd name="T11" fmla="*/ 1 w 1"/>
                <a:gd name="T12" fmla="*/ 355 h 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55">
                  <a:moveTo>
                    <a:pt x="0" y="35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25" name="Freeform 73"/>
            <p:cNvSpPr>
              <a:spLocks/>
            </p:cNvSpPr>
            <p:nvPr/>
          </p:nvSpPr>
          <p:spPr bwMode="auto">
            <a:xfrm>
              <a:off x="5110" y="1790"/>
              <a:ext cx="170" cy="1"/>
            </a:xfrm>
            <a:custGeom>
              <a:avLst/>
              <a:gdLst>
                <a:gd name="T0" fmla="*/ 0 w 2384"/>
                <a:gd name="T1" fmla="*/ 0 h 1"/>
                <a:gd name="T2" fmla="*/ 0 w 2384"/>
                <a:gd name="T3" fmla="*/ 0 h 1"/>
                <a:gd name="T4" fmla="*/ 0 w 2384"/>
                <a:gd name="T5" fmla="*/ 0 h 1"/>
                <a:gd name="T6" fmla="*/ 0 60000 65536"/>
                <a:gd name="T7" fmla="*/ 0 60000 65536"/>
                <a:gd name="T8" fmla="*/ 0 60000 65536"/>
                <a:gd name="T9" fmla="*/ 0 w 2384"/>
                <a:gd name="T10" fmla="*/ 0 h 1"/>
                <a:gd name="T11" fmla="*/ 2384 w 238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84" h="1">
                  <a:moveTo>
                    <a:pt x="0" y="0"/>
                  </a:moveTo>
                  <a:lnTo>
                    <a:pt x="2383" y="0"/>
                  </a:lnTo>
                  <a:lnTo>
                    <a:pt x="23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26" name="Freeform 74"/>
            <p:cNvSpPr>
              <a:spLocks/>
            </p:cNvSpPr>
            <p:nvPr/>
          </p:nvSpPr>
          <p:spPr bwMode="auto">
            <a:xfrm>
              <a:off x="5118" y="1697"/>
              <a:ext cx="4" cy="4"/>
            </a:xfrm>
            <a:custGeom>
              <a:avLst/>
              <a:gdLst>
                <a:gd name="T0" fmla="*/ 0 w 56"/>
                <a:gd name="T1" fmla="*/ 0 h 54"/>
                <a:gd name="T2" fmla="*/ 0 w 56"/>
                <a:gd name="T3" fmla="*/ 0 h 54"/>
                <a:gd name="T4" fmla="*/ 0 w 56"/>
                <a:gd name="T5" fmla="*/ 0 h 54"/>
                <a:gd name="T6" fmla="*/ 0 60000 65536"/>
                <a:gd name="T7" fmla="*/ 0 60000 65536"/>
                <a:gd name="T8" fmla="*/ 0 60000 65536"/>
                <a:gd name="T9" fmla="*/ 0 w 56"/>
                <a:gd name="T10" fmla="*/ 0 h 54"/>
                <a:gd name="T11" fmla="*/ 56 w 56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54">
                  <a:moveTo>
                    <a:pt x="56" y="0"/>
                  </a:moveTo>
                  <a:lnTo>
                    <a:pt x="0" y="54"/>
                  </a:lnTo>
                  <a:lnTo>
                    <a:pt x="1" y="5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27" name="Freeform 75"/>
            <p:cNvSpPr>
              <a:spLocks/>
            </p:cNvSpPr>
            <p:nvPr/>
          </p:nvSpPr>
          <p:spPr bwMode="auto">
            <a:xfrm>
              <a:off x="5117" y="1696"/>
              <a:ext cx="6" cy="6"/>
            </a:xfrm>
            <a:custGeom>
              <a:avLst/>
              <a:gdLst>
                <a:gd name="T0" fmla="*/ 0 w 79"/>
                <a:gd name="T1" fmla="*/ 0 h 78"/>
                <a:gd name="T2" fmla="*/ 0 w 79"/>
                <a:gd name="T3" fmla="*/ 0 h 78"/>
                <a:gd name="T4" fmla="*/ 0 w 79"/>
                <a:gd name="T5" fmla="*/ 0 h 78"/>
                <a:gd name="T6" fmla="*/ 0 w 79"/>
                <a:gd name="T7" fmla="*/ 0 h 78"/>
                <a:gd name="T8" fmla="*/ 0 w 79"/>
                <a:gd name="T9" fmla="*/ 0 h 78"/>
                <a:gd name="T10" fmla="*/ 0 w 79"/>
                <a:gd name="T11" fmla="*/ 0 h 78"/>
                <a:gd name="T12" fmla="*/ 0 w 79"/>
                <a:gd name="T13" fmla="*/ 0 h 78"/>
                <a:gd name="T14" fmla="*/ 0 w 79"/>
                <a:gd name="T15" fmla="*/ 0 h 78"/>
                <a:gd name="T16" fmla="*/ 0 w 79"/>
                <a:gd name="T17" fmla="*/ 0 h 78"/>
                <a:gd name="T18" fmla="*/ 0 w 79"/>
                <a:gd name="T19" fmla="*/ 0 h 78"/>
                <a:gd name="T20" fmla="*/ 0 w 79"/>
                <a:gd name="T21" fmla="*/ 0 h 78"/>
                <a:gd name="T22" fmla="*/ 0 w 79"/>
                <a:gd name="T23" fmla="*/ 0 h 78"/>
                <a:gd name="T24" fmla="*/ 0 w 79"/>
                <a:gd name="T25" fmla="*/ 0 h 78"/>
                <a:gd name="T26" fmla="*/ 0 w 79"/>
                <a:gd name="T27" fmla="*/ 0 h 78"/>
                <a:gd name="T28" fmla="*/ 0 w 79"/>
                <a:gd name="T29" fmla="*/ 0 h 78"/>
                <a:gd name="T30" fmla="*/ 0 w 79"/>
                <a:gd name="T31" fmla="*/ 0 h 78"/>
                <a:gd name="T32" fmla="*/ 0 w 79"/>
                <a:gd name="T33" fmla="*/ 0 h 78"/>
                <a:gd name="T34" fmla="*/ 0 w 79"/>
                <a:gd name="T35" fmla="*/ 0 h 78"/>
                <a:gd name="T36" fmla="*/ 0 w 79"/>
                <a:gd name="T37" fmla="*/ 0 h 78"/>
                <a:gd name="T38" fmla="*/ 0 w 79"/>
                <a:gd name="T39" fmla="*/ 0 h 78"/>
                <a:gd name="T40" fmla="*/ 0 w 79"/>
                <a:gd name="T41" fmla="*/ 0 h 78"/>
                <a:gd name="T42" fmla="*/ 0 w 79"/>
                <a:gd name="T43" fmla="*/ 0 h 78"/>
                <a:gd name="T44" fmla="*/ 0 w 79"/>
                <a:gd name="T45" fmla="*/ 0 h 78"/>
                <a:gd name="T46" fmla="*/ 0 w 79"/>
                <a:gd name="T47" fmla="*/ 0 h 78"/>
                <a:gd name="T48" fmla="*/ 0 w 79"/>
                <a:gd name="T49" fmla="*/ 0 h 78"/>
                <a:gd name="T50" fmla="*/ 0 w 79"/>
                <a:gd name="T51" fmla="*/ 0 h 78"/>
                <a:gd name="T52" fmla="*/ 0 w 79"/>
                <a:gd name="T53" fmla="*/ 0 h 78"/>
                <a:gd name="T54" fmla="*/ 0 w 79"/>
                <a:gd name="T55" fmla="*/ 0 h 78"/>
                <a:gd name="T56" fmla="*/ 0 w 79"/>
                <a:gd name="T57" fmla="*/ 0 h 78"/>
                <a:gd name="T58" fmla="*/ 0 w 79"/>
                <a:gd name="T59" fmla="*/ 0 h 7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9"/>
                <a:gd name="T91" fmla="*/ 0 h 78"/>
                <a:gd name="T92" fmla="*/ 79 w 79"/>
                <a:gd name="T93" fmla="*/ 78 h 7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9" h="78">
                  <a:moveTo>
                    <a:pt x="78" y="38"/>
                  </a:moveTo>
                  <a:lnTo>
                    <a:pt x="77" y="30"/>
                  </a:lnTo>
                  <a:lnTo>
                    <a:pt x="74" y="22"/>
                  </a:lnTo>
                  <a:lnTo>
                    <a:pt x="69" y="14"/>
                  </a:lnTo>
                  <a:lnTo>
                    <a:pt x="63" y="8"/>
                  </a:lnTo>
                  <a:lnTo>
                    <a:pt x="56" y="4"/>
                  </a:lnTo>
                  <a:lnTo>
                    <a:pt x="48" y="1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22" y="4"/>
                  </a:lnTo>
                  <a:lnTo>
                    <a:pt x="15" y="8"/>
                  </a:lnTo>
                  <a:lnTo>
                    <a:pt x="8" y="14"/>
                  </a:lnTo>
                  <a:lnTo>
                    <a:pt x="4" y="22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8" y="62"/>
                  </a:lnTo>
                  <a:lnTo>
                    <a:pt x="15" y="68"/>
                  </a:lnTo>
                  <a:lnTo>
                    <a:pt x="22" y="73"/>
                  </a:lnTo>
                  <a:lnTo>
                    <a:pt x="30" y="77"/>
                  </a:lnTo>
                  <a:lnTo>
                    <a:pt x="38" y="78"/>
                  </a:lnTo>
                  <a:lnTo>
                    <a:pt x="48" y="77"/>
                  </a:lnTo>
                  <a:lnTo>
                    <a:pt x="56" y="73"/>
                  </a:lnTo>
                  <a:lnTo>
                    <a:pt x="63" y="68"/>
                  </a:lnTo>
                  <a:lnTo>
                    <a:pt x="69" y="62"/>
                  </a:lnTo>
                  <a:lnTo>
                    <a:pt x="74" y="55"/>
                  </a:lnTo>
                  <a:lnTo>
                    <a:pt x="77" y="47"/>
                  </a:lnTo>
                  <a:lnTo>
                    <a:pt x="78" y="38"/>
                  </a:lnTo>
                  <a:lnTo>
                    <a:pt x="79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28" name="Freeform 76"/>
            <p:cNvSpPr>
              <a:spLocks/>
            </p:cNvSpPr>
            <p:nvPr/>
          </p:nvSpPr>
          <p:spPr bwMode="auto">
            <a:xfrm>
              <a:off x="4048" y="1180"/>
              <a:ext cx="605" cy="1"/>
            </a:xfrm>
            <a:custGeom>
              <a:avLst/>
              <a:gdLst>
                <a:gd name="T0" fmla="*/ 0 w 8477"/>
                <a:gd name="T1" fmla="*/ 0 h 1"/>
                <a:gd name="T2" fmla="*/ 0 w 8477"/>
                <a:gd name="T3" fmla="*/ 0 h 1"/>
                <a:gd name="T4" fmla="*/ 0 w 8477"/>
                <a:gd name="T5" fmla="*/ 0 h 1"/>
                <a:gd name="T6" fmla="*/ 0 60000 65536"/>
                <a:gd name="T7" fmla="*/ 0 60000 65536"/>
                <a:gd name="T8" fmla="*/ 0 60000 65536"/>
                <a:gd name="T9" fmla="*/ 0 w 8477"/>
                <a:gd name="T10" fmla="*/ 0 h 1"/>
                <a:gd name="T11" fmla="*/ 8477 w 847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77" h="1">
                  <a:moveTo>
                    <a:pt x="0" y="0"/>
                  </a:moveTo>
                  <a:lnTo>
                    <a:pt x="8476" y="0"/>
                  </a:lnTo>
                  <a:lnTo>
                    <a:pt x="847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29" name="Freeform 77"/>
            <p:cNvSpPr>
              <a:spLocks/>
            </p:cNvSpPr>
            <p:nvPr/>
          </p:nvSpPr>
          <p:spPr bwMode="auto">
            <a:xfrm>
              <a:off x="4630" y="1203"/>
              <a:ext cx="68" cy="66"/>
            </a:xfrm>
            <a:custGeom>
              <a:avLst/>
              <a:gdLst>
                <a:gd name="T0" fmla="*/ 0 w 962"/>
                <a:gd name="T1" fmla="*/ 0 h 925"/>
                <a:gd name="T2" fmla="*/ 0 w 962"/>
                <a:gd name="T3" fmla="*/ 0 h 925"/>
                <a:gd name="T4" fmla="*/ 0 w 962"/>
                <a:gd name="T5" fmla="*/ 0 h 925"/>
                <a:gd name="T6" fmla="*/ 0 60000 65536"/>
                <a:gd name="T7" fmla="*/ 0 60000 65536"/>
                <a:gd name="T8" fmla="*/ 0 60000 65536"/>
                <a:gd name="T9" fmla="*/ 0 w 962"/>
                <a:gd name="T10" fmla="*/ 0 h 925"/>
                <a:gd name="T11" fmla="*/ 962 w 962"/>
                <a:gd name="T12" fmla="*/ 925 h 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2" h="925">
                  <a:moveTo>
                    <a:pt x="0" y="0"/>
                  </a:moveTo>
                  <a:lnTo>
                    <a:pt x="961" y="925"/>
                  </a:lnTo>
                  <a:lnTo>
                    <a:pt x="962" y="92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30" name="Freeform 78"/>
            <p:cNvSpPr>
              <a:spLocks/>
            </p:cNvSpPr>
            <p:nvPr/>
          </p:nvSpPr>
          <p:spPr bwMode="auto">
            <a:xfrm>
              <a:off x="4628" y="1205"/>
              <a:ext cx="68" cy="66"/>
            </a:xfrm>
            <a:custGeom>
              <a:avLst/>
              <a:gdLst>
                <a:gd name="T0" fmla="*/ 0 w 962"/>
                <a:gd name="T1" fmla="*/ 0 h 926"/>
                <a:gd name="T2" fmla="*/ 0 w 962"/>
                <a:gd name="T3" fmla="*/ 0 h 926"/>
                <a:gd name="T4" fmla="*/ 0 w 962"/>
                <a:gd name="T5" fmla="*/ 0 h 926"/>
                <a:gd name="T6" fmla="*/ 0 60000 65536"/>
                <a:gd name="T7" fmla="*/ 0 60000 65536"/>
                <a:gd name="T8" fmla="*/ 0 60000 65536"/>
                <a:gd name="T9" fmla="*/ 0 w 962"/>
                <a:gd name="T10" fmla="*/ 0 h 926"/>
                <a:gd name="T11" fmla="*/ 962 w 962"/>
                <a:gd name="T12" fmla="*/ 926 h 9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2" h="926">
                  <a:moveTo>
                    <a:pt x="0" y="0"/>
                  </a:moveTo>
                  <a:lnTo>
                    <a:pt x="961" y="926"/>
                  </a:lnTo>
                  <a:lnTo>
                    <a:pt x="962" y="92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31" name="Freeform 79"/>
            <p:cNvSpPr>
              <a:spLocks/>
            </p:cNvSpPr>
            <p:nvPr/>
          </p:nvSpPr>
          <p:spPr bwMode="auto">
            <a:xfrm>
              <a:off x="4696" y="1271"/>
              <a:ext cx="24" cy="5"/>
            </a:xfrm>
            <a:custGeom>
              <a:avLst/>
              <a:gdLst>
                <a:gd name="T0" fmla="*/ 0 w 331"/>
                <a:gd name="T1" fmla="*/ 0 h 67"/>
                <a:gd name="T2" fmla="*/ 0 w 331"/>
                <a:gd name="T3" fmla="*/ 0 h 67"/>
                <a:gd name="T4" fmla="*/ 0 w 331"/>
                <a:gd name="T5" fmla="*/ 0 h 67"/>
                <a:gd name="T6" fmla="*/ 0 w 331"/>
                <a:gd name="T7" fmla="*/ 0 h 67"/>
                <a:gd name="T8" fmla="*/ 0 w 331"/>
                <a:gd name="T9" fmla="*/ 0 h 67"/>
                <a:gd name="T10" fmla="*/ 0 w 331"/>
                <a:gd name="T11" fmla="*/ 0 h 67"/>
                <a:gd name="T12" fmla="*/ 0 w 331"/>
                <a:gd name="T13" fmla="*/ 0 h 67"/>
                <a:gd name="T14" fmla="*/ 0 w 331"/>
                <a:gd name="T15" fmla="*/ 0 h 67"/>
                <a:gd name="T16" fmla="*/ 0 w 331"/>
                <a:gd name="T17" fmla="*/ 0 h 67"/>
                <a:gd name="T18" fmla="*/ 0 w 331"/>
                <a:gd name="T19" fmla="*/ 0 h 67"/>
                <a:gd name="T20" fmla="*/ 0 w 331"/>
                <a:gd name="T21" fmla="*/ 0 h 67"/>
                <a:gd name="T22" fmla="*/ 0 w 331"/>
                <a:gd name="T23" fmla="*/ 0 h 67"/>
                <a:gd name="T24" fmla="*/ 0 w 331"/>
                <a:gd name="T25" fmla="*/ 0 h 67"/>
                <a:gd name="T26" fmla="*/ 0 w 331"/>
                <a:gd name="T27" fmla="*/ 0 h 67"/>
                <a:gd name="T28" fmla="*/ 0 w 331"/>
                <a:gd name="T29" fmla="*/ 0 h 67"/>
                <a:gd name="T30" fmla="*/ 0 w 331"/>
                <a:gd name="T31" fmla="*/ 0 h 67"/>
                <a:gd name="T32" fmla="*/ 0 w 331"/>
                <a:gd name="T33" fmla="*/ 0 h 67"/>
                <a:gd name="T34" fmla="*/ 0 w 331"/>
                <a:gd name="T35" fmla="*/ 0 h 67"/>
                <a:gd name="T36" fmla="*/ 0 w 331"/>
                <a:gd name="T37" fmla="*/ 0 h 67"/>
                <a:gd name="T38" fmla="*/ 0 w 331"/>
                <a:gd name="T39" fmla="*/ 0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1"/>
                <a:gd name="T61" fmla="*/ 0 h 67"/>
                <a:gd name="T62" fmla="*/ 331 w 331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1" h="67">
                  <a:moveTo>
                    <a:pt x="0" y="0"/>
                  </a:moveTo>
                  <a:lnTo>
                    <a:pt x="15" y="14"/>
                  </a:lnTo>
                  <a:lnTo>
                    <a:pt x="31" y="26"/>
                  </a:lnTo>
                  <a:lnTo>
                    <a:pt x="48" y="37"/>
                  </a:lnTo>
                  <a:lnTo>
                    <a:pt x="66" y="46"/>
                  </a:lnTo>
                  <a:lnTo>
                    <a:pt x="85" y="53"/>
                  </a:lnTo>
                  <a:lnTo>
                    <a:pt x="105" y="59"/>
                  </a:lnTo>
                  <a:lnTo>
                    <a:pt x="124" y="64"/>
                  </a:lnTo>
                  <a:lnTo>
                    <a:pt x="145" y="66"/>
                  </a:lnTo>
                  <a:lnTo>
                    <a:pt x="165" y="67"/>
                  </a:lnTo>
                  <a:lnTo>
                    <a:pt x="186" y="66"/>
                  </a:lnTo>
                  <a:lnTo>
                    <a:pt x="205" y="64"/>
                  </a:lnTo>
                  <a:lnTo>
                    <a:pt x="225" y="59"/>
                  </a:lnTo>
                  <a:lnTo>
                    <a:pt x="245" y="53"/>
                  </a:lnTo>
                  <a:lnTo>
                    <a:pt x="263" y="46"/>
                  </a:lnTo>
                  <a:lnTo>
                    <a:pt x="281" y="37"/>
                  </a:lnTo>
                  <a:lnTo>
                    <a:pt x="298" y="26"/>
                  </a:lnTo>
                  <a:lnTo>
                    <a:pt x="314" y="14"/>
                  </a:lnTo>
                  <a:lnTo>
                    <a:pt x="330" y="0"/>
                  </a:lnTo>
                  <a:lnTo>
                    <a:pt x="33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32" name="Freeform 80"/>
            <p:cNvSpPr>
              <a:spLocks/>
            </p:cNvSpPr>
            <p:nvPr/>
          </p:nvSpPr>
          <p:spPr bwMode="auto">
            <a:xfrm>
              <a:off x="4698" y="1269"/>
              <a:ext cx="20" cy="4"/>
            </a:xfrm>
            <a:custGeom>
              <a:avLst/>
              <a:gdLst>
                <a:gd name="T0" fmla="*/ 0 w 276"/>
                <a:gd name="T1" fmla="*/ 0 h 57"/>
                <a:gd name="T2" fmla="*/ 0 w 276"/>
                <a:gd name="T3" fmla="*/ 0 h 57"/>
                <a:gd name="T4" fmla="*/ 0 w 276"/>
                <a:gd name="T5" fmla="*/ 0 h 57"/>
                <a:gd name="T6" fmla="*/ 0 w 276"/>
                <a:gd name="T7" fmla="*/ 0 h 57"/>
                <a:gd name="T8" fmla="*/ 0 w 276"/>
                <a:gd name="T9" fmla="*/ 0 h 57"/>
                <a:gd name="T10" fmla="*/ 0 w 276"/>
                <a:gd name="T11" fmla="*/ 0 h 57"/>
                <a:gd name="T12" fmla="*/ 0 w 276"/>
                <a:gd name="T13" fmla="*/ 0 h 57"/>
                <a:gd name="T14" fmla="*/ 0 w 276"/>
                <a:gd name="T15" fmla="*/ 0 h 57"/>
                <a:gd name="T16" fmla="*/ 0 w 276"/>
                <a:gd name="T17" fmla="*/ 0 h 57"/>
                <a:gd name="T18" fmla="*/ 0 w 276"/>
                <a:gd name="T19" fmla="*/ 0 h 57"/>
                <a:gd name="T20" fmla="*/ 0 w 276"/>
                <a:gd name="T21" fmla="*/ 0 h 57"/>
                <a:gd name="T22" fmla="*/ 0 w 276"/>
                <a:gd name="T23" fmla="*/ 0 h 57"/>
                <a:gd name="T24" fmla="*/ 0 w 276"/>
                <a:gd name="T25" fmla="*/ 0 h 57"/>
                <a:gd name="T26" fmla="*/ 0 w 276"/>
                <a:gd name="T27" fmla="*/ 0 h 57"/>
                <a:gd name="T28" fmla="*/ 0 w 276"/>
                <a:gd name="T29" fmla="*/ 0 h 57"/>
                <a:gd name="T30" fmla="*/ 0 w 276"/>
                <a:gd name="T31" fmla="*/ 0 h 57"/>
                <a:gd name="T32" fmla="*/ 0 w 276"/>
                <a:gd name="T33" fmla="*/ 0 h 57"/>
                <a:gd name="T34" fmla="*/ 0 w 276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6"/>
                <a:gd name="T55" fmla="*/ 0 h 57"/>
                <a:gd name="T56" fmla="*/ 276 w 276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6" h="57">
                  <a:moveTo>
                    <a:pt x="0" y="0"/>
                  </a:moveTo>
                  <a:lnTo>
                    <a:pt x="14" y="13"/>
                  </a:lnTo>
                  <a:lnTo>
                    <a:pt x="30" y="25"/>
                  </a:lnTo>
                  <a:lnTo>
                    <a:pt x="46" y="35"/>
                  </a:lnTo>
                  <a:lnTo>
                    <a:pt x="63" y="43"/>
                  </a:lnTo>
                  <a:lnTo>
                    <a:pt x="82" y="49"/>
                  </a:lnTo>
                  <a:lnTo>
                    <a:pt x="100" y="53"/>
                  </a:lnTo>
                  <a:lnTo>
                    <a:pt x="119" y="56"/>
                  </a:lnTo>
                  <a:lnTo>
                    <a:pt x="138" y="57"/>
                  </a:lnTo>
                  <a:lnTo>
                    <a:pt x="156" y="56"/>
                  </a:lnTo>
                  <a:lnTo>
                    <a:pt x="176" y="53"/>
                  </a:lnTo>
                  <a:lnTo>
                    <a:pt x="194" y="49"/>
                  </a:lnTo>
                  <a:lnTo>
                    <a:pt x="212" y="43"/>
                  </a:lnTo>
                  <a:lnTo>
                    <a:pt x="229" y="35"/>
                  </a:lnTo>
                  <a:lnTo>
                    <a:pt x="245" y="25"/>
                  </a:lnTo>
                  <a:lnTo>
                    <a:pt x="261" y="13"/>
                  </a:lnTo>
                  <a:lnTo>
                    <a:pt x="275" y="0"/>
                  </a:lnTo>
                  <a:lnTo>
                    <a:pt x="27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33" name="Freeform 81"/>
            <p:cNvSpPr>
              <a:spLocks/>
            </p:cNvSpPr>
            <p:nvPr/>
          </p:nvSpPr>
          <p:spPr bwMode="auto">
            <a:xfrm>
              <a:off x="4787" y="1201"/>
              <a:ext cx="20" cy="4"/>
            </a:xfrm>
            <a:custGeom>
              <a:avLst/>
              <a:gdLst>
                <a:gd name="T0" fmla="*/ 0 w 275"/>
                <a:gd name="T1" fmla="*/ 0 h 55"/>
                <a:gd name="T2" fmla="*/ 0 w 275"/>
                <a:gd name="T3" fmla="*/ 0 h 55"/>
                <a:gd name="T4" fmla="*/ 0 w 275"/>
                <a:gd name="T5" fmla="*/ 0 h 55"/>
                <a:gd name="T6" fmla="*/ 0 w 275"/>
                <a:gd name="T7" fmla="*/ 0 h 55"/>
                <a:gd name="T8" fmla="*/ 0 w 275"/>
                <a:gd name="T9" fmla="*/ 0 h 55"/>
                <a:gd name="T10" fmla="*/ 0 w 275"/>
                <a:gd name="T11" fmla="*/ 0 h 55"/>
                <a:gd name="T12" fmla="*/ 0 w 275"/>
                <a:gd name="T13" fmla="*/ 0 h 55"/>
                <a:gd name="T14" fmla="*/ 0 w 275"/>
                <a:gd name="T15" fmla="*/ 0 h 55"/>
                <a:gd name="T16" fmla="*/ 0 w 275"/>
                <a:gd name="T17" fmla="*/ 0 h 55"/>
                <a:gd name="T18" fmla="*/ 0 w 275"/>
                <a:gd name="T19" fmla="*/ 0 h 55"/>
                <a:gd name="T20" fmla="*/ 0 w 275"/>
                <a:gd name="T21" fmla="*/ 0 h 55"/>
                <a:gd name="T22" fmla="*/ 0 w 275"/>
                <a:gd name="T23" fmla="*/ 0 h 55"/>
                <a:gd name="T24" fmla="*/ 0 w 275"/>
                <a:gd name="T25" fmla="*/ 0 h 55"/>
                <a:gd name="T26" fmla="*/ 0 w 275"/>
                <a:gd name="T27" fmla="*/ 0 h 55"/>
                <a:gd name="T28" fmla="*/ 0 w 275"/>
                <a:gd name="T29" fmla="*/ 0 h 55"/>
                <a:gd name="T30" fmla="*/ 0 w 275"/>
                <a:gd name="T31" fmla="*/ 0 h 55"/>
                <a:gd name="T32" fmla="*/ 0 w 275"/>
                <a:gd name="T33" fmla="*/ 0 h 55"/>
                <a:gd name="T34" fmla="*/ 0 w 275"/>
                <a:gd name="T35" fmla="*/ 0 h 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5"/>
                <a:gd name="T55" fmla="*/ 0 h 55"/>
                <a:gd name="T56" fmla="*/ 275 w 275"/>
                <a:gd name="T57" fmla="*/ 55 h 5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5" h="55">
                  <a:moveTo>
                    <a:pt x="275" y="55"/>
                  </a:moveTo>
                  <a:lnTo>
                    <a:pt x="261" y="43"/>
                  </a:lnTo>
                  <a:lnTo>
                    <a:pt x="246" y="32"/>
                  </a:lnTo>
                  <a:lnTo>
                    <a:pt x="229" y="22"/>
                  </a:lnTo>
                  <a:lnTo>
                    <a:pt x="212" y="14"/>
                  </a:lnTo>
                  <a:lnTo>
                    <a:pt x="195" y="8"/>
                  </a:lnTo>
                  <a:lnTo>
                    <a:pt x="176" y="3"/>
                  </a:lnTo>
                  <a:lnTo>
                    <a:pt x="157" y="1"/>
                  </a:lnTo>
                  <a:lnTo>
                    <a:pt x="138" y="0"/>
                  </a:lnTo>
                  <a:lnTo>
                    <a:pt x="119" y="1"/>
                  </a:lnTo>
                  <a:lnTo>
                    <a:pt x="100" y="3"/>
                  </a:lnTo>
                  <a:lnTo>
                    <a:pt x="82" y="8"/>
                  </a:lnTo>
                  <a:lnTo>
                    <a:pt x="64" y="14"/>
                  </a:lnTo>
                  <a:lnTo>
                    <a:pt x="46" y="22"/>
                  </a:lnTo>
                  <a:lnTo>
                    <a:pt x="30" y="32"/>
                  </a:lnTo>
                  <a:lnTo>
                    <a:pt x="14" y="43"/>
                  </a:lnTo>
                  <a:lnTo>
                    <a:pt x="0" y="55"/>
                  </a:lnTo>
                  <a:lnTo>
                    <a:pt x="1" y="5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34" name="Freeform 82"/>
            <p:cNvSpPr>
              <a:spLocks/>
            </p:cNvSpPr>
            <p:nvPr/>
          </p:nvSpPr>
          <p:spPr bwMode="auto">
            <a:xfrm>
              <a:off x="4785" y="1198"/>
              <a:ext cx="24" cy="5"/>
            </a:xfrm>
            <a:custGeom>
              <a:avLst/>
              <a:gdLst>
                <a:gd name="T0" fmla="*/ 0 w 329"/>
                <a:gd name="T1" fmla="*/ 0 h 67"/>
                <a:gd name="T2" fmla="*/ 0 w 329"/>
                <a:gd name="T3" fmla="*/ 0 h 67"/>
                <a:gd name="T4" fmla="*/ 0 w 329"/>
                <a:gd name="T5" fmla="*/ 0 h 67"/>
                <a:gd name="T6" fmla="*/ 0 w 329"/>
                <a:gd name="T7" fmla="*/ 0 h 67"/>
                <a:gd name="T8" fmla="*/ 0 w 329"/>
                <a:gd name="T9" fmla="*/ 0 h 67"/>
                <a:gd name="T10" fmla="*/ 0 w 329"/>
                <a:gd name="T11" fmla="*/ 0 h 67"/>
                <a:gd name="T12" fmla="*/ 0 w 329"/>
                <a:gd name="T13" fmla="*/ 0 h 67"/>
                <a:gd name="T14" fmla="*/ 0 w 329"/>
                <a:gd name="T15" fmla="*/ 0 h 67"/>
                <a:gd name="T16" fmla="*/ 0 w 329"/>
                <a:gd name="T17" fmla="*/ 0 h 67"/>
                <a:gd name="T18" fmla="*/ 0 w 329"/>
                <a:gd name="T19" fmla="*/ 0 h 67"/>
                <a:gd name="T20" fmla="*/ 0 w 329"/>
                <a:gd name="T21" fmla="*/ 0 h 67"/>
                <a:gd name="T22" fmla="*/ 0 w 329"/>
                <a:gd name="T23" fmla="*/ 0 h 67"/>
                <a:gd name="T24" fmla="*/ 0 w 329"/>
                <a:gd name="T25" fmla="*/ 0 h 67"/>
                <a:gd name="T26" fmla="*/ 0 w 329"/>
                <a:gd name="T27" fmla="*/ 0 h 67"/>
                <a:gd name="T28" fmla="*/ 0 w 329"/>
                <a:gd name="T29" fmla="*/ 0 h 67"/>
                <a:gd name="T30" fmla="*/ 0 w 329"/>
                <a:gd name="T31" fmla="*/ 0 h 67"/>
                <a:gd name="T32" fmla="*/ 0 w 329"/>
                <a:gd name="T33" fmla="*/ 0 h 67"/>
                <a:gd name="T34" fmla="*/ 0 w 329"/>
                <a:gd name="T35" fmla="*/ 0 h 67"/>
                <a:gd name="T36" fmla="*/ 0 w 329"/>
                <a:gd name="T37" fmla="*/ 0 h 67"/>
                <a:gd name="T38" fmla="*/ 0 w 329"/>
                <a:gd name="T39" fmla="*/ 0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9"/>
                <a:gd name="T61" fmla="*/ 0 h 67"/>
                <a:gd name="T62" fmla="*/ 329 w 329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9" h="67">
                  <a:moveTo>
                    <a:pt x="329" y="67"/>
                  </a:moveTo>
                  <a:lnTo>
                    <a:pt x="314" y="54"/>
                  </a:lnTo>
                  <a:lnTo>
                    <a:pt x="297" y="42"/>
                  </a:lnTo>
                  <a:lnTo>
                    <a:pt x="280" y="31"/>
                  </a:lnTo>
                  <a:lnTo>
                    <a:pt x="262" y="22"/>
                  </a:lnTo>
                  <a:lnTo>
                    <a:pt x="244" y="14"/>
                  </a:lnTo>
                  <a:lnTo>
                    <a:pt x="225" y="7"/>
                  </a:lnTo>
                  <a:lnTo>
                    <a:pt x="204" y="3"/>
                  </a:lnTo>
                  <a:lnTo>
                    <a:pt x="185" y="1"/>
                  </a:lnTo>
                  <a:lnTo>
                    <a:pt x="164" y="0"/>
                  </a:lnTo>
                  <a:lnTo>
                    <a:pt x="144" y="1"/>
                  </a:lnTo>
                  <a:lnTo>
                    <a:pt x="123" y="3"/>
                  </a:lnTo>
                  <a:lnTo>
                    <a:pt x="104" y="7"/>
                  </a:lnTo>
                  <a:lnTo>
                    <a:pt x="84" y="14"/>
                  </a:lnTo>
                  <a:lnTo>
                    <a:pt x="66" y="22"/>
                  </a:lnTo>
                  <a:lnTo>
                    <a:pt x="48" y="31"/>
                  </a:lnTo>
                  <a:lnTo>
                    <a:pt x="30" y="42"/>
                  </a:lnTo>
                  <a:lnTo>
                    <a:pt x="14" y="54"/>
                  </a:lnTo>
                  <a:lnTo>
                    <a:pt x="0" y="67"/>
                  </a:lnTo>
                  <a:lnTo>
                    <a:pt x="1" y="6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35" name="Freeform 83"/>
            <p:cNvSpPr>
              <a:spLocks/>
            </p:cNvSpPr>
            <p:nvPr/>
          </p:nvSpPr>
          <p:spPr bwMode="auto">
            <a:xfrm>
              <a:off x="4718" y="1203"/>
              <a:ext cx="67" cy="66"/>
            </a:xfrm>
            <a:custGeom>
              <a:avLst/>
              <a:gdLst>
                <a:gd name="T0" fmla="*/ 0 w 939"/>
                <a:gd name="T1" fmla="*/ 0 h 922"/>
                <a:gd name="T2" fmla="*/ 0 w 939"/>
                <a:gd name="T3" fmla="*/ 0 h 922"/>
                <a:gd name="T4" fmla="*/ 0 w 939"/>
                <a:gd name="T5" fmla="*/ 0 h 922"/>
                <a:gd name="T6" fmla="*/ 0 60000 65536"/>
                <a:gd name="T7" fmla="*/ 0 60000 65536"/>
                <a:gd name="T8" fmla="*/ 0 60000 65536"/>
                <a:gd name="T9" fmla="*/ 0 w 939"/>
                <a:gd name="T10" fmla="*/ 0 h 922"/>
                <a:gd name="T11" fmla="*/ 939 w 939"/>
                <a:gd name="T12" fmla="*/ 922 h 9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9" h="922">
                  <a:moveTo>
                    <a:pt x="939" y="0"/>
                  </a:moveTo>
                  <a:lnTo>
                    <a:pt x="0" y="922"/>
                  </a:lnTo>
                  <a:lnTo>
                    <a:pt x="1" y="9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36" name="Freeform 84"/>
            <p:cNvSpPr>
              <a:spLocks/>
            </p:cNvSpPr>
            <p:nvPr/>
          </p:nvSpPr>
          <p:spPr bwMode="auto">
            <a:xfrm>
              <a:off x="4720" y="1205"/>
              <a:ext cx="67" cy="66"/>
            </a:xfrm>
            <a:custGeom>
              <a:avLst/>
              <a:gdLst>
                <a:gd name="T0" fmla="*/ 0 w 943"/>
                <a:gd name="T1" fmla="*/ 0 h 927"/>
                <a:gd name="T2" fmla="*/ 0 w 943"/>
                <a:gd name="T3" fmla="*/ 0 h 927"/>
                <a:gd name="T4" fmla="*/ 0 w 943"/>
                <a:gd name="T5" fmla="*/ 0 h 927"/>
                <a:gd name="T6" fmla="*/ 0 60000 65536"/>
                <a:gd name="T7" fmla="*/ 0 60000 65536"/>
                <a:gd name="T8" fmla="*/ 0 60000 65536"/>
                <a:gd name="T9" fmla="*/ 0 w 943"/>
                <a:gd name="T10" fmla="*/ 0 h 927"/>
                <a:gd name="T11" fmla="*/ 943 w 943"/>
                <a:gd name="T12" fmla="*/ 927 h 9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3" h="927">
                  <a:moveTo>
                    <a:pt x="943" y="0"/>
                  </a:moveTo>
                  <a:lnTo>
                    <a:pt x="0" y="927"/>
                  </a:lnTo>
                  <a:lnTo>
                    <a:pt x="1" y="9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37" name="Freeform 85"/>
            <p:cNvSpPr>
              <a:spLocks/>
            </p:cNvSpPr>
            <p:nvPr/>
          </p:nvSpPr>
          <p:spPr bwMode="auto">
            <a:xfrm>
              <a:off x="4963" y="1198"/>
              <a:ext cx="23" cy="5"/>
            </a:xfrm>
            <a:custGeom>
              <a:avLst/>
              <a:gdLst>
                <a:gd name="T0" fmla="*/ 0 w 328"/>
                <a:gd name="T1" fmla="*/ 0 h 67"/>
                <a:gd name="T2" fmla="*/ 0 w 328"/>
                <a:gd name="T3" fmla="*/ 0 h 67"/>
                <a:gd name="T4" fmla="*/ 0 w 328"/>
                <a:gd name="T5" fmla="*/ 0 h 67"/>
                <a:gd name="T6" fmla="*/ 0 w 328"/>
                <a:gd name="T7" fmla="*/ 0 h 67"/>
                <a:gd name="T8" fmla="*/ 0 w 328"/>
                <a:gd name="T9" fmla="*/ 0 h 67"/>
                <a:gd name="T10" fmla="*/ 0 w 328"/>
                <a:gd name="T11" fmla="*/ 0 h 67"/>
                <a:gd name="T12" fmla="*/ 0 w 328"/>
                <a:gd name="T13" fmla="*/ 0 h 67"/>
                <a:gd name="T14" fmla="*/ 0 w 328"/>
                <a:gd name="T15" fmla="*/ 0 h 67"/>
                <a:gd name="T16" fmla="*/ 0 w 328"/>
                <a:gd name="T17" fmla="*/ 0 h 67"/>
                <a:gd name="T18" fmla="*/ 0 w 328"/>
                <a:gd name="T19" fmla="*/ 0 h 67"/>
                <a:gd name="T20" fmla="*/ 0 w 328"/>
                <a:gd name="T21" fmla="*/ 0 h 67"/>
                <a:gd name="T22" fmla="*/ 0 w 328"/>
                <a:gd name="T23" fmla="*/ 0 h 67"/>
                <a:gd name="T24" fmla="*/ 0 w 328"/>
                <a:gd name="T25" fmla="*/ 0 h 67"/>
                <a:gd name="T26" fmla="*/ 0 w 328"/>
                <a:gd name="T27" fmla="*/ 0 h 67"/>
                <a:gd name="T28" fmla="*/ 0 w 328"/>
                <a:gd name="T29" fmla="*/ 0 h 67"/>
                <a:gd name="T30" fmla="*/ 0 w 328"/>
                <a:gd name="T31" fmla="*/ 0 h 67"/>
                <a:gd name="T32" fmla="*/ 0 w 328"/>
                <a:gd name="T33" fmla="*/ 0 h 67"/>
                <a:gd name="T34" fmla="*/ 0 w 328"/>
                <a:gd name="T35" fmla="*/ 0 h 67"/>
                <a:gd name="T36" fmla="*/ 0 w 328"/>
                <a:gd name="T37" fmla="*/ 0 h 67"/>
                <a:gd name="T38" fmla="*/ 0 w 328"/>
                <a:gd name="T39" fmla="*/ 0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8"/>
                <a:gd name="T61" fmla="*/ 0 h 67"/>
                <a:gd name="T62" fmla="*/ 328 w 328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8" h="67">
                  <a:moveTo>
                    <a:pt x="328" y="67"/>
                  </a:moveTo>
                  <a:lnTo>
                    <a:pt x="314" y="54"/>
                  </a:lnTo>
                  <a:lnTo>
                    <a:pt x="297" y="42"/>
                  </a:lnTo>
                  <a:lnTo>
                    <a:pt x="280" y="31"/>
                  </a:lnTo>
                  <a:lnTo>
                    <a:pt x="263" y="22"/>
                  </a:lnTo>
                  <a:lnTo>
                    <a:pt x="243" y="14"/>
                  </a:lnTo>
                  <a:lnTo>
                    <a:pt x="224" y="7"/>
                  </a:lnTo>
                  <a:lnTo>
                    <a:pt x="204" y="3"/>
                  </a:lnTo>
                  <a:lnTo>
                    <a:pt x="184" y="1"/>
                  </a:lnTo>
                  <a:lnTo>
                    <a:pt x="164" y="0"/>
                  </a:lnTo>
                  <a:lnTo>
                    <a:pt x="144" y="1"/>
                  </a:lnTo>
                  <a:lnTo>
                    <a:pt x="124" y="3"/>
                  </a:lnTo>
                  <a:lnTo>
                    <a:pt x="104" y="7"/>
                  </a:lnTo>
                  <a:lnTo>
                    <a:pt x="85" y="14"/>
                  </a:lnTo>
                  <a:lnTo>
                    <a:pt x="65" y="22"/>
                  </a:lnTo>
                  <a:lnTo>
                    <a:pt x="48" y="31"/>
                  </a:lnTo>
                  <a:lnTo>
                    <a:pt x="30" y="42"/>
                  </a:lnTo>
                  <a:lnTo>
                    <a:pt x="14" y="54"/>
                  </a:lnTo>
                  <a:lnTo>
                    <a:pt x="0" y="67"/>
                  </a:lnTo>
                  <a:lnTo>
                    <a:pt x="1" y="6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38" name="Freeform 86"/>
            <p:cNvSpPr>
              <a:spLocks/>
            </p:cNvSpPr>
            <p:nvPr/>
          </p:nvSpPr>
          <p:spPr bwMode="auto">
            <a:xfrm>
              <a:off x="4965" y="1201"/>
              <a:ext cx="20" cy="4"/>
            </a:xfrm>
            <a:custGeom>
              <a:avLst/>
              <a:gdLst>
                <a:gd name="T0" fmla="*/ 0 w 276"/>
                <a:gd name="T1" fmla="*/ 0 h 55"/>
                <a:gd name="T2" fmla="*/ 0 w 276"/>
                <a:gd name="T3" fmla="*/ 0 h 55"/>
                <a:gd name="T4" fmla="*/ 0 w 276"/>
                <a:gd name="T5" fmla="*/ 0 h 55"/>
                <a:gd name="T6" fmla="*/ 0 w 276"/>
                <a:gd name="T7" fmla="*/ 0 h 55"/>
                <a:gd name="T8" fmla="*/ 0 w 276"/>
                <a:gd name="T9" fmla="*/ 0 h 55"/>
                <a:gd name="T10" fmla="*/ 0 w 276"/>
                <a:gd name="T11" fmla="*/ 0 h 55"/>
                <a:gd name="T12" fmla="*/ 0 w 276"/>
                <a:gd name="T13" fmla="*/ 0 h 55"/>
                <a:gd name="T14" fmla="*/ 0 w 276"/>
                <a:gd name="T15" fmla="*/ 0 h 55"/>
                <a:gd name="T16" fmla="*/ 0 w 276"/>
                <a:gd name="T17" fmla="*/ 0 h 55"/>
                <a:gd name="T18" fmla="*/ 0 w 276"/>
                <a:gd name="T19" fmla="*/ 0 h 55"/>
                <a:gd name="T20" fmla="*/ 0 w 276"/>
                <a:gd name="T21" fmla="*/ 0 h 55"/>
                <a:gd name="T22" fmla="*/ 0 w 276"/>
                <a:gd name="T23" fmla="*/ 0 h 55"/>
                <a:gd name="T24" fmla="*/ 0 w 276"/>
                <a:gd name="T25" fmla="*/ 0 h 55"/>
                <a:gd name="T26" fmla="*/ 0 w 276"/>
                <a:gd name="T27" fmla="*/ 0 h 55"/>
                <a:gd name="T28" fmla="*/ 0 w 276"/>
                <a:gd name="T29" fmla="*/ 0 h 55"/>
                <a:gd name="T30" fmla="*/ 0 w 276"/>
                <a:gd name="T31" fmla="*/ 0 h 55"/>
                <a:gd name="T32" fmla="*/ 0 w 276"/>
                <a:gd name="T33" fmla="*/ 0 h 55"/>
                <a:gd name="T34" fmla="*/ 0 w 276"/>
                <a:gd name="T35" fmla="*/ 0 h 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6"/>
                <a:gd name="T55" fmla="*/ 0 h 55"/>
                <a:gd name="T56" fmla="*/ 276 w 276"/>
                <a:gd name="T57" fmla="*/ 55 h 5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6" h="55">
                  <a:moveTo>
                    <a:pt x="276" y="55"/>
                  </a:moveTo>
                  <a:lnTo>
                    <a:pt x="261" y="43"/>
                  </a:lnTo>
                  <a:lnTo>
                    <a:pt x="246" y="32"/>
                  </a:lnTo>
                  <a:lnTo>
                    <a:pt x="230" y="22"/>
                  </a:lnTo>
                  <a:lnTo>
                    <a:pt x="212" y="14"/>
                  </a:lnTo>
                  <a:lnTo>
                    <a:pt x="195" y="8"/>
                  </a:lnTo>
                  <a:lnTo>
                    <a:pt x="176" y="3"/>
                  </a:lnTo>
                  <a:lnTo>
                    <a:pt x="157" y="1"/>
                  </a:lnTo>
                  <a:lnTo>
                    <a:pt x="138" y="0"/>
                  </a:lnTo>
                  <a:lnTo>
                    <a:pt x="119" y="1"/>
                  </a:lnTo>
                  <a:lnTo>
                    <a:pt x="101" y="3"/>
                  </a:lnTo>
                  <a:lnTo>
                    <a:pt x="81" y="8"/>
                  </a:lnTo>
                  <a:lnTo>
                    <a:pt x="64" y="14"/>
                  </a:lnTo>
                  <a:lnTo>
                    <a:pt x="46" y="22"/>
                  </a:lnTo>
                  <a:lnTo>
                    <a:pt x="30" y="32"/>
                  </a:lnTo>
                  <a:lnTo>
                    <a:pt x="15" y="43"/>
                  </a:lnTo>
                  <a:lnTo>
                    <a:pt x="0" y="55"/>
                  </a:lnTo>
                  <a:lnTo>
                    <a:pt x="1" y="5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39" name="Freeform 87"/>
            <p:cNvSpPr>
              <a:spLocks/>
            </p:cNvSpPr>
            <p:nvPr/>
          </p:nvSpPr>
          <p:spPr bwMode="auto">
            <a:xfrm>
              <a:off x="4876" y="1269"/>
              <a:ext cx="20" cy="4"/>
            </a:xfrm>
            <a:custGeom>
              <a:avLst/>
              <a:gdLst>
                <a:gd name="T0" fmla="*/ 0 w 276"/>
                <a:gd name="T1" fmla="*/ 0 h 57"/>
                <a:gd name="T2" fmla="*/ 0 w 276"/>
                <a:gd name="T3" fmla="*/ 0 h 57"/>
                <a:gd name="T4" fmla="*/ 0 w 276"/>
                <a:gd name="T5" fmla="*/ 0 h 57"/>
                <a:gd name="T6" fmla="*/ 0 w 276"/>
                <a:gd name="T7" fmla="*/ 0 h 57"/>
                <a:gd name="T8" fmla="*/ 0 w 276"/>
                <a:gd name="T9" fmla="*/ 0 h 57"/>
                <a:gd name="T10" fmla="*/ 0 w 276"/>
                <a:gd name="T11" fmla="*/ 0 h 57"/>
                <a:gd name="T12" fmla="*/ 0 w 276"/>
                <a:gd name="T13" fmla="*/ 0 h 57"/>
                <a:gd name="T14" fmla="*/ 0 w 276"/>
                <a:gd name="T15" fmla="*/ 0 h 57"/>
                <a:gd name="T16" fmla="*/ 0 w 276"/>
                <a:gd name="T17" fmla="*/ 0 h 57"/>
                <a:gd name="T18" fmla="*/ 0 w 276"/>
                <a:gd name="T19" fmla="*/ 0 h 57"/>
                <a:gd name="T20" fmla="*/ 0 w 276"/>
                <a:gd name="T21" fmla="*/ 0 h 57"/>
                <a:gd name="T22" fmla="*/ 0 w 276"/>
                <a:gd name="T23" fmla="*/ 0 h 57"/>
                <a:gd name="T24" fmla="*/ 0 w 276"/>
                <a:gd name="T25" fmla="*/ 0 h 57"/>
                <a:gd name="T26" fmla="*/ 0 w 276"/>
                <a:gd name="T27" fmla="*/ 0 h 57"/>
                <a:gd name="T28" fmla="*/ 0 w 276"/>
                <a:gd name="T29" fmla="*/ 0 h 57"/>
                <a:gd name="T30" fmla="*/ 0 w 276"/>
                <a:gd name="T31" fmla="*/ 0 h 57"/>
                <a:gd name="T32" fmla="*/ 0 w 276"/>
                <a:gd name="T33" fmla="*/ 0 h 57"/>
                <a:gd name="T34" fmla="*/ 0 w 276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6"/>
                <a:gd name="T55" fmla="*/ 0 h 57"/>
                <a:gd name="T56" fmla="*/ 276 w 276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6" h="57">
                  <a:moveTo>
                    <a:pt x="0" y="0"/>
                  </a:moveTo>
                  <a:lnTo>
                    <a:pt x="15" y="13"/>
                  </a:lnTo>
                  <a:lnTo>
                    <a:pt x="30" y="25"/>
                  </a:lnTo>
                  <a:lnTo>
                    <a:pt x="46" y="35"/>
                  </a:lnTo>
                  <a:lnTo>
                    <a:pt x="64" y="43"/>
                  </a:lnTo>
                  <a:lnTo>
                    <a:pt x="81" y="49"/>
                  </a:lnTo>
                  <a:lnTo>
                    <a:pt x="99" y="53"/>
                  </a:lnTo>
                  <a:lnTo>
                    <a:pt x="119" y="56"/>
                  </a:lnTo>
                  <a:lnTo>
                    <a:pt x="138" y="57"/>
                  </a:lnTo>
                  <a:lnTo>
                    <a:pt x="157" y="56"/>
                  </a:lnTo>
                  <a:lnTo>
                    <a:pt x="176" y="53"/>
                  </a:lnTo>
                  <a:lnTo>
                    <a:pt x="195" y="49"/>
                  </a:lnTo>
                  <a:lnTo>
                    <a:pt x="212" y="43"/>
                  </a:lnTo>
                  <a:lnTo>
                    <a:pt x="229" y="35"/>
                  </a:lnTo>
                  <a:lnTo>
                    <a:pt x="246" y="25"/>
                  </a:lnTo>
                  <a:lnTo>
                    <a:pt x="261" y="13"/>
                  </a:lnTo>
                  <a:lnTo>
                    <a:pt x="275" y="0"/>
                  </a:lnTo>
                  <a:lnTo>
                    <a:pt x="27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40" name="Freeform 88"/>
            <p:cNvSpPr>
              <a:spLocks/>
            </p:cNvSpPr>
            <p:nvPr/>
          </p:nvSpPr>
          <p:spPr bwMode="auto">
            <a:xfrm>
              <a:off x="4874" y="1271"/>
              <a:ext cx="24" cy="5"/>
            </a:xfrm>
            <a:custGeom>
              <a:avLst/>
              <a:gdLst>
                <a:gd name="T0" fmla="*/ 0 w 329"/>
                <a:gd name="T1" fmla="*/ 0 h 67"/>
                <a:gd name="T2" fmla="*/ 0 w 329"/>
                <a:gd name="T3" fmla="*/ 0 h 67"/>
                <a:gd name="T4" fmla="*/ 0 w 329"/>
                <a:gd name="T5" fmla="*/ 0 h 67"/>
                <a:gd name="T6" fmla="*/ 0 w 329"/>
                <a:gd name="T7" fmla="*/ 0 h 67"/>
                <a:gd name="T8" fmla="*/ 0 w 329"/>
                <a:gd name="T9" fmla="*/ 0 h 67"/>
                <a:gd name="T10" fmla="*/ 0 w 329"/>
                <a:gd name="T11" fmla="*/ 0 h 67"/>
                <a:gd name="T12" fmla="*/ 0 w 329"/>
                <a:gd name="T13" fmla="*/ 0 h 67"/>
                <a:gd name="T14" fmla="*/ 0 w 329"/>
                <a:gd name="T15" fmla="*/ 0 h 67"/>
                <a:gd name="T16" fmla="*/ 0 w 329"/>
                <a:gd name="T17" fmla="*/ 0 h 67"/>
                <a:gd name="T18" fmla="*/ 0 w 329"/>
                <a:gd name="T19" fmla="*/ 0 h 67"/>
                <a:gd name="T20" fmla="*/ 0 w 329"/>
                <a:gd name="T21" fmla="*/ 0 h 67"/>
                <a:gd name="T22" fmla="*/ 0 w 329"/>
                <a:gd name="T23" fmla="*/ 0 h 67"/>
                <a:gd name="T24" fmla="*/ 0 w 329"/>
                <a:gd name="T25" fmla="*/ 0 h 67"/>
                <a:gd name="T26" fmla="*/ 0 w 329"/>
                <a:gd name="T27" fmla="*/ 0 h 67"/>
                <a:gd name="T28" fmla="*/ 0 w 329"/>
                <a:gd name="T29" fmla="*/ 0 h 67"/>
                <a:gd name="T30" fmla="*/ 0 w 329"/>
                <a:gd name="T31" fmla="*/ 0 h 67"/>
                <a:gd name="T32" fmla="*/ 0 w 329"/>
                <a:gd name="T33" fmla="*/ 0 h 67"/>
                <a:gd name="T34" fmla="*/ 0 w 329"/>
                <a:gd name="T35" fmla="*/ 0 h 67"/>
                <a:gd name="T36" fmla="*/ 0 w 329"/>
                <a:gd name="T37" fmla="*/ 0 h 67"/>
                <a:gd name="T38" fmla="*/ 0 w 329"/>
                <a:gd name="T39" fmla="*/ 0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9"/>
                <a:gd name="T61" fmla="*/ 0 h 67"/>
                <a:gd name="T62" fmla="*/ 329 w 329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9" h="67">
                  <a:moveTo>
                    <a:pt x="0" y="0"/>
                  </a:moveTo>
                  <a:lnTo>
                    <a:pt x="14" y="14"/>
                  </a:lnTo>
                  <a:lnTo>
                    <a:pt x="30" y="26"/>
                  </a:lnTo>
                  <a:lnTo>
                    <a:pt x="48" y="37"/>
                  </a:lnTo>
                  <a:lnTo>
                    <a:pt x="65" y="46"/>
                  </a:lnTo>
                  <a:lnTo>
                    <a:pt x="85" y="53"/>
                  </a:lnTo>
                  <a:lnTo>
                    <a:pt x="104" y="59"/>
                  </a:lnTo>
                  <a:lnTo>
                    <a:pt x="123" y="64"/>
                  </a:lnTo>
                  <a:lnTo>
                    <a:pt x="144" y="66"/>
                  </a:lnTo>
                  <a:lnTo>
                    <a:pt x="164" y="67"/>
                  </a:lnTo>
                  <a:lnTo>
                    <a:pt x="184" y="66"/>
                  </a:lnTo>
                  <a:lnTo>
                    <a:pt x="204" y="64"/>
                  </a:lnTo>
                  <a:lnTo>
                    <a:pt x="224" y="59"/>
                  </a:lnTo>
                  <a:lnTo>
                    <a:pt x="243" y="53"/>
                  </a:lnTo>
                  <a:lnTo>
                    <a:pt x="263" y="46"/>
                  </a:lnTo>
                  <a:lnTo>
                    <a:pt x="280" y="37"/>
                  </a:lnTo>
                  <a:lnTo>
                    <a:pt x="297" y="26"/>
                  </a:lnTo>
                  <a:lnTo>
                    <a:pt x="314" y="14"/>
                  </a:lnTo>
                  <a:lnTo>
                    <a:pt x="328" y="0"/>
                  </a:lnTo>
                  <a:lnTo>
                    <a:pt x="32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41" name="Freeform 89"/>
            <p:cNvSpPr>
              <a:spLocks/>
            </p:cNvSpPr>
            <p:nvPr/>
          </p:nvSpPr>
          <p:spPr bwMode="auto">
            <a:xfrm>
              <a:off x="4897" y="1205"/>
              <a:ext cx="68" cy="66"/>
            </a:xfrm>
            <a:custGeom>
              <a:avLst/>
              <a:gdLst>
                <a:gd name="T0" fmla="*/ 0 w 943"/>
                <a:gd name="T1" fmla="*/ 0 h 927"/>
                <a:gd name="T2" fmla="*/ 0 w 943"/>
                <a:gd name="T3" fmla="*/ 0 h 927"/>
                <a:gd name="T4" fmla="*/ 0 w 943"/>
                <a:gd name="T5" fmla="*/ 0 h 927"/>
                <a:gd name="T6" fmla="*/ 0 60000 65536"/>
                <a:gd name="T7" fmla="*/ 0 60000 65536"/>
                <a:gd name="T8" fmla="*/ 0 60000 65536"/>
                <a:gd name="T9" fmla="*/ 0 w 943"/>
                <a:gd name="T10" fmla="*/ 0 h 927"/>
                <a:gd name="T11" fmla="*/ 943 w 943"/>
                <a:gd name="T12" fmla="*/ 927 h 9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3" h="927">
                  <a:moveTo>
                    <a:pt x="943" y="0"/>
                  </a:moveTo>
                  <a:lnTo>
                    <a:pt x="0" y="927"/>
                  </a:lnTo>
                  <a:lnTo>
                    <a:pt x="1" y="9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42" name="Freeform 90"/>
            <p:cNvSpPr>
              <a:spLocks/>
            </p:cNvSpPr>
            <p:nvPr/>
          </p:nvSpPr>
          <p:spPr bwMode="auto">
            <a:xfrm>
              <a:off x="4896" y="1203"/>
              <a:ext cx="67" cy="66"/>
            </a:xfrm>
            <a:custGeom>
              <a:avLst/>
              <a:gdLst>
                <a:gd name="T0" fmla="*/ 0 w 940"/>
                <a:gd name="T1" fmla="*/ 0 h 922"/>
                <a:gd name="T2" fmla="*/ 0 w 940"/>
                <a:gd name="T3" fmla="*/ 0 h 922"/>
                <a:gd name="T4" fmla="*/ 0 w 940"/>
                <a:gd name="T5" fmla="*/ 0 h 922"/>
                <a:gd name="T6" fmla="*/ 0 60000 65536"/>
                <a:gd name="T7" fmla="*/ 0 60000 65536"/>
                <a:gd name="T8" fmla="*/ 0 60000 65536"/>
                <a:gd name="T9" fmla="*/ 0 w 940"/>
                <a:gd name="T10" fmla="*/ 0 h 922"/>
                <a:gd name="T11" fmla="*/ 940 w 940"/>
                <a:gd name="T12" fmla="*/ 922 h 9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0" h="922">
                  <a:moveTo>
                    <a:pt x="940" y="0"/>
                  </a:moveTo>
                  <a:lnTo>
                    <a:pt x="0" y="922"/>
                  </a:lnTo>
                  <a:lnTo>
                    <a:pt x="1" y="9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43" name="Freeform 91"/>
            <p:cNvSpPr>
              <a:spLocks/>
            </p:cNvSpPr>
            <p:nvPr/>
          </p:nvSpPr>
          <p:spPr bwMode="auto">
            <a:xfrm>
              <a:off x="4807" y="1205"/>
              <a:ext cx="68" cy="67"/>
            </a:xfrm>
            <a:custGeom>
              <a:avLst/>
              <a:gdLst>
                <a:gd name="T0" fmla="*/ 0 w 953"/>
                <a:gd name="T1" fmla="*/ 0 h 937"/>
                <a:gd name="T2" fmla="*/ 0 w 953"/>
                <a:gd name="T3" fmla="*/ 0 h 937"/>
                <a:gd name="T4" fmla="*/ 0 w 953"/>
                <a:gd name="T5" fmla="*/ 0 h 937"/>
                <a:gd name="T6" fmla="*/ 0 60000 65536"/>
                <a:gd name="T7" fmla="*/ 0 60000 65536"/>
                <a:gd name="T8" fmla="*/ 0 60000 65536"/>
                <a:gd name="T9" fmla="*/ 0 w 953"/>
                <a:gd name="T10" fmla="*/ 0 h 937"/>
                <a:gd name="T11" fmla="*/ 953 w 953"/>
                <a:gd name="T12" fmla="*/ 937 h 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3" h="937">
                  <a:moveTo>
                    <a:pt x="953" y="937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44" name="Freeform 92"/>
            <p:cNvSpPr>
              <a:spLocks/>
            </p:cNvSpPr>
            <p:nvPr/>
          </p:nvSpPr>
          <p:spPr bwMode="auto">
            <a:xfrm>
              <a:off x="4809" y="1203"/>
              <a:ext cx="67" cy="66"/>
            </a:xfrm>
            <a:custGeom>
              <a:avLst/>
              <a:gdLst>
                <a:gd name="T0" fmla="*/ 0 w 947"/>
                <a:gd name="T1" fmla="*/ 0 h 931"/>
                <a:gd name="T2" fmla="*/ 0 w 947"/>
                <a:gd name="T3" fmla="*/ 0 h 931"/>
                <a:gd name="T4" fmla="*/ 0 w 947"/>
                <a:gd name="T5" fmla="*/ 0 h 931"/>
                <a:gd name="T6" fmla="*/ 0 60000 65536"/>
                <a:gd name="T7" fmla="*/ 0 60000 65536"/>
                <a:gd name="T8" fmla="*/ 0 60000 65536"/>
                <a:gd name="T9" fmla="*/ 0 w 947"/>
                <a:gd name="T10" fmla="*/ 0 h 931"/>
                <a:gd name="T11" fmla="*/ 947 w 947"/>
                <a:gd name="T12" fmla="*/ 931 h 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7" h="931">
                  <a:moveTo>
                    <a:pt x="947" y="93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45" name="Freeform 93"/>
            <p:cNvSpPr>
              <a:spLocks/>
            </p:cNvSpPr>
            <p:nvPr/>
          </p:nvSpPr>
          <p:spPr bwMode="auto">
            <a:xfrm>
              <a:off x="5141" y="1198"/>
              <a:ext cx="23" cy="5"/>
            </a:xfrm>
            <a:custGeom>
              <a:avLst/>
              <a:gdLst>
                <a:gd name="T0" fmla="*/ 0 w 329"/>
                <a:gd name="T1" fmla="*/ 0 h 67"/>
                <a:gd name="T2" fmla="*/ 0 w 329"/>
                <a:gd name="T3" fmla="*/ 0 h 67"/>
                <a:gd name="T4" fmla="*/ 0 w 329"/>
                <a:gd name="T5" fmla="*/ 0 h 67"/>
                <a:gd name="T6" fmla="*/ 0 w 329"/>
                <a:gd name="T7" fmla="*/ 0 h 67"/>
                <a:gd name="T8" fmla="*/ 0 w 329"/>
                <a:gd name="T9" fmla="*/ 0 h 67"/>
                <a:gd name="T10" fmla="*/ 0 w 329"/>
                <a:gd name="T11" fmla="*/ 0 h 67"/>
                <a:gd name="T12" fmla="*/ 0 w 329"/>
                <a:gd name="T13" fmla="*/ 0 h 67"/>
                <a:gd name="T14" fmla="*/ 0 w 329"/>
                <a:gd name="T15" fmla="*/ 0 h 67"/>
                <a:gd name="T16" fmla="*/ 0 w 329"/>
                <a:gd name="T17" fmla="*/ 0 h 67"/>
                <a:gd name="T18" fmla="*/ 0 w 329"/>
                <a:gd name="T19" fmla="*/ 0 h 67"/>
                <a:gd name="T20" fmla="*/ 0 w 329"/>
                <a:gd name="T21" fmla="*/ 0 h 67"/>
                <a:gd name="T22" fmla="*/ 0 w 329"/>
                <a:gd name="T23" fmla="*/ 0 h 67"/>
                <a:gd name="T24" fmla="*/ 0 w 329"/>
                <a:gd name="T25" fmla="*/ 0 h 67"/>
                <a:gd name="T26" fmla="*/ 0 w 329"/>
                <a:gd name="T27" fmla="*/ 0 h 67"/>
                <a:gd name="T28" fmla="*/ 0 w 329"/>
                <a:gd name="T29" fmla="*/ 0 h 67"/>
                <a:gd name="T30" fmla="*/ 0 w 329"/>
                <a:gd name="T31" fmla="*/ 0 h 67"/>
                <a:gd name="T32" fmla="*/ 0 w 329"/>
                <a:gd name="T33" fmla="*/ 0 h 67"/>
                <a:gd name="T34" fmla="*/ 0 w 329"/>
                <a:gd name="T35" fmla="*/ 0 h 67"/>
                <a:gd name="T36" fmla="*/ 0 w 329"/>
                <a:gd name="T37" fmla="*/ 0 h 67"/>
                <a:gd name="T38" fmla="*/ 0 w 329"/>
                <a:gd name="T39" fmla="*/ 0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9"/>
                <a:gd name="T61" fmla="*/ 0 h 67"/>
                <a:gd name="T62" fmla="*/ 329 w 329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9" h="67">
                  <a:moveTo>
                    <a:pt x="329" y="67"/>
                  </a:moveTo>
                  <a:lnTo>
                    <a:pt x="315" y="54"/>
                  </a:lnTo>
                  <a:lnTo>
                    <a:pt x="299" y="42"/>
                  </a:lnTo>
                  <a:lnTo>
                    <a:pt x="281" y="31"/>
                  </a:lnTo>
                  <a:lnTo>
                    <a:pt x="263" y="22"/>
                  </a:lnTo>
                  <a:lnTo>
                    <a:pt x="244" y="14"/>
                  </a:lnTo>
                  <a:lnTo>
                    <a:pt x="225" y="7"/>
                  </a:lnTo>
                  <a:lnTo>
                    <a:pt x="206" y="3"/>
                  </a:lnTo>
                  <a:lnTo>
                    <a:pt x="185" y="1"/>
                  </a:lnTo>
                  <a:lnTo>
                    <a:pt x="165" y="0"/>
                  </a:lnTo>
                  <a:lnTo>
                    <a:pt x="144" y="1"/>
                  </a:lnTo>
                  <a:lnTo>
                    <a:pt x="125" y="3"/>
                  </a:lnTo>
                  <a:lnTo>
                    <a:pt x="104" y="7"/>
                  </a:lnTo>
                  <a:lnTo>
                    <a:pt x="85" y="14"/>
                  </a:lnTo>
                  <a:lnTo>
                    <a:pt x="66" y="22"/>
                  </a:lnTo>
                  <a:lnTo>
                    <a:pt x="48" y="31"/>
                  </a:lnTo>
                  <a:lnTo>
                    <a:pt x="32" y="42"/>
                  </a:lnTo>
                  <a:lnTo>
                    <a:pt x="15" y="54"/>
                  </a:lnTo>
                  <a:lnTo>
                    <a:pt x="0" y="67"/>
                  </a:lnTo>
                  <a:lnTo>
                    <a:pt x="1" y="6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46" name="Freeform 94"/>
            <p:cNvSpPr>
              <a:spLocks/>
            </p:cNvSpPr>
            <p:nvPr/>
          </p:nvSpPr>
          <p:spPr bwMode="auto">
            <a:xfrm>
              <a:off x="5143" y="1201"/>
              <a:ext cx="19" cy="4"/>
            </a:xfrm>
            <a:custGeom>
              <a:avLst/>
              <a:gdLst>
                <a:gd name="T0" fmla="*/ 0 w 275"/>
                <a:gd name="T1" fmla="*/ 0 h 55"/>
                <a:gd name="T2" fmla="*/ 0 w 275"/>
                <a:gd name="T3" fmla="*/ 0 h 55"/>
                <a:gd name="T4" fmla="*/ 0 w 275"/>
                <a:gd name="T5" fmla="*/ 0 h 55"/>
                <a:gd name="T6" fmla="*/ 0 w 275"/>
                <a:gd name="T7" fmla="*/ 0 h 55"/>
                <a:gd name="T8" fmla="*/ 0 w 275"/>
                <a:gd name="T9" fmla="*/ 0 h 55"/>
                <a:gd name="T10" fmla="*/ 0 w 275"/>
                <a:gd name="T11" fmla="*/ 0 h 55"/>
                <a:gd name="T12" fmla="*/ 0 w 275"/>
                <a:gd name="T13" fmla="*/ 0 h 55"/>
                <a:gd name="T14" fmla="*/ 0 w 275"/>
                <a:gd name="T15" fmla="*/ 0 h 55"/>
                <a:gd name="T16" fmla="*/ 0 w 275"/>
                <a:gd name="T17" fmla="*/ 0 h 55"/>
                <a:gd name="T18" fmla="*/ 0 w 275"/>
                <a:gd name="T19" fmla="*/ 0 h 55"/>
                <a:gd name="T20" fmla="*/ 0 w 275"/>
                <a:gd name="T21" fmla="*/ 0 h 55"/>
                <a:gd name="T22" fmla="*/ 0 w 275"/>
                <a:gd name="T23" fmla="*/ 0 h 55"/>
                <a:gd name="T24" fmla="*/ 0 w 275"/>
                <a:gd name="T25" fmla="*/ 0 h 55"/>
                <a:gd name="T26" fmla="*/ 0 w 275"/>
                <a:gd name="T27" fmla="*/ 0 h 55"/>
                <a:gd name="T28" fmla="*/ 0 w 275"/>
                <a:gd name="T29" fmla="*/ 0 h 55"/>
                <a:gd name="T30" fmla="*/ 0 w 275"/>
                <a:gd name="T31" fmla="*/ 0 h 55"/>
                <a:gd name="T32" fmla="*/ 0 w 275"/>
                <a:gd name="T33" fmla="*/ 0 h 55"/>
                <a:gd name="T34" fmla="*/ 0 w 275"/>
                <a:gd name="T35" fmla="*/ 0 h 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5"/>
                <a:gd name="T55" fmla="*/ 0 h 55"/>
                <a:gd name="T56" fmla="*/ 275 w 275"/>
                <a:gd name="T57" fmla="*/ 55 h 5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5" h="55">
                  <a:moveTo>
                    <a:pt x="275" y="55"/>
                  </a:moveTo>
                  <a:lnTo>
                    <a:pt x="260" y="43"/>
                  </a:lnTo>
                  <a:lnTo>
                    <a:pt x="245" y="32"/>
                  </a:lnTo>
                  <a:lnTo>
                    <a:pt x="229" y="22"/>
                  </a:lnTo>
                  <a:lnTo>
                    <a:pt x="211" y="14"/>
                  </a:lnTo>
                  <a:lnTo>
                    <a:pt x="193" y="8"/>
                  </a:lnTo>
                  <a:lnTo>
                    <a:pt x="175" y="3"/>
                  </a:lnTo>
                  <a:lnTo>
                    <a:pt x="156" y="1"/>
                  </a:lnTo>
                  <a:lnTo>
                    <a:pt x="137" y="0"/>
                  </a:lnTo>
                  <a:lnTo>
                    <a:pt x="118" y="1"/>
                  </a:lnTo>
                  <a:lnTo>
                    <a:pt x="99" y="3"/>
                  </a:lnTo>
                  <a:lnTo>
                    <a:pt x="80" y="8"/>
                  </a:lnTo>
                  <a:lnTo>
                    <a:pt x="63" y="14"/>
                  </a:lnTo>
                  <a:lnTo>
                    <a:pt x="46" y="2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0" y="55"/>
                  </a:lnTo>
                  <a:lnTo>
                    <a:pt x="1" y="5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47" name="Freeform 95"/>
            <p:cNvSpPr>
              <a:spLocks/>
            </p:cNvSpPr>
            <p:nvPr/>
          </p:nvSpPr>
          <p:spPr bwMode="auto">
            <a:xfrm>
              <a:off x="5054" y="1269"/>
              <a:ext cx="19" cy="4"/>
            </a:xfrm>
            <a:custGeom>
              <a:avLst/>
              <a:gdLst>
                <a:gd name="T0" fmla="*/ 0 w 277"/>
                <a:gd name="T1" fmla="*/ 0 h 57"/>
                <a:gd name="T2" fmla="*/ 0 w 277"/>
                <a:gd name="T3" fmla="*/ 0 h 57"/>
                <a:gd name="T4" fmla="*/ 0 w 277"/>
                <a:gd name="T5" fmla="*/ 0 h 57"/>
                <a:gd name="T6" fmla="*/ 0 w 277"/>
                <a:gd name="T7" fmla="*/ 0 h 57"/>
                <a:gd name="T8" fmla="*/ 0 w 277"/>
                <a:gd name="T9" fmla="*/ 0 h 57"/>
                <a:gd name="T10" fmla="*/ 0 w 277"/>
                <a:gd name="T11" fmla="*/ 0 h 57"/>
                <a:gd name="T12" fmla="*/ 0 w 277"/>
                <a:gd name="T13" fmla="*/ 0 h 57"/>
                <a:gd name="T14" fmla="*/ 0 w 277"/>
                <a:gd name="T15" fmla="*/ 0 h 57"/>
                <a:gd name="T16" fmla="*/ 0 w 277"/>
                <a:gd name="T17" fmla="*/ 0 h 57"/>
                <a:gd name="T18" fmla="*/ 0 w 277"/>
                <a:gd name="T19" fmla="*/ 0 h 57"/>
                <a:gd name="T20" fmla="*/ 0 w 277"/>
                <a:gd name="T21" fmla="*/ 0 h 57"/>
                <a:gd name="T22" fmla="*/ 0 w 277"/>
                <a:gd name="T23" fmla="*/ 0 h 57"/>
                <a:gd name="T24" fmla="*/ 0 w 277"/>
                <a:gd name="T25" fmla="*/ 0 h 57"/>
                <a:gd name="T26" fmla="*/ 0 w 277"/>
                <a:gd name="T27" fmla="*/ 0 h 57"/>
                <a:gd name="T28" fmla="*/ 0 w 277"/>
                <a:gd name="T29" fmla="*/ 0 h 57"/>
                <a:gd name="T30" fmla="*/ 0 w 277"/>
                <a:gd name="T31" fmla="*/ 0 h 57"/>
                <a:gd name="T32" fmla="*/ 0 w 277"/>
                <a:gd name="T33" fmla="*/ 0 h 57"/>
                <a:gd name="T34" fmla="*/ 0 w 277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7"/>
                <a:gd name="T55" fmla="*/ 0 h 57"/>
                <a:gd name="T56" fmla="*/ 277 w 277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7" h="57">
                  <a:moveTo>
                    <a:pt x="0" y="0"/>
                  </a:moveTo>
                  <a:lnTo>
                    <a:pt x="15" y="13"/>
                  </a:lnTo>
                  <a:lnTo>
                    <a:pt x="30" y="25"/>
                  </a:lnTo>
                  <a:lnTo>
                    <a:pt x="46" y="35"/>
                  </a:lnTo>
                  <a:lnTo>
                    <a:pt x="64" y="43"/>
                  </a:lnTo>
                  <a:lnTo>
                    <a:pt x="81" y="49"/>
                  </a:lnTo>
                  <a:lnTo>
                    <a:pt x="100" y="53"/>
                  </a:lnTo>
                  <a:lnTo>
                    <a:pt x="119" y="56"/>
                  </a:lnTo>
                  <a:lnTo>
                    <a:pt x="138" y="57"/>
                  </a:lnTo>
                  <a:lnTo>
                    <a:pt x="157" y="56"/>
                  </a:lnTo>
                  <a:lnTo>
                    <a:pt x="175" y="53"/>
                  </a:lnTo>
                  <a:lnTo>
                    <a:pt x="194" y="49"/>
                  </a:lnTo>
                  <a:lnTo>
                    <a:pt x="212" y="43"/>
                  </a:lnTo>
                  <a:lnTo>
                    <a:pt x="230" y="35"/>
                  </a:lnTo>
                  <a:lnTo>
                    <a:pt x="246" y="25"/>
                  </a:lnTo>
                  <a:lnTo>
                    <a:pt x="261" y="13"/>
                  </a:lnTo>
                  <a:lnTo>
                    <a:pt x="276" y="0"/>
                  </a:lnTo>
                  <a:lnTo>
                    <a:pt x="27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48" name="Freeform 96"/>
            <p:cNvSpPr>
              <a:spLocks/>
            </p:cNvSpPr>
            <p:nvPr/>
          </p:nvSpPr>
          <p:spPr bwMode="auto">
            <a:xfrm>
              <a:off x="5052" y="1271"/>
              <a:ext cx="23" cy="5"/>
            </a:xfrm>
            <a:custGeom>
              <a:avLst/>
              <a:gdLst>
                <a:gd name="T0" fmla="*/ 0 w 330"/>
                <a:gd name="T1" fmla="*/ 0 h 67"/>
                <a:gd name="T2" fmla="*/ 0 w 330"/>
                <a:gd name="T3" fmla="*/ 0 h 67"/>
                <a:gd name="T4" fmla="*/ 0 w 330"/>
                <a:gd name="T5" fmla="*/ 0 h 67"/>
                <a:gd name="T6" fmla="*/ 0 w 330"/>
                <a:gd name="T7" fmla="*/ 0 h 67"/>
                <a:gd name="T8" fmla="*/ 0 w 330"/>
                <a:gd name="T9" fmla="*/ 0 h 67"/>
                <a:gd name="T10" fmla="*/ 0 w 330"/>
                <a:gd name="T11" fmla="*/ 0 h 67"/>
                <a:gd name="T12" fmla="*/ 0 w 330"/>
                <a:gd name="T13" fmla="*/ 0 h 67"/>
                <a:gd name="T14" fmla="*/ 0 w 330"/>
                <a:gd name="T15" fmla="*/ 0 h 67"/>
                <a:gd name="T16" fmla="*/ 0 w 330"/>
                <a:gd name="T17" fmla="*/ 0 h 67"/>
                <a:gd name="T18" fmla="*/ 0 w 330"/>
                <a:gd name="T19" fmla="*/ 0 h 67"/>
                <a:gd name="T20" fmla="*/ 0 w 330"/>
                <a:gd name="T21" fmla="*/ 0 h 67"/>
                <a:gd name="T22" fmla="*/ 0 w 330"/>
                <a:gd name="T23" fmla="*/ 0 h 67"/>
                <a:gd name="T24" fmla="*/ 0 w 330"/>
                <a:gd name="T25" fmla="*/ 0 h 67"/>
                <a:gd name="T26" fmla="*/ 0 w 330"/>
                <a:gd name="T27" fmla="*/ 0 h 67"/>
                <a:gd name="T28" fmla="*/ 0 w 330"/>
                <a:gd name="T29" fmla="*/ 0 h 67"/>
                <a:gd name="T30" fmla="*/ 0 w 330"/>
                <a:gd name="T31" fmla="*/ 0 h 67"/>
                <a:gd name="T32" fmla="*/ 0 w 330"/>
                <a:gd name="T33" fmla="*/ 0 h 67"/>
                <a:gd name="T34" fmla="*/ 0 w 330"/>
                <a:gd name="T35" fmla="*/ 0 h 67"/>
                <a:gd name="T36" fmla="*/ 0 w 330"/>
                <a:gd name="T37" fmla="*/ 0 h 67"/>
                <a:gd name="T38" fmla="*/ 0 w 330"/>
                <a:gd name="T39" fmla="*/ 0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0"/>
                <a:gd name="T61" fmla="*/ 0 h 67"/>
                <a:gd name="T62" fmla="*/ 330 w 330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0" h="67">
                  <a:moveTo>
                    <a:pt x="0" y="0"/>
                  </a:moveTo>
                  <a:lnTo>
                    <a:pt x="15" y="14"/>
                  </a:lnTo>
                  <a:lnTo>
                    <a:pt x="32" y="26"/>
                  </a:lnTo>
                  <a:lnTo>
                    <a:pt x="48" y="37"/>
                  </a:lnTo>
                  <a:lnTo>
                    <a:pt x="66" y="46"/>
                  </a:lnTo>
                  <a:lnTo>
                    <a:pt x="85" y="53"/>
                  </a:lnTo>
                  <a:lnTo>
                    <a:pt x="104" y="59"/>
                  </a:lnTo>
                  <a:lnTo>
                    <a:pt x="125" y="64"/>
                  </a:lnTo>
                  <a:lnTo>
                    <a:pt x="144" y="66"/>
                  </a:lnTo>
                  <a:lnTo>
                    <a:pt x="165" y="67"/>
                  </a:lnTo>
                  <a:lnTo>
                    <a:pt x="185" y="66"/>
                  </a:lnTo>
                  <a:lnTo>
                    <a:pt x="205" y="64"/>
                  </a:lnTo>
                  <a:lnTo>
                    <a:pt x="225" y="59"/>
                  </a:lnTo>
                  <a:lnTo>
                    <a:pt x="244" y="53"/>
                  </a:lnTo>
                  <a:lnTo>
                    <a:pt x="263" y="46"/>
                  </a:lnTo>
                  <a:lnTo>
                    <a:pt x="281" y="37"/>
                  </a:lnTo>
                  <a:lnTo>
                    <a:pt x="299" y="26"/>
                  </a:lnTo>
                  <a:lnTo>
                    <a:pt x="315" y="14"/>
                  </a:lnTo>
                  <a:lnTo>
                    <a:pt x="329" y="0"/>
                  </a:lnTo>
                  <a:lnTo>
                    <a:pt x="3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49" name="Freeform 97"/>
            <p:cNvSpPr>
              <a:spLocks/>
            </p:cNvSpPr>
            <p:nvPr/>
          </p:nvSpPr>
          <p:spPr bwMode="auto">
            <a:xfrm>
              <a:off x="5075" y="1205"/>
              <a:ext cx="67" cy="66"/>
            </a:xfrm>
            <a:custGeom>
              <a:avLst/>
              <a:gdLst>
                <a:gd name="T0" fmla="*/ 0 w 944"/>
                <a:gd name="T1" fmla="*/ 0 h 927"/>
                <a:gd name="T2" fmla="*/ 0 w 944"/>
                <a:gd name="T3" fmla="*/ 0 h 927"/>
                <a:gd name="T4" fmla="*/ 0 w 944"/>
                <a:gd name="T5" fmla="*/ 0 h 927"/>
                <a:gd name="T6" fmla="*/ 0 60000 65536"/>
                <a:gd name="T7" fmla="*/ 0 60000 65536"/>
                <a:gd name="T8" fmla="*/ 0 60000 65536"/>
                <a:gd name="T9" fmla="*/ 0 w 944"/>
                <a:gd name="T10" fmla="*/ 0 h 927"/>
                <a:gd name="T11" fmla="*/ 944 w 944"/>
                <a:gd name="T12" fmla="*/ 927 h 9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4" h="927">
                  <a:moveTo>
                    <a:pt x="944" y="0"/>
                  </a:moveTo>
                  <a:lnTo>
                    <a:pt x="0" y="927"/>
                  </a:lnTo>
                  <a:lnTo>
                    <a:pt x="1" y="9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50" name="Freeform 98"/>
            <p:cNvSpPr>
              <a:spLocks/>
            </p:cNvSpPr>
            <p:nvPr/>
          </p:nvSpPr>
          <p:spPr bwMode="auto">
            <a:xfrm>
              <a:off x="5073" y="1203"/>
              <a:ext cx="67" cy="66"/>
            </a:xfrm>
            <a:custGeom>
              <a:avLst/>
              <a:gdLst>
                <a:gd name="T0" fmla="*/ 0 w 939"/>
                <a:gd name="T1" fmla="*/ 0 h 922"/>
                <a:gd name="T2" fmla="*/ 0 w 939"/>
                <a:gd name="T3" fmla="*/ 0 h 922"/>
                <a:gd name="T4" fmla="*/ 0 w 939"/>
                <a:gd name="T5" fmla="*/ 0 h 922"/>
                <a:gd name="T6" fmla="*/ 0 60000 65536"/>
                <a:gd name="T7" fmla="*/ 0 60000 65536"/>
                <a:gd name="T8" fmla="*/ 0 60000 65536"/>
                <a:gd name="T9" fmla="*/ 0 w 939"/>
                <a:gd name="T10" fmla="*/ 0 h 922"/>
                <a:gd name="T11" fmla="*/ 939 w 939"/>
                <a:gd name="T12" fmla="*/ 922 h 9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9" h="922">
                  <a:moveTo>
                    <a:pt x="939" y="0"/>
                  </a:moveTo>
                  <a:lnTo>
                    <a:pt x="0" y="922"/>
                  </a:lnTo>
                  <a:lnTo>
                    <a:pt x="1" y="9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51" name="Freeform 99"/>
            <p:cNvSpPr>
              <a:spLocks/>
            </p:cNvSpPr>
            <p:nvPr/>
          </p:nvSpPr>
          <p:spPr bwMode="auto">
            <a:xfrm>
              <a:off x="5320" y="1201"/>
              <a:ext cx="20" cy="4"/>
            </a:xfrm>
            <a:custGeom>
              <a:avLst/>
              <a:gdLst>
                <a:gd name="T0" fmla="*/ 0 w 274"/>
                <a:gd name="T1" fmla="*/ 0 h 55"/>
                <a:gd name="T2" fmla="*/ 0 w 274"/>
                <a:gd name="T3" fmla="*/ 0 h 55"/>
                <a:gd name="T4" fmla="*/ 0 w 274"/>
                <a:gd name="T5" fmla="*/ 0 h 55"/>
                <a:gd name="T6" fmla="*/ 0 w 274"/>
                <a:gd name="T7" fmla="*/ 0 h 55"/>
                <a:gd name="T8" fmla="*/ 0 w 274"/>
                <a:gd name="T9" fmla="*/ 0 h 55"/>
                <a:gd name="T10" fmla="*/ 0 w 274"/>
                <a:gd name="T11" fmla="*/ 0 h 55"/>
                <a:gd name="T12" fmla="*/ 0 w 274"/>
                <a:gd name="T13" fmla="*/ 0 h 55"/>
                <a:gd name="T14" fmla="*/ 0 w 274"/>
                <a:gd name="T15" fmla="*/ 0 h 55"/>
                <a:gd name="T16" fmla="*/ 0 w 274"/>
                <a:gd name="T17" fmla="*/ 0 h 55"/>
                <a:gd name="T18" fmla="*/ 0 w 274"/>
                <a:gd name="T19" fmla="*/ 0 h 55"/>
                <a:gd name="T20" fmla="*/ 0 w 274"/>
                <a:gd name="T21" fmla="*/ 0 h 55"/>
                <a:gd name="T22" fmla="*/ 0 w 274"/>
                <a:gd name="T23" fmla="*/ 0 h 55"/>
                <a:gd name="T24" fmla="*/ 0 w 274"/>
                <a:gd name="T25" fmla="*/ 0 h 55"/>
                <a:gd name="T26" fmla="*/ 0 w 274"/>
                <a:gd name="T27" fmla="*/ 0 h 55"/>
                <a:gd name="T28" fmla="*/ 0 w 274"/>
                <a:gd name="T29" fmla="*/ 0 h 55"/>
                <a:gd name="T30" fmla="*/ 0 w 274"/>
                <a:gd name="T31" fmla="*/ 0 h 55"/>
                <a:gd name="T32" fmla="*/ 0 w 274"/>
                <a:gd name="T33" fmla="*/ 0 h 55"/>
                <a:gd name="T34" fmla="*/ 0 w 274"/>
                <a:gd name="T35" fmla="*/ 0 h 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4"/>
                <a:gd name="T55" fmla="*/ 0 h 55"/>
                <a:gd name="T56" fmla="*/ 274 w 274"/>
                <a:gd name="T57" fmla="*/ 55 h 5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4" h="55">
                  <a:moveTo>
                    <a:pt x="274" y="55"/>
                  </a:moveTo>
                  <a:lnTo>
                    <a:pt x="261" y="43"/>
                  </a:lnTo>
                  <a:lnTo>
                    <a:pt x="245" y="32"/>
                  </a:lnTo>
                  <a:lnTo>
                    <a:pt x="229" y="22"/>
                  </a:lnTo>
                  <a:lnTo>
                    <a:pt x="212" y="14"/>
                  </a:lnTo>
                  <a:lnTo>
                    <a:pt x="193" y="8"/>
                  </a:lnTo>
                  <a:lnTo>
                    <a:pt x="175" y="3"/>
                  </a:lnTo>
                  <a:lnTo>
                    <a:pt x="156" y="1"/>
                  </a:lnTo>
                  <a:lnTo>
                    <a:pt x="137" y="0"/>
                  </a:lnTo>
                  <a:lnTo>
                    <a:pt x="119" y="1"/>
                  </a:lnTo>
                  <a:lnTo>
                    <a:pt x="99" y="3"/>
                  </a:lnTo>
                  <a:lnTo>
                    <a:pt x="81" y="8"/>
                  </a:lnTo>
                  <a:lnTo>
                    <a:pt x="62" y="14"/>
                  </a:lnTo>
                  <a:lnTo>
                    <a:pt x="46" y="2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0" y="55"/>
                  </a:lnTo>
                  <a:lnTo>
                    <a:pt x="1" y="5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52" name="Freeform 100"/>
            <p:cNvSpPr>
              <a:spLocks/>
            </p:cNvSpPr>
            <p:nvPr/>
          </p:nvSpPr>
          <p:spPr bwMode="auto">
            <a:xfrm>
              <a:off x="5318" y="1198"/>
              <a:ext cx="24" cy="5"/>
            </a:xfrm>
            <a:custGeom>
              <a:avLst/>
              <a:gdLst>
                <a:gd name="T0" fmla="*/ 0 w 330"/>
                <a:gd name="T1" fmla="*/ 0 h 67"/>
                <a:gd name="T2" fmla="*/ 0 w 330"/>
                <a:gd name="T3" fmla="*/ 0 h 67"/>
                <a:gd name="T4" fmla="*/ 0 w 330"/>
                <a:gd name="T5" fmla="*/ 0 h 67"/>
                <a:gd name="T6" fmla="*/ 0 w 330"/>
                <a:gd name="T7" fmla="*/ 0 h 67"/>
                <a:gd name="T8" fmla="*/ 0 w 330"/>
                <a:gd name="T9" fmla="*/ 0 h 67"/>
                <a:gd name="T10" fmla="*/ 0 w 330"/>
                <a:gd name="T11" fmla="*/ 0 h 67"/>
                <a:gd name="T12" fmla="*/ 0 w 330"/>
                <a:gd name="T13" fmla="*/ 0 h 67"/>
                <a:gd name="T14" fmla="*/ 0 w 330"/>
                <a:gd name="T15" fmla="*/ 0 h 67"/>
                <a:gd name="T16" fmla="*/ 0 w 330"/>
                <a:gd name="T17" fmla="*/ 0 h 67"/>
                <a:gd name="T18" fmla="*/ 0 w 330"/>
                <a:gd name="T19" fmla="*/ 0 h 67"/>
                <a:gd name="T20" fmla="*/ 0 w 330"/>
                <a:gd name="T21" fmla="*/ 0 h 67"/>
                <a:gd name="T22" fmla="*/ 0 w 330"/>
                <a:gd name="T23" fmla="*/ 0 h 67"/>
                <a:gd name="T24" fmla="*/ 0 w 330"/>
                <a:gd name="T25" fmla="*/ 0 h 67"/>
                <a:gd name="T26" fmla="*/ 0 w 330"/>
                <a:gd name="T27" fmla="*/ 0 h 67"/>
                <a:gd name="T28" fmla="*/ 0 w 330"/>
                <a:gd name="T29" fmla="*/ 0 h 67"/>
                <a:gd name="T30" fmla="*/ 0 w 330"/>
                <a:gd name="T31" fmla="*/ 0 h 67"/>
                <a:gd name="T32" fmla="*/ 0 w 330"/>
                <a:gd name="T33" fmla="*/ 0 h 67"/>
                <a:gd name="T34" fmla="*/ 0 w 330"/>
                <a:gd name="T35" fmla="*/ 0 h 67"/>
                <a:gd name="T36" fmla="*/ 0 w 330"/>
                <a:gd name="T37" fmla="*/ 0 h 67"/>
                <a:gd name="T38" fmla="*/ 0 w 330"/>
                <a:gd name="T39" fmla="*/ 0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0"/>
                <a:gd name="T61" fmla="*/ 0 h 67"/>
                <a:gd name="T62" fmla="*/ 330 w 330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0" h="67">
                  <a:moveTo>
                    <a:pt x="330" y="67"/>
                  </a:moveTo>
                  <a:lnTo>
                    <a:pt x="314" y="54"/>
                  </a:lnTo>
                  <a:lnTo>
                    <a:pt x="299" y="42"/>
                  </a:lnTo>
                  <a:lnTo>
                    <a:pt x="282" y="31"/>
                  </a:lnTo>
                  <a:lnTo>
                    <a:pt x="263" y="22"/>
                  </a:lnTo>
                  <a:lnTo>
                    <a:pt x="245" y="14"/>
                  </a:lnTo>
                  <a:lnTo>
                    <a:pt x="225" y="7"/>
                  </a:lnTo>
                  <a:lnTo>
                    <a:pt x="206" y="3"/>
                  </a:lnTo>
                  <a:lnTo>
                    <a:pt x="185" y="1"/>
                  </a:lnTo>
                  <a:lnTo>
                    <a:pt x="165" y="0"/>
                  </a:lnTo>
                  <a:lnTo>
                    <a:pt x="144" y="1"/>
                  </a:lnTo>
                  <a:lnTo>
                    <a:pt x="125" y="3"/>
                  </a:lnTo>
                  <a:lnTo>
                    <a:pt x="105" y="7"/>
                  </a:lnTo>
                  <a:lnTo>
                    <a:pt x="85" y="14"/>
                  </a:lnTo>
                  <a:lnTo>
                    <a:pt x="67" y="22"/>
                  </a:lnTo>
                  <a:lnTo>
                    <a:pt x="48" y="31"/>
                  </a:lnTo>
                  <a:lnTo>
                    <a:pt x="32" y="42"/>
                  </a:lnTo>
                  <a:lnTo>
                    <a:pt x="16" y="54"/>
                  </a:lnTo>
                  <a:lnTo>
                    <a:pt x="0" y="67"/>
                  </a:lnTo>
                  <a:lnTo>
                    <a:pt x="1" y="6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53" name="Freeform 101"/>
            <p:cNvSpPr>
              <a:spLocks/>
            </p:cNvSpPr>
            <p:nvPr/>
          </p:nvSpPr>
          <p:spPr bwMode="auto">
            <a:xfrm>
              <a:off x="5229" y="1271"/>
              <a:ext cx="24" cy="5"/>
            </a:xfrm>
            <a:custGeom>
              <a:avLst/>
              <a:gdLst>
                <a:gd name="T0" fmla="*/ 0 w 330"/>
                <a:gd name="T1" fmla="*/ 0 h 67"/>
                <a:gd name="T2" fmla="*/ 0 w 330"/>
                <a:gd name="T3" fmla="*/ 0 h 67"/>
                <a:gd name="T4" fmla="*/ 0 w 330"/>
                <a:gd name="T5" fmla="*/ 0 h 67"/>
                <a:gd name="T6" fmla="*/ 0 w 330"/>
                <a:gd name="T7" fmla="*/ 0 h 67"/>
                <a:gd name="T8" fmla="*/ 0 w 330"/>
                <a:gd name="T9" fmla="*/ 0 h 67"/>
                <a:gd name="T10" fmla="*/ 0 w 330"/>
                <a:gd name="T11" fmla="*/ 0 h 67"/>
                <a:gd name="T12" fmla="*/ 0 w 330"/>
                <a:gd name="T13" fmla="*/ 0 h 67"/>
                <a:gd name="T14" fmla="*/ 0 w 330"/>
                <a:gd name="T15" fmla="*/ 0 h 67"/>
                <a:gd name="T16" fmla="*/ 0 w 330"/>
                <a:gd name="T17" fmla="*/ 0 h 67"/>
                <a:gd name="T18" fmla="*/ 0 w 330"/>
                <a:gd name="T19" fmla="*/ 0 h 67"/>
                <a:gd name="T20" fmla="*/ 0 w 330"/>
                <a:gd name="T21" fmla="*/ 0 h 67"/>
                <a:gd name="T22" fmla="*/ 0 w 330"/>
                <a:gd name="T23" fmla="*/ 0 h 67"/>
                <a:gd name="T24" fmla="*/ 0 w 330"/>
                <a:gd name="T25" fmla="*/ 0 h 67"/>
                <a:gd name="T26" fmla="*/ 0 w 330"/>
                <a:gd name="T27" fmla="*/ 0 h 67"/>
                <a:gd name="T28" fmla="*/ 0 w 330"/>
                <a:gd name="T29" fmla="*/ 0 h 67"/>
                <a:gd name="T30" fmla="*/ 0 w 330"/>
                <a:gd name="T31" fmla="*/ 0 h 67"/>
                <a:gd name="T32" fmla="*/ 0 w 330"/>
                <a:gd name="T33" fmla="*/ 0 h 67"/>
                <a:gd name="T34" fmla="*/ 0 w 330"/>
                <a:gd name="T35" fmla="*/ 0 h 67"/>
                <a:gd name="T36" fmla="*/ 0 w 330"/>
                <a:gd name="T37" fmla="*/ 0 h 67"/>
                <a:gd name="T38" fmla="*/ 0 w 330"/>
                <a:gd name="T39" fmla="*/ 0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0"/>
                <a:gd name="T61" fmla="*/ 0 h 67"/>
                <a:gd name="T62" fmla="*/ 330 w 330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0" h="67">
                  <a:moveTo>
                    <a:pt x="0" y="0"/>
                  </a:moveTo>
                  <a:lnTo>
                    <a:pt x="15" y="14"/>
                  </a:lnTo>
                  <a:lnTo>
                    <a:pt x="32" y="26"/>
                  </a:lnTo>
                  <a:lnTo>
                    <a:pt x="48" y="37"/>
                  </a:lnTo>
                  <a:lnTo>
                    <a:pt x="67" y="46"/>
                  </a:lnTo>
                  <a:lnTo>
                    <a:pt x="85" y="53"/>
                  </a:lnTo>
                  <a:lnTo>
                    <a:pt x="104" y="59"/>
                  </a:lnTo>
                  <a:lnTo>
                    <a:pt x="125" y="64"/>
                  </a:lnTo>
                  <a:lnTo>
                    <a:pt x="144" y="66"/>
                  </a:lnTo>
                  <a:lnTo>
                    <a:pt x="165" y="67"/>
                  </a:lnTo>
                  <a:lnTo>
                    <a:pt x="185" y="66"/>
                  </a:lnTo>
                  <a:lnTo>
                    <a:pt x="206" y="64"/>
                  </a:lnTo>
                  <a:lnTo>
                    <a:pt x="225" y="59"/>
                  </a:lnTo>
                  <a:lnTo>
                    <a:pt x="245" y="53"/>
                  </a:lnTo>
                  <a:lnTo>
                    <a:pt x="263" y="46"/>
                  </a:lnTo>
                  <a:lnTo>
                    <a:pt x="281" y="37"/>
                  </a:lnTo>
                  <a:lnTo>
                    <a:pt x="299" y="26"/>
                  </a:lnTo>
                  <a:lnTo>
                    <a:pt x="314" y="14"/>
                  </a:lnTo>
                  <a:lnTo>
                    <a:pt x="329" y="0"/>
                  </a:lnTo>
                  <a:lnTo>
                    <a:pt x="3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54" name="Freeform 102"/>
            <p:cNvSpPr>
              <a:spLocks/>
            </p:cNvSpPr>
            <p:nvPr/>
          </p:nvSpPr>
          <p:spPr bwMode="auto">
            <a:xfrm>
              <a:off x="5231" y="1269"/>
              <a:ext cx="20" cy="4"/>
            </a:xfrm>
            <a:custGeom>
              <a:avLst/>
              <a:gdLst>
                <a:gd name="T0" fmla="*/ 0 w 275"/>
                <a:gd name="T1" fmla="*/ 0 h 57"/>
                <a:gd name="T2" fmla="*/ 0 w 275"/>
                <a:gd name="T3" fmla="*/ 0 h 57"/>
                <a:gd name="T4" fmla="*/ 0 w 275"/>
                <a:gd name="T5" fmla="*/ 0 h 57"/>
                <a:gd name="T6" fmla="*/ 0 w 275"/>
                <a:gd name="T7" fmla="*/ 0 h 57"/>
                <a:gd name="T8" fmla="*/ 0 w 275"/>
                <a:gd name="T9" fmla="*/ 0 h 57"/>
                <a:gd name="T10" fmla="*/ 0 w 275"/>
                <a:gd name="T11" fmla="*/ 0 h 57"/>
                <a:gd name="T12" fmla="*/ 0 w 275"/>
                <a:gd name="T13" fmla="*/ 0 h 57"/>
                <a:gd name="T14" fmla="*/ 0 w 275"/>
                <a:gd name="T15" fmla="*/ 0 h 57"/>
                <a:gd name="T16" fmla="*/ 0 w 275"/>
                <a:gd name="T17" fmla="*/ 0 h 57"/>
                <a:gd name="T18" fmla="*/ 0 w 275"/>
                <a:gd name="T19" fmla="*/ 0 h 57"/>
                <a:gd name="T20" fmla="*/ 0 w 275"/>
                <a:gd name="T21" fmla="*/ 0 h 57"/>
                <a:gd name="T22" fmla="*/ 0 w 275"/>
                <a:gd name="T23" fmla="*/ 0 h 57"/>
                <a:gd name="T24" fmla="*/ 0 w 275"/>
                <a:gd name="T25" fmla="*/ 0 h 57"/>
                <a:gd name="T26" fmla="*/ 0 w 275"/>
                <a:gd name="T27" fmla="*/ 0 h 57"/>
                <a:gd name="T28" fmla="*/ 0 w 275"/>
                <a:gd name="T29" fmla="*/ 0 h 57"/>
                <a:gd name="T30" fmla="*/ 0 w 275"/>
                <a:gd name="T31" fmla="*/ 0 h 57"/>
                <a:gd name="T32" fmla="*/ 0 w 275"/>
                <a:gd name="T33" fmla="*/ 0 h 57"/>
                <a:gd name="T34" fmla="*/ 0 w 275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5"/>
                <a:gd name="T55" fmla="*/ 0 h 57"/>
                <a:gd name="T56" fmla="*/ 275 w 275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5" h="57">
                  <a:moveTo>
                    <a:pt x="0" y="0"/>
                  </a:moveTo>
                  <a:lnTo>
                    <a:pt x="14" y="13"/>
                  </a:lnTo>
                  <a:lnTo>
                    <a:pt x="29" y="25"/>
                  </a:lnTo>
                  <a:lnTo>
                    <a:pt x="46" y="35"/>
                  </a:lnTo>
                  <a:lnTo>
                    <a:pt x="62" y="43"/>
                  </a:lnTo>
                  <a:lnTo>
                    <a:pt x="80" y="49"/>
                  </a:lnTo>
                  <a:lnTo>
                    <a:pt x="99" y="53"/>
                  </a:lnTo>
                  <a:lnTo>
                    <a:pt x="118" y="56"/>
                  </a:lnTo>
                  <a:lnTo>
                    <a:pt x="137" y="57"/>
                  </a:lnTo>
                  <a:lnTo>
                    <a:pt x="156" y="56"/>
                  </a:lnTo>
                  <a:lnTo>
                    <a:pt x="175" y="53"/>
                  </a:lnTo>
                  <a:lnTo>
                    <a:pt x="193" y="49"/>
                  </a:lnTo>
                  <a:lnTo>
                    <a:pt x="211" y="43"/>
                  </a:lnTo>
                  <a:lnTo>
                    <a:pt x="229" y="35"/>
                  </a:lnTo>
                  <a:lnTo>
                    <a:pt x="245" y="25"/>
                  </a:lnTo>
                  <a:lnTo>
                    <a:pt x="261" y="13"/>
                  </a:lnTo>
                  <a:lnTo>
                    <a:pt x="274" y="0"/>
                  </a:lnTo>
                  <a:lnTo>
                    <a:pt x="27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55" name="Freeform 103"/>
            <p:cNvSpPr>
              <a:spLocks/>
            </p:cNvSpPr>
            <p:nvPr/>
          </p:nvSpPr>
          <p:spPr bwMode="auto">
            <a:xfrm>
              <a:off x="5164" y="1203"/>
              <a:ext cx="68" cy="66"/>
            </a:xfrm>
            <a:custGeom>
              <a:avLst/>
              <a:gdLst>
                <a:gd name="T0" fmla="*/ 0 w 949"/>
                <a:gd name="T1" fmla="*/ 0 h 931"/>
                <a:gd name="T2" fmla="*/ 0 w 949"/>
                <a:gd name="T3" fmla="*/ 0 h 931"/>
                <a:gd name="T4" fmla="*/ 0 w 949"/>
                <a:gd name="T5" fmla="*/ 0 h 931"/>
                <a:gd name="T6" fmla="*/ 0 60000 65536"/>
                <a:gd name="T7" fmla="*/ 0 60000 65536"/>
                <a:gd name="T8" fmla="*/ 0 60000 65536"/>
                <a:gd name="T9" fmla="*/ 0 w 949"/>
                <a:gd name="T10" fmla="*/ 0 h 931"/>
                <a:gd name="T11" fmla="*/ 949 w 949"/>
                <a:gd name="T12" fmla="*/ 931 h 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9" h="931">
                  <a:moveTo>
                    <a:pt x="949" y="93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56" name="Freeform 104"/>
            <p:cNvSpPr>
              <a:spLocks/>
            </p:cNvSpPr>
            <p:nvPr/>
          </p:nvSpPr>
          <p:spPr bwMode="auto">
            <a:xfrm>
              <a:off x="5162" y="1205"/>
              <a:ext cx="68" cy="67"/>
            </a:xfrm>
            <a:custGeom>
              <a:avLst/>
              <a:gdLst>
                <a:gd name="T0" fmla="*/ 0 w 952"/>
                <a:gd name="T1" fmla="*/ 0 h 937"/>
                <a:gd name="T2" fmla="*/ 0 w 952"/>
                <a:gd name="T3" fmla="*/ 0 h 937"/>
                <a:gd name="T4" fmla="*/ 0 w 952"/>
                <a:gd name="T5" fmla="*/ 0 h 937"/>
                <a:gd name="T6" fmla="*/ 0 60000 65536"/>
                <a:gd name="T7" fmla="*/ 0 60000 65536"/>
                <a:gd name="T8" fmla="*/ 0 60000 65536"/>
                <a:gd name="T9" fmla="*/ 0 w 952"/>
                <a:gd name="T10" fmla="*/ 0 h 937"/>
                <a:gd name="T11" fmla="*/ 952 w 952"/>
                <a:gd name="T12" fmla="*/ 937 h 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2" h="937">
                  <a:moveTo>
                    <a:pt x="952" y="937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57" name="Freeform 105"/>
            <p:cNvSpPr>
              <a:spLocks/>
            </p:cNvSpPr>
            <p:nvPr/>
          </p:nvSpPr>
          <p:spPr bwMode="auto">
            <a:xfrm>
              <a:off x="5251" y="1203"/>
              <a:ext cx="67" cy="66"/>
            </a:xfrm>
            <a:custGeom>
              <a:avLst/>
              <a:gdLst>
                <a:gd name="T0" fmla="*/ 0 w 940"/>
                <a:gd name="T1" fmla="*/ 0 h 922"/>
                <a:gd name="T2" fmla="*/ 0 w 940"/>
                <a:gd name="T3" fmla="*/ 0 h 922"/>
                <a:gd name="T4" fmla="*/ 0 w 940"/>
                <a:gd name="T5" fmla="*/ 0 h 922"/>
                <a:gd name="T6" fmla="*/ 0 60000 65536"/>
                <a:gd name="T7" fmla="*/ 0 60000 65536"/>
                <a:gd name="T8" fmla="*/ 0 60000 65536"/>
                <a:gd name="T9" fmla="*/ 0 w 940"/>
                <a:gd name="T10" fmla="*/ 0 h 922"/>
                <a:gd name="T11" fmla="*/ 940 w 940"/>
                <a:gd name="T12" fmla="*/ 922 h 9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0" h="922">
                  <a:moveTo>
                    <a:pt x="940" y="0"/>
                  </a:moveTo>
                  <a:lnTo>
                    <a:pt x="0" y="922"/>
                  </a:lnTo>
                  <a:lnTo>
                    <a:pt x="1" y="9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58" name="Freeform 106"/>
            <p:cNvSpPr>
              <a:spLocks/>
            </p:cNvSpPr>
            <p:nvPr/>
          </p:nvSpPr>
          <p:spPr bwMode="auto">
            <a:xfrm>
              <a:off x="5253" y="1205"/>
              <a:ext cx="67" cy="66"/>
            </a:xfrm>
            <a:custGeom>
              <a:avLst/>
              <a:gdLst>
                <a:gd name="T0" fmla="*/ 0 w 944"/>
                <a:gd name="T1" fmla="*/ 0 h 927"/>
                <a:gd name="T2" fmla="*/ 0 w 944"/>
                <a:gd name="T3" fmla="*/ 0 h 927"/>
                <a:gd name="T4" fmla="*/ 0 w 944"/>
                <a:gd name="T5" fmla="*/ 0 h 927"/>
                <a:gd name="T6" fmla="*/ 0 60000 65536"/>
                <a:gd name="T7" fmla="*/ 0 60000 65536"/>
                <a:gd name="T8" fmla="*/ 0 60000 65536"/>
                <a:gd name="T9" fmla="*/ 0 w 944"/>
                <a:gd name="T10" fmla="*/ 0 h 927"/>
                <a:gd name="T11" fmla="*/ 944 w 944"/>
                <a:gd name="T12" fmla="*/ 927 h 9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4" h="927">
                  <a:moveTo>
                    <a:pt x="944" y="0"/>
                  </a:moveTo>
                  <a:lnTo>
                    <a:pt x="0" y="927"/>
                  </a:lnTo>
                  <a:lnTo>
                    <a:pt x="1" y="9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59" name="Freeform 107"/>
            <p:cNvSpPr>
              <a:spLocks/>
            </p:cNvSpPr>
            <p:nvPr/>
          </p:nvSpPr>
          <p:spPr bwMode="auto">
            <a:xfrm>
              <a:off x="4986" y="1203"/>
              <a:ext cx="68" cy="66"/>
            </a:xfrm>
            <a:custGeom>
              <a:avLst/>
              <a:gdLst>
                <a:gd name="T0" fmla="*/ 0 w 940"/>
                <a:gd name="T1" fmla="*/ 0 h 924"/>
                <a:gd name="T2" fmla="*/ 0 w 940"/>
                <a:gd name="T3" fmla="*/ 0 h 924"/>
                <a:gd name="T4" fmla="*/ 0 w 940"/>
                <a:gd name="T5" fmla="*/ 0 h 924"/>
                <a:gd name="T6" fmla="*/ 0 60000 65536"/>
                <a:gd name="T7" fmla="*/ 0 60000 65536"/>
                <a:gd name="T8" fmla="*/ 0 60000 65536"/>
                <a:gd name="T9" fmla="*/ 0 w 940"/>
                <a:gd name="T10" fmla="*/ 0 h 924"/>
                <a:gd name="T11" fmla="*/ 940 w 940"/>
                <a:gd name="T12" fmla="*/ 924 h 9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0" h="924">
                  <a:moveTo>
                    <a:pt x="940" y="92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60" name="Freeform 108"/>
            <p:cNvSpPr>
              <a:spLocks/>
            </p:cNvSpPr>
            <p:nvPr/>
          </p:nvSpPr>
          <p:spPr bwMode="auto">
            <a:xfrm>
              <a:off x="4985" y="1205"/>
              <a:ext cx="67" cy="66"/>
            </a:xfrm>
            <a:custGeom>
              <a:avLst/>
              <a:gdLst>
                <a:gd name="T0" fmla="*/ 0 w 938"/>
                <a:gd name="T1" fmla="*/ 0 h 926"/>
                <a:gd name="T2" fmla="*/ 0 w 938"/>
                <a:gd name="T3" fmla="*/ 0 h 926"/>
                <a:gd name="T4" fmla="*/ 0 w 938"/>
                <a:gd name="T5" fmla="*/ 0 h 926"/>
                <a:gd name="T6" fmla="*/ 0 60000 65536"/>
                <a:gd name="T7" fmla="*/ 0 60000 65536"/>
                <a:gd name="T8" fmla="*/ 0 60000 65536"/>
                <a:gd name="T9" fmla="*/ 0 w 938"/>
                <a:gd name="T10" fmla="*/ 0 h 926"/>
                <a:gd name="T11" fmla="*/ 938 w 938"/>
                <a:gd name="T12" fmla="*/ 926 h 9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8" h="926">
                  <a:moveTo>
                    <a:pt x="938" y="92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61" name="Freeform 109"/>
            <p:cNvSpPr>
              <a:spLocks/>
            </p:cNvSpPr>
            <p:nvPr/>
          </p:nvSpPr>
          <p:spPr bwMode="auto">
            <a:xfrm>
              <a:off x="4063" y="1080"/>
              <a:ext cx="1" cy="100"/>
            </a:xfrm>
            <a:custGeom>
              <a:avLst/>
              <a:gdLst>
                <a:gd name="T0" fmla="*/ 0 w 1"/>
                <a:gd name="T1" fmla="*/ 0 h 1400"/>
                <a:gd name="T2" fmla="*/ 0 w 1"/>
                <a:gd name="T3" fmla="*/ 0 h 1400"/>
                <a:gd name="T4" fmla="*/ 1 w 1"/>
                <a:gd name="T5" fmla="*/ 0 h 1400"/>
                <a:gd name="T6" fmla="*/ 0 60000 65536"/>
                <a:gd name="T7" fmla="*/ 0 60000 65536"/>
                <a:gd name="T8" fmla="*/ 0 60000 65536"/>
                <a:gd name="T9" fmla="*/ 0 w 1"/>
                <a:gd name="T10" fmla="*/ 0 h 1400"/>
                <a:gd name="T11" fmla="*/ 1 w 1"/>
                <a:gd name="T12" fmla="*/ 1400 h 1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400">
                  <a:moveTo>
                    <a:pt x="0" y="0"/>
                  </a:moveTo>
                  <a:lnTo>
                    <a:pt x="0" y="1400"/>
                  </a:lnTo>
                  <a:lnTo>
                    <a:pt x="1" y="140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62" name="Freeform 110"/>
            <p:cNvSpPr>
              <a:spLocks/>
            </p:cNvSpPr>
            <p:nvPr/>
          </p:nvSpPr>
          <p:spPr bwMode="auto">
            <a:xfrm>
              <a:off x="5529" y="1575"/>
              <a:ext cx="3" cy="257"/>
            </a:xfrm>
            <a:custGeom>
              <a:avLst/>
              <a:gdLst>
                <a:gd name="T0" fmla="*/ 0 w 35"/>
                <a:gd name="T1" fmla="*/ 0 h 3598"/>
                <a:gd name="T2" fmla="*/ 0 w 35"/>
                <a:gd name="T3" fmla="*/ 0 h 3598"/>
                <a:gd name="T4" fmla="*/ 0 w 35"/>
                <a:gd name="T5" fmla="*/ 0 h 3598"/>
                <a:gd name="T6" fmla="*/ 0 w 35"/>
                <a:gd name="T7" fmla="*/ 0 h 35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3598"/>
                <a:gd name="T14" fmla="*/ 35 w 35"/>
                <a:gd name="T15" fmla="*/ 3598 h 35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3598">
                  <a:moveTo>
                    <a:pt x="35" y="0"/>
                  </a:moveTo>
                  <a:lnTo>
                    <a:pt x="0" y="0"/>
                  </a:lnTo>
                  <a:lnTo>
                    <a:pt x="35" y="3598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63" name="Freeform 111"/>
            <p:cNvSpPr>
              <a:spLocks/>
            </p:cNvSpPr>
            <p:nvPr/>
          </p:nvSpPr>
          <p:spPr bwMode="auto">
            <a:xfrm>
              <a:off x="5529" y="1575"/>
              <a:ext cx="3" cy="257"/>
            </a:xfrm>
            <a:custGeom>
              <a:avLst/>
              <a:gdLst>
                <a:gd name="T0" fmla="*/ 0 w 35"/>
                <a:gd name="T1" fmla="*/ 0 h 3598"/>
                <a:gd name="T2" fmla="*/ 0 w 35"/>
                <a:gd name="T3" fmla="*/ 0 h 3598"/>
                <a:gd name="T4" fmla="*/ 0 w 35"/>
                <a:gd name="T5" fmla="*/ 0 h 3598"/>
                <a:gd name="T6" fmla="*/ 0 w 35"/>
                <a:gd name="T7" fmla="*/ 0 h 35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3598"/>
                <a:gd name="T14" fmla="*/ 35 w 35"/>
                <a:gd name="T15" fmla="*/ 3598 h 35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3598">
                  <a:moveTo>
                    <a:pt x="0" y="0"/>
                  </a:moveTo>
                  <a:lnTo>
                    <a:pt x="35" y="3598"/>
                  </a:lnTo>
                  <a:lnTo>
                    <a:pt x="0" y="359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64" name="Rectangle 112"/>
            <p:cNvSpPr>
              <a:spLocks noChangeArrowheads="1"/>
            </p:cNvSpPr>
            <p:nvPr/>
          </p:nvSpPr>
          <p:spPr bwMode="auto">
            <a:xfrm>
              <a:off x="5529" y="1575"/>
              <a:ext cx="3" cy="2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65" name="Freeform 113"/>
            <p:cNvSpPr>
              <a:spLocks/>
            </p:cNvSpPr>
            <p:nvPr/>
          </p:nvSpPr>
          <p:spPr bwMode="auto">
            <a:xfrm>
              <a:off x="5390" y="1831"/>
              <a:ext cx="140" cy="3"/>
            </a:xfrm>
            <a:custGeom>
              <a:avLst/>
              <a:gdLst>
                <a:gd name="T0" fmla="*/ 0 w 1962"/>
                <a:gd name="T1" fmla="*/ 0 h 34"/>
                <a:gd name="T2" fmla="*/ 0 w 1962"/>
                <a:gd name="T3" fmla="*/ 0 h 34"/>
                <a:gd name="T4" fmla="*/ 0 w 1962"/>
                <a:gd name="T5" fmla="*/ 0 h 34"/>
                <a:gd name="T6" fmla="*/ 0 w 1962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2"/>
                <a:gd name="T13" fmla="*/ 0 h 34"/>
                <a:gd name="T14" fmla="*/ 1962 w 1962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2" h="34">
                  <a:moveTo>
                    <a:pt x="1962" y="34"/>
                  </a:moveTo>
                  <a:lnTo>
                    <a:pt x="1962" y="0"/>
                  </a:lnTo>
                  <a:lnTo>
                    <a:pt x="0" y="34"/>
                  </a:lnTo>
                  <a:lnTo>
                    <a:pt x="1962" y="3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66" name="Freeform 114"/>
            <p:cNvSpPr>
              <a:spLocks/>
            </p:cNvSpPr>
            <p:nvPr/>
          </p:nvSpPr>
          <p:spPr bwMode="auto">
            <a:xfrm>
              <a:off x="5390" y="1831"/>
              <a:ext cx="140" cy="3"/>
            </a:xfrm>
            <a:custGeom>
              <a:avLst/>
              <a:gdLst>
                <a:gd name="T0" fmla="*/ 0 w 1962"/>
                <a:gd name="T1" fmla="*/ 0 h 34"/>
                <a:gd name="T2" fmla="*/ 0 w 1962"/>
                <a:gd name="T3" fmla="*/ 0 h 34"/>
                <a:gd name="T4" fmla="*/ 0 w 1962"/>
                <a:gd name="T5" fmla="*/ 0 h 34"/>
                <a:gd name="T6" fmla="*/ 0 w 1962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2"/>
                <a:gd name="T13" fmla="*/ 0 h 34"/>
                <a:gd name="T14" fmla="*/ 1962 w 1962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2" h="34">
                  <a:moveTo>
                    <a:pt x="1962" y="0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1962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67" name="Rectangle 115"/>
            <p:cNvSpPr>
              <a:spLocks noChangeArrowheads="1"/>
            </p:cNvSpPr>
            <p:nvPr/>
          </p:nvSpPr>
          <p:spPr bwMode="auto">
            <a:xfrm>
              <a:off x="5390" y="1831"/>
              <a:ext cx="140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68" name="Freeform 116"/>
            <p:cNvSpPr>
              <a:spLocks/>
            </p:cNvSpPr>
            <p:nvPr/>
          </p:nvSpPr>
          <p:spPr bwMode="auto">
            <a:xfrm>
              <a:off x="4734" y="1831"/>
              <a:ext cx="640" cy="3"/>
            </a:xfrm>
            <a:custGeom>
              <a:avLst/>
              <a:gdLst>
                <a:gd name="T0" fmla="*/ 0 w 8951"/>
                <a:gd name="T1" fmla="*/ 0 h 34"/>
                <a:gd name="T2" fmla="*/ 0 w 8951"/>
                <a:gd name="T3" fmla="*/ 0 h 34"/>
                <a:gd name="T4" fmla="*/ 0 w 8951"/>
                <a:gd name="T5" fmla="*/ 0 h 34"/>
                <a:gd name="T6" fmla="*/ 0 w 8951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51"/>
                <a:gd name="T13" fmla="*/ 0 h 34"/>
                <a:gd name="T14" fmla="*/ 8951 w 8951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51" h="34">
                  <a:moveTo>
                    <a:pt x="8951" y="34"/>
                  </a:moveTo>
                  <a:lnTo>
                    <a:pt x="8951" y="0"/>
                  </a:lnTo>
                  <a:lnTo>
                    <a:pt x="0" y="34"/>
                  </a:lnTo>
                  <a:lnTo>
                    <a:pt x="8951" y="3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69" name="Freeform 117"/>
            <p:cNvSpPr>
              <a:spLocks/>
            </p:cNvSpPr>
            <p:nvPr/>
          </p:nvSpPr>
          <p:spPr bwMode="auto">
            <a:xfrm>
              <a:off x="4734" y="1831"/>
              <a:ext cx="640" cy="3"/>
            </a:xfrm>
            <a:custGeom>
              <a:avLst/>
              <a:gdLst>
                <a:gd name="T0" fmla="*/ 0 w 8951"/>
                <a:gd name="T1" fmla="*/ 0 h 34"/>
                <a:gd name="T2" fmla="*/ 0 w 8951"/>
                <a:gd name="T3" fmla="*/ 0 h 34"/>
                <a:gd name="T4" fmla="*/ 0 w 8951"/>
                <a:gd name="T5" fmla="*/ 0 h 34"/>
                <a:gd name="T6" fmla="*/ 0 w 8951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51"/>
                <a:gd name="T13" fmla="*/ 0 h 34"/>
                <a:gd name="T14" fmla="*/ 8951 w 8951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51" h="34">
                  <a:moveTo>
                    <a:pt x="8951" y="0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895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70" name="Rectangle 118"/>
            <p:cNvSpPr>
              <a:spLocks noChangeArrowheads="1"/>
            </p:cNvSpPr>
            <p:nvPr/>
          </p:nvSpPr>
          <p:spPr bwMode="auto">
            <a:xfrm>
              <a:off x="4734" y="1831"/>
              <a:ext cx="640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71" name="Freeform 119"/>
            <p:cNvSpPr>
              <a:spLocks/>
            </p:cNvSpPr>
            <p:nvPr/>
          </p:nvSpPr>
          <p:spPr bwMode="auto">
            <a:xfrm>
              <a:off x="5389" y="1575"/>
              <a:ext cx="2" cy="257"/>
            </a:xfrm>
            <a:custGeom>
              <a:avLst/>
              <a:gdLst>
                <a:gd name="T0" fmla="*/ 0 w 19"/>
                <a:gd name="T1" fmla="*/ 0 h 3598"/>
                <a:gd name="T2" fmla="*/ 0 w 19"/>
                <a:gd name="T3" fmla="*/ 0 h 3598"/>
                <a:gd name="T4" fmla="*/ 0 w 19"/>
                <a:gd name="T5" fmla="*/ 0 h 3598"/>
                <a:gd name="T6" fmla="*/ 0 w 19"/>
                <a:gd name="T7" fmla="*/ 0 h 35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3598"/>
                <a:gd name="T14" fmla="*/ 19 w 19"/>
                <a:gd name="T15" fmla="*/ 3598 h 35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3598">
                  <a:moveTo>
                    <a:pt x="19" y="0"/>
                  </a:moveTo>
                  <a:lnTo>
                    <a:pt x="0" y="0"/>
                  </a:lnTo>
                  <a:lnTo>
                    <a:pt x="19" y="3598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72" name="Freeform 120"/>
            <p:cNvSpPr>
              <a:spLocks/>
            </p:cNvSpPr>
            <p:nvPr/>
          </p:nvSpPr>
          <p:spPr bwMode="auto">
            <a:xfrm>
              <a:off x="5389" y="1575"/>
              <a:ext cx="2" cy="257"/>
            </a:xfrm>
            <a:custGeom>
              <a:avLst/>
              <a:gdLst>
                <a:gd name="T0" fmla="*/ 0 w 19"/>
                <a:gd name="T1" fmla="*/ 0 h 3598"/>
                <a:gd name="T2" fmla="*/ 0 w 19"/>
                <a:gd name="T3" fmla="*/ 0 h 3598"/>
                <a:gd name="T4" fmla="*/ 0 w 19"/>
                <a:gd name="T5" fmla="*/ 0 h 3598"/>
                <a:gd name="T6" fmla="*/ 0 w 19"/>
                <a:gd name="T7" fmla="*/ 0 h 35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3598"/>
                <a:gd name="T14" fmla="*/ 19 w 19"/>
                <a:gd name="T15" fmla="*/ 3598 h 35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3598">
                  <a:moveTo>
                    <a:pt x="0" y="0"/>
                  </a:moveTo>
                  <a:lnTo>
                    <a:pt x="19" y="3598"/>
                  </a:lnTo>
                  <a:lnTo>
                    <a:pt x="0" y="359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73" name="Rectangle 121"/>
            <p:cNvSpPr>
              <a:spLocks noChangeArrowheads="1"/>
            </p:cNvSpPr>
            <p:nvPr/>
          </p:nvSpPr>
          <p:spPr bwMode="auto">
            <a:xfrm>
              <a:off x="5389" y="1575"/>
              <a:ext cx="2" cy="2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74" name="Freeform 122"/>
            <p:cNvSpPr>
              <a:spLocks/>
            </p:cNvSpPr>
            <p:nvPr/>
          </p:nvSpPr>
          <p:spPr bwMode="auto">
            <a:xfrm>
              <a:off x="4716" y="1575"/>
              <a:ext cx="3" cy="257"/>
            </a:xfrm>
            <a:custGeom>
              <a:avLst/>
              <a:gdLst>
                <a:gd name="T0" fmla="*/ 0 w 34"/>
                <a:gd name="T1" fmla="*/ 0 h 3598"/>
                <a:gd name="T2" fmla="*/ 0 w 34"/>
                <a:gd name="T3" fmla="*/ 0 h 3598"/>
                <a:gd name="T4" fmla="*/ 0 w 34"/>
                <a:gd name="T5" fmla="*/ 0 h 3598"/>
                <a:gd name="T6" fmla="*/ 0 w 34"/>
                <a:gd name="T7" fmla="*/ 0 h 35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3598"/>
                <a:gd name="T14" fmla="*/ 34 w 34"/>
                <a:gd name="T15" fmla="*/ 3598 h 35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3598">
                  <a:moveTo>
                    <a:pt x="34" y="0"/>
                  </a:moveTo>
                  <a:lnTo>
                    <a:pt x="0" y="0"/>
                  </a:lnTo>
                  <a:lnTo>
                    <a:pt x="34" y="3598"/>
                  </a:lnTo>
                  <a:lnTo>
                    <a:pt x="34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75" name="Freeform 123"/>
            <p:cNvSpPr>
              <a:spLocks/>
            </p:cNvSpPr>
            <p:nvPr/>
          </p:nvSpPr>
          <p:spPr bwMode="auto">
            <a:xfrm>
              <a:off x="4716" y="1575"/>
              <a:ext cx="3" cy="257"/>
            </a:xfrm>
            <a:custGeom>
              <a:avLst/>
              <a:gdLst>
                <a:gd name="T0" fmla="*/ 0 w 34"/>
                <a:gd name="T1" fmla="*/ 0 h 3598"/>
                <a:gd name="T2" fmla="*/ 0 w 34"/>
                <a:gd name="T3" fmla="*/ 0 h 3598"/>
                <a:gd name="T4" fmla="*/ 0 w 34"/>
                <a:gd name="T5" fmla="*/ 0 h 3598"/>
                <a:gd name="T6" fmla="*/ 0 w 34"/>
                <a:gd name="T7" fmla="*/ 0 h 35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3598"/>
                <a:gd name="T14" fmla="*/ 34 w 34"/>
                <a:gd name="T15" fmla="*/ 3598 h 35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3598">
                  <a:moveTo>
                    <a:pt x="0" y="0"/>
                  </a:moveTo>
                  <a:lnTo>
                    <a:pt x="34" y="3598"/>
                  </a:lnTo>
                  <a:lnTo>
                    <a:pt x="0" y="359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76" name="Rectangle 124"/>
            <p:cNvSpPr>
              <a:spLocks noChangeArrowheads="1"/>
            </p:cNvSpPr>
            <p:nvPr/>
          </p:nvSpPr>
          <p:spPr bwMode="auto">
            <a:xfrm>
              <a:off x="4716" y="1575"/>
              <a:ext cx="3" cy="2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77" name="Freeform 125"/>
            <p:cNvSpPr>
              <a:spLocks/>
            </p:cNvSpPr>
            <p:nvPr/>
          </p:nvSpPr>
          <p:spPr bwMode="auto">
            <a:xfrm>
              <a:off x="4007" y="1080"/>
              <a:ext cx="56" cy="1"/>
            </a:xfrm>
            <a:custGeom>
              <a:avLst/>
              <a:gdLst>
                <a:gd name="T0" fmla="*/ 0 w 786"/>
                <a:gd name="T1" fmla="*/ 0 h 1"/>
                <a:gd name="T2" fmla="*/ 0 w 786"/>
                <a:gd name="T3" fmla="*/ 0 h 1"/>
                <a:gd name="T4" fmla="*/ 0 w 786"/>
                <a:gd name="T5" fmla="*/ 0 h 1"/>
                <a:gd name="T6" fmla="*/ 0 60000 65536"/>
                <a:gd name="T7" fmla="*/ 0 60000 65536"/>
                <a:gd name="T8" fmla="*/ 0 60000 65536"/>
                <a:gd name="T9" fmla="*/ 0 w 786"/>
                <a:gd name="T10" fmla="*/ 0 h 1"/>
                <a:gd name="T11" fmla="*/ 786 w 78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6" h="1">
                  <a:moveTo>
                    <a:pt x="0" y="0"/>
                  </a:moveTo>
                  <a:lnTo>
                    <a:pt x="785" y="0"/>
                  </a:lnTo>
                  <a:lnTo>
                    <a:pt x="78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78" name="Freeform 126"/>
            <p:cNvSpPr>
              <a:spLocks/>
            </p:cNvSpPr>
            <p:nvPr/>
          </p:nvSpPr>
          <p:spPr bwMode="auto">
            <a:xfrm>
              <a:off x="4063" y="1080"/>
              <a:ext cx="1" cy="100"/>
            </a:xfrm>
            <a:custGeom>
              <a:avLst/>
              <a:gdLst>
                <a:gd name="T0" fmla="*/ 0 w 1"/>
                <a:gd name="T1" fmla="*/ 0 h 1400"/>
                <a:gd name="T2" fmla="*/ 0 w 1"/>
                <a:gd name="T3" fmla="*/ 0 h 1400"/>
                <a:gd name="T4" fmla="*/ 1 w 1"/>
                <a:gd name="T5" fmla="*/ 0 h 1400"/>
                <a:gd name="T6" fmla="*/ 0 60000 65536"/>
                <a:gd name="T7" fmla="*/ 0 60000 65536"/>
                <a:gd name="T8" fmla="*/ 0 60000 65536"/>
                <a:gd name="T9" fmla="*/ 0 w 1"/>
                <a:gd name="T10" fmla="*/ 0 h 1400"/>
                <a:gd name="T11" fmla="*/ 1 w 1"/>
                <a:gd name="T12" fmla="*/ 1400 h 1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400">
                  <a:moveTo>
                    <a:pt x="0" y="0"/>
                  </a:moveTo>
                  <a:lnTo>
                    <a:pt x="0" y="1400"/>
                  </a:lnTo>
                  <a:lnTo>
                    <a:pt x="1" y="140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79" name="Freeform 127"/>
            <p:cNvSpPr>
              <a:spLocks/>
            </p:cNvSpPr>
            <p:nvPr/>
          </p:nvSpPr>
          <p:spPr bwMode="auto">
            <a:xfrm>
              <a:off x="4715" y="1575"/>
              <a:ext cx="1" cy="242"/>
            </a:xfrm>
            <a:custGeom>
              <a:avLst/>
              <a:gdLst>
                <a:gd name="T0" fmla="*/ 0 w 1"/>
                <a:gd name="T1" fmla="*/ 0 h 3378"/>
                <a:gd name="T2" fmla="*/ 0 w 1"/>
                <a:gd name="T3" fmla="*/ 0 h 3378"/>
                <a:gd name="T4" fmla="*/ 1 w 1"/>
                <a:gd name="T5" fmla="*/ 0 h 3378"/>
                <a:gd name="T6" fmla="*/ 0 60000 65536"/>
                <a:gd name="T7" fmla="*/ 0 60000 65536"/>
                <a:gd name="T8" fmla="*/ 0 60000 65536"/>
                <a:gd name="T9" fmla="*/ 0 w 1"/>
                <a:gd name="T10" fmla="*/ 0 h 3378"/>
                <a:gd name="T11" fmla="*/ 1 w 1"/>
                <a:gd name="T12" fmla="*/ 3378 h 33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378">
                  <a:moveTo>
                    <a:pt x="0" y="0"/>
                  </a:moveTo>
                  <a:lnTo>
                    <a:pt x="0" y="3378"/>
                  </a:lnTo>
                  <a:lnTo>
                    <a:pt x="1" y="337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80" name="Freeform 128"/>
            <p:cNvSpPr>
              <a:spLocks/>
            </p:cNvSpPr>
            <p:nvPr/>
          </p:nvSpPr>
          <p:spPr bwMode="auto">
            <a:xfrm>
              <a:off x="5393" y="1575"/>
              <a:ext cx="1" cy="258"/>
            </a:xfrm>
            <a:custGeom>
              <a:avLst/>
              <a:gdLst>
                <a:gd name="T0" fmla="*/ 0 w 1"/>
                <a:gd name="T1" fmla="*/ 0 h 3610"/>
                <a:gd name="T2" fmla="*/ 0 w 1"/>
                <a:gd name="T3" fmla="*/ 0 h 3610"/>
                <a:gd name="T4" fmla="*/ 1 w 1"/>
                <a:gd name="T5" fmla="*/ 0 h 3610"/>
                <a:gd name="T6" fmla="*/ 0 60000 65536"/>
                <a:gd name="T7" fmla="*/ 0 60000 65536"/>
                <a:gd name="T8" fmla="*/ 0 60000 65536"/>
                <a:gd name="T9" fmla="*/ 0 w 1"/>
                <a:gd name="T10" fmla="*/ 0 h 3610"/>
                <a:gd name="T11" fmla="*/ 1 w 1"/>
                <a:gd name="T12" fmla="*/ 3610 h 36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610">
                  <a:moveTo>
                    <a:pt x="0" y="0"/>
                  </a:moveTo>
                  <a:lnTo>
                    <a:pt x="0" y="3610"/>
                  </a:lnTo>
                  <a:lnTo>
                    <a:pt x="1" y="36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81" name="Freeform 129"/>
            <p:cNvSpPr>
              <a:spLocks/>
            </p:cNvSpPr>
            <p:nvPr/>
          </p:nvSpPr>
          <p:spPr bwMode="auto">
            <a:xfrm>
              <a:off x="5382" y="1276"/>
              <a:ext cx="1" cy="519"/>
            </a:xfrm>
            <a:custGeom>
              <a:avLst/>
              <a:gdLst>
                <a:gd name="T0" fmla="*/ 0 w 1"/>
                <a:gd name="T1" fmla="*/ 0 h 7270"/>
                <a:gd name="T2" fmla="*/ 0 w 1"/>
                <a:gd name="T3" fmla="*/ 0 h 7270"/>
                <a:gd name="T4" fmla="*/ 1 w 1"/>
                <a:gd name="T5" fmla="*/ 0 h 7270"/>
                <a:gd name="T6" fmla="*/ 0 60000 65536"/>
                <a:gd name="T7" fmla="*/ 0 60000 65536"/>
                <a:gd name="T8" fmla="*/ 0 60000 65536"/>
                <a:gd name="T9" fmla="*/ 0 w 1"/>
                <a:gd name="T10" fmla="*/ 0 h 7270"/>
                <a:gd name="T11" fmla="*/ 1 w 1"/>
                <a:gd name="T12" fmla="*/ 7270 h 72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270">
                  <a:moveTo>
                    <a:pt x="0" y="0"/>
                  </a:moveTo>
                  <a:lnTo>
                    <a:pt x="0" y="7270"/>
                  </a:lnTo>
                  <a:lnTo>
                    <a:pt x="1" y="727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82" name="Freeform 130"/>
            <p:cNvSpPr>
              <a:spLocks/>
            </p:cNvSpPr>
            <p:nvPr/>
          </p:nvSpPr>
          <p:spPr bwMode="auto">
            <a:xfrm>
              <a:off x="5379" y="1276"/>
              <a:ext cx="1" cy="519"/>
            </a:xfrm>
            <a:custGeom>
              <a:avLst/>
              <a:gdLst>
                <a:gd name="T0" fmla="*/ 0 w 1"/>
                <a:gd name="T1" fmla="*/ 0 h 7270"/>
                <a:gd name="T2" fmla="*/ 0 w 1"/>
                <a:gd name="T3" fmla="*/ 0 h 7270"/>
                <a:gd name="T4" fmla="*/ 1 w 1"/>
                <a:gd name="T5" fmla="*/ 0 h 7270"/>
                <a:gd name="T6" fmla="*/ 0 60000 65536"/>
                <a:gd name="T7" fmla="*/ 0 60000 65536"/>
                <a:gd name="T8" fmla="*/ 0 60000 65536"/>
                <a:gd name="T9" fmla="*/ 0 w 1"/>
                <a:gd name="T10" fmla="*/ 0 h 7270"/>
                <a:gd name="T11" fmla="*/ 1 w 1"/>
                <a:gd name="T12" fmla="*/ 7270 h 72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270">
                  <a:moveTo>
                    <a:pt x="0" y="0"/>
                  </a:moveTo>
                  <a:lnTo>
                    <a:pt x="0" y="7270"/>
                  </a:lnTo>
                  <a:lnTo>
                    <a:pt x="1" y="727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83" name="Freeform 131"/>
            <p:cNvSpPr>
              <a:spLocks/>
            </p:cNvSpPr>
            <p:nvPr/>
          </p:nvSpPr>
          <p:spPr bwMode="auto">
            <a:xfrm>
              <a:off x="5378" y="1836"/>
              <a:ext cx="1" cy="2"/>
            </a:xfrm>
            <a:custGeom>
              <a:avLst/>
              <a:gdLst>
                <a:gd name="T0" fmla="*/ 0 w 1"/>
                <a:gd name="T1" fmla="*/ 0 h 23"/>
                <a:gd name="T2" fmla="*/ 0 w 1"/>
                <a:gd name="T3" fmla="*/ 0 h 23"/>
                <a:gd name="T4" fmla="*/ 1 w 1"/>
                <a:gd name="T5" fmla="*/ 0 h 23"/>
                <a:gd name="T6" fmla="*/ 0 60000 65536"/>
                <a:gd name="T7" fmla="*/ 0 60000 65536"/>
                <a:gd name="T8" fmla="*/ 0 60000 65536"/>
                <a:gd name="T9" fmla="*/ 0 w 1"/>
                <a:gd name="T10" fmla="*/ 0 h 23"/>
                <a:gd name="T11" fmla="*/ 1 w 1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3">
                  <a:moveTo>
                    <a:pt x="0" y="0"/>
                  </a:moveTo>
                  <a:lnTo>
                    <a:pt x="0" y="23"/>
                  </a:lnTo>
                  <a:lnTo>
                    <a:pt x="1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84" name="Freeform 132"/>
            <p:cNvSpPr>
              <a:spLocks/>
            </p:cNvSpPr>
            <p:nvPr/>
          </p:nvSpPr>
          <p:spPr bwMode="auto">
            <a:xfrm>
              <a:off x="5382" y="1838"/>
              <a:ext cx="2" cy="1"/>
            </a:xfrm>
            <a:custGeom>
              <a:avLst/>
              <a:gdLst>
                <a:gd name="T0" fmla="*/ 0 w 26"/>
                <a:gd name="T1" fmla="*/ 0 h 4"/>
                <a:gd name="T2" fmla="*/ 0 w 26"/>
                <a:gd name="T3" fmla="*/ 0 h 4"/>
                <a:gd name="T4" fmla="*/ 0 w 26"/>
                <a:gd name="T5" fmla="*/ 0 h 4"/>
                <a:gd name="T6" fmla="*/ 0 w 26"/>
                <a:gd name="T7" fmla="*/ 0 h 4"/>
                <a:gd name="T8" fmla="*/ 0 w 26"/>
                <a:gd name="T9" fmla="*/ 0 h 4"/>
                <a:gd name="T10" fmla="*/ 0 w 26"/>
                <a:gd name="T11" fmla="*/ 0 h 4"/>
                <a:gd name="T12" fmla="*/ 0 w 2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4"/>
                <a:gd name="T23" fmla="*/ 26 w 2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4">
                  <a:moveTo>
                    <a:pt x="0" y="0"/>
                  </a:moveTo>
                  <a:lnTo>
                    <a:pt x="4" y="3"/>
                  </a:lnTo>
                  <a:lnTo>
                    <a:pt x="10" y="4"/>
                  </a:lnTo>
                  <a:lnTo>
                    <a:pt x="15" y="4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85" name="Freeform 133"/>
            <p:cNvSpPr>
              <a:spLocks/>
            </p:cNvSpPr>
            <p:nvPr/>
          </p:nvSpPr>
          <p:spPr bwMode="auto">
            <a:xfrm>
              <a:off x="5379" y="1838"/>
              <a:ext cx="3" cy="1"/>
            </a:xfrm>
            <a:custGeom>
              <a:avLst/>
              <a:gdLst>
                <a:gd name="T0" fmla="*/ 0 w 35"/>
                <a:gd name="T1" fmla="*/ 0 h 5"/>
                <a:gd name="T2" fmla="*/ 0 w 35"/>
                <a:gd name="T3" fmla="*/ 0 h 5"/>
                <a:gd name="T4" fmla="*/ 0 w 35"/>
                <a:gd name="T5" fmla="*/ 0 h 5"/>
                <a:gd name="T6" fmla="*/ 0 w 35"/>
                <a:gd name="T7" fmla="*/ 0 h 5"/>
                <a:gd name="T8" fmla="*/ 0 w 35"/>
                <a:gd name="T9" fmla="*/ 0 h 5"/>
                <a:gd name="T10" fmla="*/ 0 w 35"/>
                <a:gd name="T11" fmla="*/ 0 h 5"/>
                <a:gd name="T12" fmla="*/ 0 w 35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5"/>
                <a:gd name="T23" fmla="*/ 35 w 35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5">
                  <a:moveTo>
                    <a:pt x="0" y="0"/>
                  </a:moveTo>
                  <a:lnTo>
                    <a:pt x="7" y="3"/>
                  </a:lnTo>
                  <a:lnTo>
                    <a:pt x="14" y="5"/>
                  </a:lnTo>
                  <a:lnTo>
                    <a:pt x="21" y="5"/>
                  </a:lnTo>
                  <a:lnTo>
                    <a:pt x="27" y="3"/>
                  </a:lnTo>
                  <a:lnTo>
                    <a:pt x="34" y="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86" name="Freeform 134"/>
            <p:cNvSpPr>
              <a:spLocks/>
            </p:cNvSpPr>
            <p:nvPr/>
          </p:nvSpPr>
          <p:spPr bwMode="auto">
            <a:xfrm>
              <a:off x="5378" y="1838"/>
              <a:ext cx="2" cy="1"/>
            </a:xfrm>
            <a:custGeom>
              <a:avLst/>
              <a:gdLst>
                <a:gd name="T0" fmla="*/ 0 w 27"/>
                <a:gd name="T1" fmla="*/ 0 h 4"/>
                <a:gd name="T2" fmla="*/ 0 w 27"/>
                <a:gd name="T3" fmla="*/ 0 h 4"/>
                <a:gd name="T4" fmla="*/ 0 w 27"/>
                <a:gd name="T5" fmla="*/ 0 h 4"/>
                <a:gd name="T6" fmla="*/ 0 w 27"/>
                <a:gd name="T7" fmla="*/ 0 h 4"/>
                <a:gd name="T8" fmla="*/ 0 w 27"/>
                <a:gd name="T9" fmla="*/ 0 h 4"/>
                <a:gd name="T10" fmla="*/ 0 w 27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4"/>
                <a:gd name="T20" fmla="*/ 27 w 27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4">
                  <a:moveTo>
                    <a:pt x="0" y="0"/>
                  </a:moveTo>
                  <a:lnTo>
                    <a:pt x="6" y="3"/>
                  </a:lnTo>
                  <a:lnTo>
                    <a:pt x="13" y="4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87" name="Freeform 135"/>
            <p:cNvSpPr>
              <a:spLocks/>
            </p:cNvSpPr>
            <p:nvPr/>
          </p:nvSpPr>
          <p:spPr bwMode="auto">
            <a:xfrm>
              <a:off x="5379" y="1838"/>
              <a:ext cx="4" cy="1"/>
            </a:xfrm>
            <a:custGeom>
              <a:avLst/>
              <a:gdLst>
                <a:gd name="T0" fmla="*/ 0 w 61"/>
                <a:gd name="T1" fmla="*/ 0 h 1"/>
                <a:gd name="T2" fmla="*/ 0 w 61"/>
                <a:gd name="T3" fmla="*/ 0 h 1"/>
                <a:gd name="T4" fmla="*/ 0 w 61"/>
                <a:gd name="T5" fmla="*/ 0 h 1"/>
                <a:gd name="T6" fmla="*/ 0 60000 65536"/>
                <a:gd name="T7" fmla="*/ 0 60000 65536"/>
                <a:gd name="T8" fmla="*/ 0 60000 65536"/>
                <a:gd name="T9" fmla="*/ 0 w 61"/>
                <a:gd name="T10" fmla="*/ 0 h 1"/>
                <a:gd name="T11" fmla="*/ 61 w 6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1">
                  <a:moveTo>
                    <a:pt x="0" y="0"/>
                  </a:moveTo>
                  <a:lnTo>
                    <a:pt x="60" y="0"/>
                  </a:lnTo>
                  <a:lnTo>
                    <a:pt x="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88" name="Freeform 136"/>
            <p:cNvSpPr>
              <a:spLocks/>
            </p:cNvSpPr>
            <p:nvPr/>
          </p:nvSpPr>
          <p:spPr bwMode="auto">
            <a:xfrm>
              <a:off x="5384" y="1836"/>
              <a:ext cx="1" cy="2"/>
            </a:xfrm>
            <a:custGeom>
              <a:avLst/>
              <a:gdLst>
                <a:gd name="T0" fmla="*/ 0 w 1"/>
                <a:gd name="T1" fmla="*/ 0 h 23"/>
                <a:gd name="T2" fmla="*/ 0 w 1"/>
                <a:gd name="T3" fmla="*/ 0 h 23"/>
                <a:gd name="T4" fmla="*/ 1 w 1"/>
                <a:gd name="T5" fmla="*/ 0 h 23"/>
                <a:gd name="T6" fmla="*/ 0 60000 65536"/>
                <a:gd name="T7" fmla="*/ 0 60000 65536"/>
                <a:gd name="T8" fmla="*/ 0 60000 65536"/>
                <a:gd name="T9" fmla="*/ 0 w 1"/>
                <a:gd name="T10" fmla="*/ 0 h 23"/>
                <a:gd name="T11" fmla="*/ 1 w 1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3">
                  <a:moveTo>
                    <a:pt x="0" y="2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89" name="Freeform 137"/>
            <p:cNvSpPr>
              <a:spLocks/>
            </p:cNvSpPr>
            <p:nvPr/>
          </p:nvSpPr>
          <p:spPr bwMode="auto">
            <a:xfrm>
              <a:off x="5382" y="1838"/>
              <a:ext cx="1" cy="8"/>
            </a:xfrm>
            <a:custGeom>
              <a:avLst/>
              <a:gdLst>
                <a:gd name="T0" fmla="*/ 0 w 1"/>
                <a:gd name="T1" fmla="*/ 0 h 101"/>
                <a:gd name="T2" fmla="*/ 0 w 1"/>
                <a:gd name="T3" fmla="*/ 0 h 101"/>
                <a:gd name="T4" fmla="*/ 1 w 1"/>
                <a:gd name="T5" fmla="*/ 0 h 101"/>
                <a:gd name="T6" fmla="*/ 0 60000 65536"/>
                <a:gd name="T7" fmla="*/ 0 60000 65536"/>
                <a:gd name="T8" fmla="*/ 0 60000 65536"/>
                <a:gd name="T9" fmla="*/ 0 w 1"/>
                <a:gd name="T10" fmla="*/ 0 h 101"/>
                <a:gd name="T11" fmla="*/ 1 w 1"/>
                <a:gd name="T12" fmla="*/ 101 h 1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01">
                  <a:moveTo>
                    <a:pt x="0" y="0"/>
                  </a:moveTo>
                  <a:lnTo>
                    <a:pt x="0" y="101"/>
                  </a:lnTo>
                  <a:lnTo>
                    <a:pt x="1" y="10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90" name="Freeform 138"/>
            <p:cNvSpPr>
              <a:spLocks/>
            </p:cNvSpPr>
            <p:nvPr/>
          </p:nvSpPr>
          <p:spPr bwMode="auto">
            <a:xfrm>
              <a:off x="5379" y="1838"/>
              <a:ext cx="1" cy="8"/>
            </a:xfrm>
            <a:custGeom>
              <a:avLst/>
              <a:gdLst>
                <a:gd name="T0" fmla="*/ 0 w 1"/>
                <a:gd name="T1" fmla="*/ 0 h 101"/>
                <a:gd name="T2" fmla="*/ 0 w 1"/>
                <a:gd name="T3" fmla="*/ 0 h 101"/>
                <a:gd name="T4" fmla="*/ 1 w 1"/>
                <a:gd name="T5" fmla="*/ 0 h 101"/>
                <a:gd name="T6" fmla="*/ 0 60000 65536"/>
                <a:gd name="T7" fmla="*/ 0 60000 65536"/>
                <a:gd name="T8" fmla="*/ 0 60000 65536"/>
                <a:gd name="T9" fmla="*/ 0 w 1"/>
                <a:gd name="T10" fmla="*/ 0 h 101"/>
                <a:gd name="T11" fmla="*/ 1 w 1"/>
                <a:gd name="T12" fmla="*/ 101 h 1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01">
                  <a:moveTo>
                    <a:pt x="0" y="0"/>
                  </a:moveTo>
                  <a:lnTo>
                    <a:pt x="0" y="101"/>
                  </a:lnTo>
                  <a:lnTo>
                    <a:pt x="1" y="10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91" name="Freeform 139"/>
            <p:cNvSpPr>
              <a:spLocks/>
            </p:cNvSpPr>
            <p:nvPr/>
          </p:nvSpPr>
          <p:spPr bwMode="auto">
            <a:xfrm>
              <a:off x="5379" y="1837"/>
              <a:ext cx="1" cy="1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0 h 22"/>
                <a:gd name="T6" fmla="*/ 0 60000 65536"/>
                <a:gd name="T7" fmla="*/ 0 60000 65536"/>
                <a:gd name="T8" fmla="*/ 0 60000 65536"/>
                <a:gd name="T9" fmla="*/ 0 w 1"/>
                <a:gd name="T10" fmla="*/ 0 h 22"/>
                <a:gd name="T11" fmla="*/ 1 w 1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2">
                  <a:moveTo>
                    <a:pt x="0" y="2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92" name="Freeform 140"/>
            <p:cNvSpPr>
              <a:spLocks/>
            </p:cNvSpPr>
            <p:nvPr/>
          </p:nvSpPr>
          <p:spPr bwMode="auto">
            <a:xfrm>
              <a:off x="5382" y="1837"/>
              <a:ext cx="1" cy="1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0 h 22"/>
                <a:gd name="T6" fmla="*/ 0 60000 65536"/>
                <a:gd name="T7" fmla="*/ 0 60000 65536"/>
                <a:gd name="T8" fmla="*/ 0 60000 65536"/>
                <a:gd name="T9" fmla="*/ 0 w 1"/>
                <a:gd name="T10" fmla="*/ 0 h 22"/>
                <a:gd name="T11" fmla="*/ 1 w 1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2">
                  <a:moveTo>
                    <a:pt x="0" y="2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93" name="Freeform 141"/>
            <p:cNvSpPr>
              <a:spLocks/>
            </p:cNvSpPr>
            <p:nvPr/>
          </p:nvSpPr>
          <p:spPr bwMode="auto">
            <a:xfrm>
              <a:off x="5382" y="1792"/>
              <a:ext cx="8" cy="1"/>
            </a:xfrm>
            <a:custGeom>
              <a:avLst/>
              <a:gdLst>
                <a:gd name="T0" fmla="*/ 0 w 113"/>
                <a:gd name="T1" fmla="*/ 0 h 19"/>
                <a:gd name="T2" fmla="*/ 0 w 113"/>
                <a:gd name="T3" fmla="*/ 0 h 19"/>
                <a:gd name="T4" fmla="*/ 0 w 113"/>
                <a:gd name="T5" fmla="*/ 0 h 19"/>
                <a:gd name="T6" fmla="*/ 0 w 11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9"/>
                <a:gd name="T14" fmla="*/ 113 w 11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9">
                  <a:moveTo>
                    <a:pt x="113" y="19"/>
                  </a:moveTo>
                  <a:lnTo>
                    <a:pt x="113" y="0"/>
                  </a:lnTo>
                  <a:lnTo>
                    <a:pt x="0" y="19"/>
                  </a:lnTo>
                  <a:lnTo>
                    <a:pt x="113" y="1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94" name="Freeform 142"/>
            <p:cNvSpPr>
              <a:spLocks/>
            </p:cNvSpPr>
            <p:nvPr/>
          </p:nvSpPr>
          <p:spPr bwMode="auto">
            <a:xfrm>
              <a:off x="5382" y="1792"/>
              <a:ext cx="8" cy="1"/>
            </a:xfrm>
            <a:custGeom>
              <a:avLst/>
              <a:gdLst>
                <a:gd name="T0" fmla="*/ 0 w 113"/>
                <a:gd name="T1" fmla="*/ 0 h 19"/>
                <a:gd name="T2" fmla="*/ 0 w 113"/>
                <a:gd name="T3" fmla="*/ 0 h 19"/>
                <a:gd name="T4" fmla="*/ 0 w 113"/>
                <a:gd name="T5" fmla="*/ 0 h 19"/>
                <a:gd name="T6" fmla="*/ 0 w 11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9"/>
                <a:gd name="T14" fmla="*/ 113 w 11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9">
                  <a:moveTo>
                    <a:pt x="113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13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95" name="Rectangle 143"/>
            <p:cNvSpPr>
              <a:spLocks noChangeArrowheads="1"/>
            </p:cNvSpPr>
            <p:nvPr/>
          </p:nvSpPr>
          <p:spPr bwMode="auto">
            <a:xfrm>
              <a:off x="5382" y="1792"/>
              <a:ext cx="8" cy="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96" name="Freeform 144"/>
            <p:cNvSpPr>
              <a:spLocks/>
            </p:cNvSpPr>
            <p:nvPr/>
          </p:nvSpPr>
          <p:spPr bwMode="auto">
            <a:xfrm>
              <a:off x="5379" y="1797"/>
              <a:ext cx="1" cy="37"/>
            </a:xfrm>
            <a:custGeom>
              <a:avLst/>
              <a:gdLst>
                <a:gd name="T0" fmla="*/ 0 w 1"/>
                <a:gd name="T1" fmla="*/ 0 h 514"/>
                <a:gd name="T2" fmla="*/ 0 w 1"/>
                <a:gd name="T3" fmla="*/ 0 h 514"/>
                <a:gd name="T4" fmla="*/ 1 w 1"/>
                <a:gd name="T5" fmla="*/ 0 h 514"/>
                <a:gd name="T6" fmla="*/ 0 60000 65536"/>
                <a:gd name="T7" fmla="*/ 0 60000 65536"/>
                <a:gd name="T8" fmla="*/ 0 60000 65536"/>
                <a:gd name="T9" fmla="*/ 0 w 1"/>
                <a:gd name="T10" fmla="*/ 0 h 514"/>
                <a:gd name="T11" fmla="*/ 1 w 1"/>
                <a:gd name="T12" fmla="*/ 514 h 5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14">
                  <a:moveTo>
                    <a:pt x="0" y="0"/>
                  </a:moveTo>
                  <a:lnTo>
                    <a:pt x="0" y="514"/>
                  </a:lnTo>
                  <a:lnTo>
                    <a:pt x="1" y="5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97" name="Freeform 145"/>
            <p:cNvSpPr>
              <a:spLocks/>
            </p:cNvSpPr>
            <p:nvPr/>
          </p:nvSpPr>
          <p:spPr bwMode="auto">
            <a:xfrm>
              <a:off x="5382" y="1797"/>
              <a:ext cx="1" cy="37"/>
            </a:xfrm>
            <a:custGeom>
              <a:avLst/>
              <a:gdLst>
                <a:gd name="T0" fmla="*/ 0 w 1"/>
                <a:gd name="T1" fmla="*/ 0 h 514"/>
                <a:gd name="T2" fmla="*/ 0 w 1"/>
                <a:gd name="T3" fmla="*/ 0 h 514"/>
                <a:gd name="T4" fmla="*/ 1 w 1"/>
                <a:gd name="T5" fmla="*/ 0 h 514"/>
                <a:gd name="T6" fmla="*/ 0 60000 65536"/>
                <a:gd name="T7" fmla="*/ 0 60000 65536"/>
                <a:gd name="T8" fmla="*/ 0 60000 65536"/>
                <a:gd name="T9" fmla="*/ 0 w 1"/>
                <a:gd name="T10" fmla="*/ 0 h 514"/>
                <a:gd name="T11" fmla="*/ 1 w 1"/>
                <a:gd name="T12" fmla="*/ 514 h 5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14">
                  <a:moveTo>
                    <a:pt x="0" y="0"/>
                  </a:moveTo>
                  <a:lnTo>
                    <a:pt x="0" y="514"/>
                  </a:lnTo>
                  <a:lnTo>
                    <a:pt x="1" y="5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98" name="Freeform 146"/>
            <p:cNvSpPr>
              <a:spLocks/>
            </p:cNvSpPr>
            <p:nvPr/>
          </p:nvSpPr>
          <p:spPr bwMode="auto">
            <a:xfrm>
              <a:off x="5382" y="1803"/>
              <a:ext cx="1" cy="3"/>
            </a:xfrm>
            <a:custGeom>
              <a:avLst/>
              <a:gdLst>
                <a:gd name="T0" fmla="*/ 0 w 7"/>
                <a:gd name="T1" fmla="*/ 0 h 33"/>
                <a:gd name="T2" fmla="*/ 0 w 7"/>
                <a:gd name="T3" fmla="*/ 0 h 33"/>
                <a:gd name="T4" fmla="*/ 0 w 7"/>
                <a:gd name="T5" fmla="*/ 0 h 33"/>
                <a:gd name="T6" fmla="*/ 0 w 7"/>
                <a:gd name="T7" fmla="*/ 0 h 33"/>
                <a:gd name="T8" fmla="*/ 0 w 7"/>
                <a:gd name="T9" fmla="*/ 0 h 33"/>
                <a:gd name="T10" fmla="*/ 0 w 7"/>
                <a:gd name="T11" fmla="*/ 0 h 33"/>
                <a:gd name="T12" fmla="*/ 0 w 7"/>
                <a:gd name="T13" fmla="*/ 0 h 33"/>
                <a:gd name="T14" fmla="*/ 0 w 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33"/>
                <a:gd name="T26" fmla="*/ 7 w 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33">
                  <a:moveTo>
                    <a:pt x="0" y="33"/>
                  </a:moveTo>
                  <a:lnTo>
                    <a:pt x="3" y="28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7" y="10"/>
                  </a:lnTo>
                  <a:lnTo>
                    <a:pt x="3" y="5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899" name="Freeform 147"/>
            <p:cNvSpPr>
              <a:spLocks/>
            </p:cNvSpPr>
            <p:nvPr/>
          </p:nvSpPr>
          <p:spPr bwMode="auto">
            <a:xfrm>
              <a:off x="5382" y="1822"/>
              <a:ext cx="1" cy="2"/>
            </a:xfrm>
            <a:custGeom>
              <a:avLst/>
              <a:gdLst>
                <a:gd name="T0" fmla="*/ 0 w 6"/>
                <a:gd name="T1" fmla="*/ 0 h 31"/>
                <a:gd name="T2" fmla="*/ 0 w 6"/>
                <a:gd name="T3" fmla="*/ 0 h 31"/>
                <a:gd name="T4" fmla="*/ 0 w 6"/>
                <a:gd name="T5" fmla="*/ 0 h 31"/>
                <a:gd name="T6" fmla="*/ 0 w 6"/>
                <a:gd name="T7" fmla="*/ 0 h 31"/>
                <a:gd name="T8" fmla="*/ 0 w 6"/>
                <a:gd name="T9" fmla="*/ 0 h 31"/>
                <a:gd name="T10" fmla="*/ 0 w 6"/>
                <a:gd name="T11" fmla="*/ 0 h 31"/>
                <a:gd name="T12" fmla="*/ 0 w 6"/>
                <a:gd name="T13" fmla="*/ 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1"/>
                <a:gd name="T23" fmla="*/ 6 w 6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1">
                  <a:moveTo>
                    <a:pt x="0" y="31"/>
                  </a:moveTo>
                  <a:lnTo>
                    <a:pt x="3" y="25"/>
                  </a:lnTo>
                  <a:lnTo>
                    <a:pt x="6" y="19"/>
                  </a:lnTo>
                  <a:lnTo>
                    <a:pt x="6" y="12"/>
                  </a:lnTo>
                  <a:lnTo>
                    <a:pt x="3" y="6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00" name="Freeform 148"/>
            <p:cNvSpPr>
              <a:spLocks/>
            </p:cNvSpPr>
            <p:nvPr/>
          </p:nvSpPr>
          <p:spPr bwMode="auto">
            <a:xfrm>
              <a:off x="5377" y="1837"/>
              <a:ext cx="8" cy="3"/>
            </a:xfrm>
            <a:custGeom>
              <a:avLst/>
              <a:gdLst>
                <a:gd name="T0" fmla="*/ 0 w 114"/>
                <a:gd name="T1" fmla="*/ 0 h 48"/>
                <a:gd name="T2" fmla="*/ 0 w 114"/>
                <a:gd name="T3" fmla="*/ 0 h 48"/>
                <a:gd name="T4" fmla="*/ 0 w 114"/>
                <a:gd name="T5" fmla="*/ 0 h 48"/>
                <a:gd name="T6" fmla="*/ 0 w 114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48"/>
                <a:gd name="T14" fmla="*/ 114 w 114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48">
                  <a:moveTo>
                    <a:pt x="114" y="48"/>
                  </a:moveTo>
                  <a:lnTo>
                    <a:pt x="114" y="0"/>
                  </a:lnTo>
                  <a:lnTo>
                    <a:pt x="0" y="48"/>
                  </a:lnTo>
                  <a:lnTo>
                    <a:pt x="114" y="4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01" name="Freeform 149"/>
            <p:cNvSpPr>
              <a:spLocks/>
            </p:cNvSpPr>
            <p:nvPr/>
          </p:nvSpPr>
          <p:spPr bwMode="auto">
            <a:xfrm>
              <a:off x="5377" y="1837"/>
              <a:ext cx="8" cy="3"/>
            </a:xfrm>
            <a:custGeom>
              <a:avLst/>
              <a:gdLst>
                <a:gd name="T0" fmla="*/ 0 w 114"/>
                <a:gd name="T1" fmla="*/ 0 h 48"/>
                <a:gd name="T2" fmla="*/ 0 w 114"/>
                <a:gd name="T3" fmla="*/ 0 h 48"/>
                <a:gd name="T4" fmla="*/ 0 w 114"/>
                <a:gd name="T5" fmla="*/ 0 h 48"/>
                <a:gd name="T6" fmla="*/ 0 w 114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48"/>
                <a:gd name="T14" fmla="*/ 114 w 114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48">
                  <a:moveTo>
                    <a:pt x="114" y="0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14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02" name="Rectangle 150"/>
            <p:cNvSpPr>
              <a:spLocks noChangeArrowheads="1"/>
            </p:cNvSpPr>
            <p:nvPr/>
          </p:nvSpPr>
          <p:spPr bwMode="auto">
            <a:xfrm>
              <a:off x="5377" y="1837"/>
              <a:ext cx="8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03" name="Freeform 151"/>
            <p:cNvSpPr>
              <a:spLocks/>
            </p:cNvSpPr>
            <p:nvPr/>
          </p:nvSpPr>
          <p:spPr bwMode="auto">
            <a:xfrm>
              <a:off x="5379" y="1846"/>
              <a:ext cx="3" cy="1"/>
            </a:xfrm>
            <a:custGeom>
              <a:avLst/>
              <a:gdLst>
                <a:gd name="T0" fmla="*/ 0 w 35"/>
                <a:gd name="T1" fmla="*/ 0 h 1"/>
                <a:gd name="T2" fmla="*/ 0 w 35"/>
                <a:gd name="T3" fmla="*/ 0 h 1"/>
                <a:gd name="T4" fmla="*/ 0 w 35"/>
                <a:gd name="T5" fmla="*/ 0 h 1"/>
                <a:gd name="T6" fmla="*/ 0 60000 65536"/>
                <a:gd name="T7" fmla="*/ 0 60000 65536"/>
                <a:gd name="T8" fmla="*/ 0 60000 65536"/>
                <a:gd name="T9" fmla="*/ 0 w 35"/>
                <a:gd name="T10" fmla="*/ 0 h 1"/>
                <a:gd name="T11" fmla="*/ 35 w 3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">
                  <a:moveTo>
                    <a:pt x="0" y="0"/>
                  </a:moveTo>
                  <a:lnTo>
                    <a:pt x="34" y="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04" name="Freeform 152"/>
            <p:cNvSpPr>
              <a:spLocks/>
            </p:cNvSpPr>
            <p:nvPr/>
          </p:nvSpPr>
          <p:spPr bwMode="auto">
            <a:xfrm>
              <a:off x="5382" y="1574"/>
              <a:ext cx="148" cy="3"/>
            </a:xfrm>
            <a:custGeom>
              <a:avLst/>
              <a:gdLst>
                <a:gd name="T0" fmla="*/ 0 w 2075"/>
                <a:gd name="T1" fmla="*/ 0 h 35"/>
                <a:gd name="T2" fmla="*/ 0 w 2075"/>
                <a:gd name="T3" fmla="*/ 0 h 35"/>
                <a:gd name="T4" fmla="*/ 0 w 2075"/>
                <a:gd name="T5" fmla="*/ 0 h 35"/>
                <a:gd name="T6" fmla="*/ 0 w 2075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75"/>
                <a:gd name="T13" fmla="*/ 0 h 35"/>
                <a:gd name="T14" fmla="*/ 2075 w 2075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75" h="35">
                  <a:moveTo>
                    <a:pt x="2075" y="35"/>
                  </a:moveTo>
                  <a:lnTo>
                    <a:pt x="2075" y="0"/>
                  </a:lnTo>
                  <a:lnTo>
                    <a:pt x="0" y="35"/>
                  </a:lnTo>
                  <a:lnTo>
                    <a:pt x="2075" y="35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05" name="Freeform 153"/>
            <p:cNvSpPr>
              <a:spLocks/>
            </p:cNvSpPr>
            <p:nvPr/>
          </p:nvSpPr>
          <p:spPr bwMode="auto">
            <a:xfrm>
              <a:off x="5382" y="1574"/>
              <a:ext cx="148" cy="3"/>
            </a:xfrm>
            <a:custGeom>
              <a:avLst/>
              <a:gdLst>
                <a:gd name="T0" fmla="*/ 0 w 2075"/>
                <a:gd name="T1" fmla="*/ 0 h 35"/>
                <a:gd name="T2" fmla="*/ 0 w 2075"/>
                <a:gd name="T3" fmla="*/ 0 h 35"/>
                <a:gd name="T4" fmla="*/ 0 w 2075"/>
                <a:gd name="T5" fmla="*/ 0 h 35"/>
                <a:gd name="T6" fmla="*/ 0 w 2075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75"/>
                <a:gd name="T13" fmla="*/ 0 h 35"/>
                <a:gd name="T14" fmla="*/ 2075 w 2075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75" h="35">
                  <a:moveTo>
                    <a:pt x="2075" y="0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2075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06" name="Rectangle 154"/>
            <p:cNvSpPr>
              <a:spLocks noChangeArrowheads="1"/>
            </p:cNvSpPr>
            <p:nvPr/>
          </p:nvSpPr>
          <p:spPr bwMode="auto">
            <a:xfrm>
              <a:off x="5382" y="1574"/>
              <a:ext cx="148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07" name="Freeform 155"/>
            <p:cNvSpPr>
              <a:spLocks/>
            </p:cNvSpPr>
            <p:nvPr/>
          </p:nvSpPr>
          <p:spPr bwMode="auto">
            <a:xfrm>
              <a:off x="4729" y="1797"/>
              <a:ext cx="1" cy="37"/>
            </a:xfrm>
            <a:custGeom>
              <a:avLst/>
              <a:gdLst>
                <a:gd name="T0" fmla="*/ 0 w 1"/>
                <a:gd name="T1" fmla="*/ 0 h 514"/>
                <a:gd name="T2" fmla="*/ 0 w 1"/>
                <a:gd name="T3" fmla="*/ 0 h 514"/>
                <a:gd name="T4" fmla="*/ 1 w 1"/>
                <a:gd name="T5" fmla="*/ 0 h 514"/>
                <a:gd name="T6" fmla="*/ 0 60000 65536"/>
                <a:gd name="T7" fmla="*/ 0 60000 65536"/>
                <a:gd name="T8" fmla="*/ 0 60000 65536"/>
                <a:gd name="T9" fmla="*/ 0 w 1"/>
                <a:gd name="T10" fmla="*/ 0 h 514"/>
                <a:gd name="T11" fmla="*/ 1 w 1"/>
                <a:gd name="T12" fmla="*/ 514 h 5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14">
                  <a:moveTo>
                    <a:pt x="0" y="0"/>
                  </a:moveTo>
                  <a:lnTo>
                    <a:pt x="0" y="514"/>
                  </a:lnTo>
                  <a:lnTo>
                    <a:pt x="1" y="5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08" name="Freeform 156"/>
            <p:cNvSpPr>
              <a:spLocks/>
            </p:cNvSpPr>
            <p:nvPr/>
          </p:nvSpPr>
          <p:spPr bwMode="auto">
            <a:xfrm>
              <a:off x="4726" y="1797"/>
              <a:ext cx="1" cy="37"/>
            </a:xfrm>
            <a:custGeom>
              <a:avLst/>
              <a:gdLst>
                <a:gd name="T0" fmla="*/ 0 w 1"/>
                <a:gd name="T1" fmla="*/ 0 h 514"/>
                <a:gd name="T2" fmla="*/ 0 w 1"/>
                <a:gd name="T3" fmla="*/ 0 h 514"/>
                <a:gd name="T4" fmla="*/ 1 w 1"/>
                <a:gd name="T5" fmla="*/ 0 h 514"/>
                <a:gd name="T6" fmla="*/ 0 60000 65536"/>
                <a:gd name="T7" fmla="*/ 0 60000 65536"/>
                <a:gd name="T8" fmla="*/ 0 60000 65536"/>
                <a:gd name="T9" fmla="*/ 0 w 1"/>
                <a:gd name="T10" fmla="*/ 0 h 514"/>
                <a:gd name="T11" fmla="*/ 1 w 1"/>
                <a:gd name="T12" fmla="*/ 514 h 5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14">
                  <a:moveTo>
                    <a:pt x="0" y="0"/>
                  </a:moveTo>
                  <a:lnTo>
                    <a:pt x="0" y="514"/>
                  </a:lnTo>
                  <a:lnTo>
                    <a:pt x="1" y="5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09" name="Freeform 157"/>
            <p:cNvSpPr>
              <a:spLocks/>
            </p:cNvSpPr>
            <p:nvPr/>
          </p:nvSpPr>
          <p:spPr bwMode="auto">
            <a:xfrm>
              <a:off x="4720" y="1795"/>
              <a:ext cx="1" cy="41"/>
            </a:xfrm>
            <a:custGeom>
              <a:avLst/>
              <a:gdLst>
                <a:gd name="T0" fmla="*/ 0 w 1"/>
                <a:gd name="T1" fmla="*/ 0 h 578"/>
                <a:gd name="T2" fmla="*/ 0 w 1"/>
                <a:gd name="T3" fmla="*/ 0 h 578"/>
                <a:gd name="T4" fmla="*/ 1 w 1"/>
                <a:gd name="T5" fmla="*/ 0 h 578"/>
                <a:gd name="T6" fmla="*/ 0 60000 65536"/>
                <a:gd name="T7" fmla="*/ 0 60000 65536"/>
                <a:gd name="T8" fmla="*/ 0 60000 65536"/>
                <a:gd name="T9" fmla="*/ 0 w 1"/>
                <a:gd name="T10" fmla="*/ 0 h 578"/>
                <a:gd name="T11" fmla="*/ 1 w 1"/>
                <a:gd name="T12" fmla="*/ 578 h 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78">
                  <a:moveTo>
                    <a:pt x="0" y="0"/>
                  </a:moveTo>
                  <a:lnTo>
                    <a:pt x="0" y="578"/>
                  </a:lnTo>
                  <a:lnTo>
                    <a:pt x="1" y="57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10" name="Freeform 158"/>
            <p:cNvSpPr>
              <a:spLocks/>
            </p:cNvSpPr>
            <p:nvPr/>
          </p:nvSpPr>
          <p:spPr bwMode="auto">
            <a:xfrm>
              <a:off x="4734" y="1795"/>
              <a:ext cx="1" cy="41"/>
            </a:xfrm>
            <a:custGeom>
              <a:avLst/>
              <a:gdLst>
                <a:gd name="T0" fmla="*/ 0 w 1"/>
                <a:gd name="T1" fmla="*/ 0 h 578"/>
                <a:gd name="T2" fmla="*/ 0 w 1"/>
                <a:gd name="T3" fmla="*/ 0 h 578"/>
                <a:gd name="T4" fmla="*/ 1 w 1"/>
                <a:gd name="T5" fmla="*/ 0 h 578"/>
                <a:gd name="T6" fmla="*/ 0 60000 65536"/>
                <a:gd name="T7" fmla="*/ 0 60000 65536"/>
                <a:gd name="T8" fmla="*/ 0 60000 65536"/>
                <a:gd name="T9" fmla="*/ 0 w 1"/>
                <a:gd name="T10" fmla="*/ 0 h 578"/>
                <a:gd name="T11" fmla="*/ 1 w 1"/>
                <a:gd name="T12" fmla="*/ 578 h 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78">
                  <a:moveTo>
                    <a:pt x="0" y="0"/>
                  </a:moveTo>
                  <a:lnTo>
                    <a:pt x="0" y="578"/>
                  </a:lnTo>
                  <a:lnTo>
                    <a:pt x="1" y="57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11" name="Freeform 159"/>
            <p:cNvSpPr>
              <a:spLocks/>
            </p:cNvSpPr>
            <p:nvPr/>
          </p:nvSpPr>
          <p:spPr bwMode="auto">
            <a:xfrm>
              <a:off x="4724" y="1837"/>
              <a:ext cx="8" cy="3"/>
            </a:xfrm>
            <a:custGeom>
              <a:avLst/>
              <a:gdLst>
                <a:gd name="T0" fmla="*/ 0 w 115"/>
                <a:gd name="T1" fmla="*/ 0 h 48"/>
                <a:gd name="T2" fmla="*/ 0 w 115"/>
                <a:gd name="T3" fmla="*/ 0 h 48"/>
                <a:gd name="T4" fmla="*/ 0 w 115"/>
                <a:gd name="T5" fmla="*/ 0 h 48"/>
                <a:gd name="T6" fmla="*/ 0 w 115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"/>
                <a:gd name="T13" fmla="*/ 0 h 48"/>
                <a:gd name="T14" fmla="*/ 115 w 115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" h="48">
                  <a:moveTo>
                    <a:pt x="115" y="48"/>
                  </a:moveTo>
                  <a:lnTo>
                    <a:pt x="115" y="0"/>
                  </a:lnTo>
                  <a:lnTo>
                    <a:pt x="0" y="48"/>
                  </a:lnTo>
                  <a:lnTo>
                    <a:pt x="115" y="4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12" name="Freeform 160"/>
            <p:cNvSpPr>
              <a:spLocks/>
            </p:cNvSpPr>
            <p:nvPr/>
          </p:nvSpPr>
          <p:spPr bwMode="auto">
            <a:xfrm>
              <a:off x="4724" y="1837"/>
              <a:ext cx="8" cy="3"/>
            </a:xfrm>
            <a:custGeom>
              <a:avLst/>
              <a:gdLst>
                <a:gd name="T0" fmla="*/ 0 w 115"/>
                <a:gd name="T1" fmla="*/ 0 h 48"/>
                <a:gd name="T2" fmla="*/ 0 w 115"/>
                <a:gd name="T3" fmla="*/ 0 h 48"/>
                <a:gd name="T4" fmla="*/ 0 w 115"/>
                <a:gd name="T5" fmla="*/ 0 h 48"/>
                <a:gd name="T6" fmla="*/ 0 w 115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"/>
                <a:gd name="T13" fmla="*/ 0 h 48"/>
                <a:gd name="T14" fmla="*/ 115 w 115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" h="48">
                  <a:moveTo>
                    <a:pt x="115" y="0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15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13" name="Rectangle 161"/>
            <p:cNvSpPr>
              <a:spLocks noChangeArrowheads="1"/>
            </p:cNvSpPr>
            <p:nvPr/>
          </p:nvSpPr>
          <p:spPr bwMode="auto">
            <a:xfrm>
              <a:off x="4724" y="1837"/>
              <a:ext cx="8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14" name="Freeform 162"/>
            <p:cNvSpPr>
              <a:spLocks/>
            </p:cNvSpPr>
            <p:nvPr/>
          </p:nvSpPr>
          <p:spPr bwMode="auto">
            <a:xfrm>
              <a:off x="4729" y="1838"/>
              <a:ext cx="1" cy="8"/>
            </a:xfrm>
            <a:custGeom>
              <a:avLst/>
              <a:gdLst>
                <a:gd name="T0" fmla="*/ 0 w 1"/>
                <a:gd name="T1" fmla="*/ 0 h 101"/>
                <a:gd name="T2" fmla="*/ 0 w 1"/>
                <a:gd name="T3" fmla="*/ 0 h 101"/>
                <a:gd name="T4" fmla="*/ 1 w 1"/>
                <a:gd name="T5" fmla="*/ 0 h 101"/>
                <a:gd name="T6" fmla="*/ 0 60000 65536"/>
                <a:gd name="T7" fmla="*/ 0 60000 65536"/>
                <a:gd name="T8" fmla="*/ 0 60000 65536"/>
                <a:gd name="T9" fmla="*/ 0 w 1"/>
                <a:gd name="T10" fmla="*/ 0 h 101"/>
                <a:gd name="T11" fmla="*/ 1 w 1"/>
                <a:gd name="T12" fmla="*/ 101 h 1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01">
                  <a:moveTo>
                    <a:pt x="0" y="0"/>
                  </a:moveTo>
                  <a:lnTo>
                    <a:pt x="0" y="101"/>
                  </a:lnTo>
                  <a:lnTo>
                    <a:pt x="1" y="10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15" name="Freeform 163"/>
            <p:cNvSpPr>
              <a:spLocks/>
            </p:cNvSpPr>
            <p:nvPr/>
          </p:nvSpPr>
          <p:spPr bwMode="auto">
            <a:xfrm>
              <a:off x="4726" y="1838"/>
              <a:ext cx="1" cy="8"/>
            </a:xfrm>
            <a:custGeom>
              <a:avLst/>
              <a:gdLst>
                <a:gd name="T0" fmla="*/ 0 w 1"/>
                <a:gd name="T1" fmla="*/ 0 h 101"/>
                <a:gd name="T2" fmla="*/ 0 w 1"/>
                <a:gd name="T3" fmla="*/ 0 h 101"/>
                <a:gd name="T4" fmla="*/ 1 w 1"/>
                <a:gd name="T5" fmla="*/ 0 h 101"/>
                <a:gd name="T6" fmla="*/ 0 60000 65536"/>
                <a:gd name="T7" fmla="*/ 0 60000 65536"/>
                <a:gd name="T8" fmla="*/ 0 60000 65536"/>
                <a:gd name="T9" fmla="*/ 0 w 1"/>
                <a:gd name="T10" fmla="*/ 0 h 101"/>
                <a:gd name="T11" fmla="*/ 1 w 1"/>
                <a:gd name="T12" fmla="*/ 101 h 1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01">
                  <a:moveTo>
                    <a:pt x="0" y="0"/>
                  </a:moveTo>
                  <a:lnTo>
                    <a:pt x="0" y="101"/>
                  </a:lnTo>
                  <a:lnTo>
                    <a:pt x="1" y="10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16" name="Freeform 164"/>
            <p:cNvSpPr>
              <a:spLocks/>
            </p:cNvSpPr>
            <p:nvPr/>
          </p:nvSpPr>
          <p:spPr bwMode="auto">
            <a:xfrm>
              <a:off x="4726" y="1846"/>
              <a:ext cx="3" cy="1"/>
            </a:xfrm>
            <a:custGeom>
              <a:avLst/>
              <a:gdLst>
                <a:gd name="T0" fmla="*/ 0 w 35"/>
                <a:gd name="T1" fmla="*/ 0 h 1"/>
                <a:gd name="T2" fmla="*/ 0 w 35"/>
                <a:gd name="T3" fmla="*/ 0 h 1"/>
                <a:gd name="T4" fmla="*/ 0 w 35"/>
                <a:gd name="T5" fmla="*/ 0 h 1"/>
                <a:gd name="T6" fmla="*/ 0 60000 65536"/>
                <a:gd name="T7" fmla="*/ 0 60000 65536"/>
                <a:gd name="T8" fmla="*/ 0 60000 65536"/>
                <a:gd name="T9" fmla="*/ 0 w 35"/>
                <a:gd name="T10" fmla="*/ 0 h 1"/>
                <a:gd name="T11" fmla="*/ 35 w 3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">
                  <a:moveTo>
                    <a:pt x="0" y="0"/>
                  </a:moveTo>
                  <a:lnTo>
                    <a:pt x="34" y="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17" name="Freeform 165"/>
            <p:cNvSpPr>
              <a:spLocks/>
            </p:cNvSpPr>
            <p:nvPr/>
          </p:nvSpPr>
          <p:spPr bwMode="auto">
            <a:xfrm>
              <a:off x="4729" y="1822"/>
              <a:ext cx="1" cy="2"/>
            </a:xfrm>
            <a:custGeom>
              <a:avLst/>
              <a:gdLst>
                <a:gd name="T0" fmla="*/ 0 w 6"/>
                <a:gd name="T1" fmla="*/ 0 h 31"/>
                <a:gd name="T2" fmla="*/ 0 w 6"/>
                <a:gd name="T3" fmla="*/ 0 h 31"/>
                <a:gd name="T4" fmla="*/ 0 w 6"/>
                <a:gd name="T5" fmla="*/ 0 h 31"/>
                <a:gd name="T6" fmla="*/ 0 w 6"/>
                <a:gd name="T7" fmla="*/ 0 h 31"/>
                <a:gd name="T8" fmla="*/ 0 w 6"/>
                <a:gd name="T9" fmla="*/ 0 h 31"/>
                <a:gd name="T10" fmla="*/ 0 w 6"/>
                <a:gd name="T11" fmla="*/ 0 h 31"/>
                <a:gd name="T12" fmla="*/ 0 w 6"/>
                <a:gd name="T13" fmla="*/ 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1"/>
                <a:gd name="T23" fmla="*/ 6 w 6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1">
                  <a:moveTo>
                    <a:pt x="0" y="31"/>
                  </a:moveTo>
                  <a:lnTo>
                    <a:pt x="4" y="25"/>
                  </a:lnTo>
                  <a:lnTo>
                    <a:pt x="6" y="19"/>
                  </a:lnTo>
                  <a:lnTo>
                    <a:pt x="6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18" name="Freeform 166"/>
            <p:cNvSpPr>
              <a:spLocks/>
            </p:cNvSpPr>
            <p:nvPr/>
          </p:nvSpPr>
          <p:spPr bwMode="auto">
            <a:xfrm>
              <a:off x="4726" y="1822"/>
              <a:ext cx="1" cy="2"/>
            </a:xfrm>
            <a:custGeom>
              <a:avLst/>
              <a:gdLst>
                <a:gd name="T0" fmla="*/ 0 w 6"/>
                <a:gd name="T1" fmla="*/ 0 h 30"/>
                <a:gd name="T2" fmla="*/ 0 w 6"/>
                <a:gd name="T3" fmla="*/ 0 h 30"/>
                <a:gd name="T4" fmla="*/ 0 w 6"/>
                <a:gd name="T5" fmla="*/ 0 h 30"/>
                <a:gd name="T6" fmla="*/ 0 w 6"/>
                <a:gd name="T7" fmla="*/ 0 h 30"/>
                <a:gd name="T8" fmla="*/ 0 w 6"/>
                <a:gd name="T9" fmla="*/ 0 h 30"/>
                <a:gd name="T10" fmla="*/ 0 w 6"/>
                <a:gd name="T11" fmla="*/ 0 h 30"/>
                <a:gd name="T12" fmla="*/ 0 w 6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0"/>
                <a:gd name="T23" fmla="*/ 6 w 6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0">
                  <a:moveTo>
                    <a:pt x="5" y="0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5" y="30"/>
                  </a:lnTo>
                  <a:lnTo>
                    <a:pt x="6" y="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19" name="Freeform 167"/>
            <p:cNvSpPr>
              <a:spLocks/>
            </p:cNvSpPr>
            <p:nvPr/>
          </p:nvSpPr>
          <p:spPr bwMode="auto">
            <a:xfrm>
              <a:off x="4720" y="1834"/>
              <a:ext cx="15" cy="1"/>
            </a:xfrm>
            <a:custGeom>
              <a:avLst/>
              <a:gdLst>
                <a:gd name="T0" fmla="*/ 0 w 197"/>
                <a:gd name="T1" fmla="*/ 0 h 1"/>
                <a:gd name="T2" fmla="*/ 0 w 197"/>
                <a:gd name="T3" fmla="*/ 0 h 1"/>
                <a:gd name="T4" fmla="*/ 0 w 197"/>
                <a:gd name="T5" fmla="*/ 0 h 1"/>
                <a:gd name="T6" fmla="*/ 0 60000 65536"/>
                <a:gd name="T7" fmla="*/ 0 60000 65536"/>
                <a:gd name="T8" fmla="*/ 0 60000 65536"/>
                <a:gd name="T9" fmla="*/ 0 w 197"/>
                <a:gd name="T10" fmla="*/ 0 h 1"/>
                <a:gd name="T11" fmla="*/ 197 w 19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1">
                  <a:moveTo>
                    <a:pt x="0" y="0"/>
                  </a:moveTo>
                  <a:lnTo>
                    <a:pt x="196" y="0"/>
                  </a:lnTo>
                  <a:lnTo>
                    <a:pt x="1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20" name="Freeform 168"/>
            <p:cNvSpPr>
              <a:spLocks/>
            </p:cNvSpPr>
            <p:nvPr/>
          </p:nvSpPr>
          <p:spPr bwMode="auto">
            <a:xfrm>
              <a:off x="4720" y="1836"/>
              <a:ext cx="15" cy="1"/>
            </a:xfrm>
            <a:custGeom>
              <a:avLst/>
              <a:gdLst>
                <a:gd name="T0" fmla="*/ 0 w 197"/>
                <a:gd name="T1" fmla="*/ 0 h 1"/>
                <a:gd name="T2" fmla="*/ 0 w 197"/>
                <a:gd name="T3" fmla="*/ 0 h 1"/>
                <a:gd name="T4" fmla="*/ 0 w 197"/>
                <a:gd name="T5" fmla="*/ 0 h 1"/>
                <a:gd name="T6" fmla="*/ 0 60000 65536"/>
                <a:gd name="T7" fmla="*/ 0 60000 65536"/>
                <a:gd name="T8" fmla="*/ 0 60000 65536"/>
                <a:gd name="T9" fmla="*/ 0 w 197"/>
                <a:gd name="T10" fmla="*/ 0 h 1"/>
                <a:gd name="T11" fmla="*/ 197 w 19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1">
                  <a:moveTo>
                    <a:pt x="0" y="0"/>
                  </a:moveTo>
                  <a:lnTo>
                    <a:pt x="196" y="0"/>
                  </a:lnTo>
                  <a:lnTo>
                    <a:pt x="1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21" name="Freeform 169"/>
            <p:cNvSpPr>
              <a:spLocks/>
            </p:cNvSpPr>
            <p:nvPr/>
          </p:nvSpPr>
          <p:spPr bwMode="auto">
            <a:xfrm>
              <a:off x="4729" y="1838"/>
              <a:ext cx="1" cy="1"/>
            </a:xfrm>
            <a:custGeom>
              <a:avLst/>
              <a:gdLst>
                <a:gd name="T0" fmla="*/ 0 w 25"/>
                <a:gd name="T1" fmla="*/ 0 h 4"/>
                <a:gd name="T2" fmla="*/ 0 w 25"/>
                <a:gd name="T3" fmla="*/ 0 h 4"/>
                <a:gd name="T4" fmla="*/ 0 w 25"/>
                <a:gd name="T5" fmla="*/ 0 h 4"/>
                <a:gd name="T6" fmla="*/ 0 w 25"/>
                <a:gd name="T7" fmla="*/ 0 h 4"/>
                <a:gd name="T8" fmla="*/ 0 w 25"/>
                <a:gd name="T9" fmla="*/ 0 h 4"/>
                <a:gd name="T10" fmla="*/ 0 w 25"/>
                <a:gd name="T11" fmla="*/ 0 h 4"/>
                <a:gd name="T12" fmla="*/ 0 w 25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4"/>
                <a:gd name="T23" fmla="*/ 25 w 25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4">
                  <a:moveTo>
                    <a:pt x="0" y="0"/>
                  </a:moveTo>
                  <a:lnTo>
                    <a:pt x="5" y="3"/>
                  </a:lnTo>
                  <a:lnTo>
                    <a:pt x="10" y="4"/>
                  </a:lnTo>
                  <a:lnTo>
                    <a:pt x="15" y="4"/>
                  </a:lnTo>
                  <a:lnTo>
                    <a:pt x="20" y="3"/>
                  </a:ln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22" name="Freeform 170"/>
            <p:cNvSpPr>
              <a:spLocks/>
            </p:cNvSpPr>
            <p:nvPr/>
          </p:nvSpPr>
          <p:spPr bwMode="auto">
            <a:xfrm>
              <a:off x="4726" y="1838"/>
              <a:ext cx="3" cy="1"/>
            </a:xfrm>
            <a:custGeom>
              <a:avLst/>
              <a:gdLst>
                <a:gd name="T0" fmla="*/ 0 w 35"/>
                <a:gd name="T1" fmla="*/ 0 h 5"/>
                <a:gd name="T2" fmla="*/ 0 w 35"/>
                <a:gd name="T3" fmla="*/ 0 h 5"/>
                <a:gd name="T4" fmla="*/ 0 w 35"/>
                <a:gd name="T5" fmla="*/ 0 h 5"/>
                <a:gd name="T6" fmla="*/ 0 w 35"/>
                <a:gd name="T7" fmla="*/ 0 h 5"/>
                <a:gd name="T8" fmla="*/ 0 w 35"/>
                <a:gd name="T9" fmla="*/ 0 h 5"/>
                <a:gd name="T10" fmla="*/ 0 w 35"/>
                <a:gd name="T11" fmla="*/ 0 h 5"/>
                <a:gd name="T12" fmla="*/ 0 w 35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5"/>
                <a:gd name="T23" fmla="*/ 35 w 35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5">
                  <a:moveTo>
                    <a:pt x="0" y="0"/>
                  </a:moveTo>
                  <a:lnTo>
                    <a:pt x="6" y="3"/>
                  </a:lnTo>
                  <a:lnTo>
                    <a:pt x="13" y="5"/>
                  </a:lnTo>
                  <a:lnTo>
                    <a:pt x="20" y="5"/>
                  </a:lnTo>
                  <a:lnTo>
                    <a:pt x="27" y="3"/>
                  </a:lnTo>
                  <a:lnTo>
                    <a:pt x="34" y="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23" name="Freeform 171"/>
            <p:cNvSpPr>
              <a:spLocks/>
            </p:cNvSpPr>
            <p:nvPr/>
          </p:nvSpPr>
          <p:spPr bwMode="auto">
            <a:xfrm>
              <a:off x="4724" y="1838"/>
              <a:ext cx="2" cy="1"/>
            </a:xfrm>
            <a:custGeom>
              <a:avLst/>
              <a:gdLst>
                <a:gd name="T0" fmla="*/ 0 w 27"/>
                <a:gd name="T1" fmla="*/ 0 h 4"/>
                <a:gd name="T2" fmla="*/ 0 w 27"/>
                <a:gd name="T3" fmla="*/ 0 h 4"/>
                <a:gd name="T4" fmla="*/ 0 w 27"/>
                <a:gd name="T5" fmla="*/ 0 h 4"/>
                <a:gd name="T6" fmla="*/ 0 w 27"/>
                <a:gd name="T7" fmla="*/ 0 h 4"/>
                <a:gd name="T8" fmla="*/ 0 w 27"/>
                <a:gd name="T9" fmla="*/ 0 h 4"/>
                <a:gd name="T10" fmla="*/ 0 w 27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4"/>
                <a:gd name="T20" fmla="*/ 27 w 27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4">
                  <a:moveTo>
                    <a:pt x="0" y="0"/>
                  </a:moveTo>
                  <a:lnTo>
                    <a:pt x="6" y="3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6" y="0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24" name="Freeform 172"/>
            <p:cNvSpPr>
              <a:spLocks/>
            </p:cNvSpPr>
            <p:nvPr/>
          </p:nvSpPr>
          <p:spPr bwMode="auto">
            <a:xfrm>
              <a:off x="4725" y="1838"/>
              <a:ext cx="4" cy="1"/>
            </a:xfrm>
            <a:custGeom>
              <a:avLst/>
              <a:gdLst>
                <a:gd name="T0" fmla="*/ 0 w 61"/>
                <a:gd name="T1" fmla="*/ 0 h 1"/>
                <a:gd name="T2" fmla="*/ 0 w 61"/>
                <a:gd name="T3" fmla="*/ 0 h 1"/>
                <a:gd name="T4" fmla="*/ 0 w 61"/>
                <a:gd name="T5" fmla="*/ 0 h 1"/>
                <a:gd name="T6" fmla="*/ 0 60000 65536"/>
                <a:gd name="T7" fmla="*/ 0 60000 65536"/>
                <a:gd name="T8" fmla="*/ 0 60000 65536"/>
                <a:gd name="T9" fmla="*/ 0 w 61"/>
                <a:gd name="T10" fmla="*/ 0 h 1"/>
                <a:gd name="T11" fmla="*/ 61 w 6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1">
                  <a:moveTo>
                    <a:pt x="0" y="0"/>
                  </a:moveTo>
                  <a:lnTo>
                    <a:pt x="60" y="0"/>
                  </a:lnTo>
                  <a:lnTo>
                    <a:pt x="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25" name="Freeform 173"/>
            <p:cNvSpPr>
              <a:spLocks/>
            </p:cNvSpPr>
            <p:nvPr/>
          </p:nvSpPr>
          <p:spPr bwMode="auto">
            <a:xfrm>
              <a:off x="4730" y="1836"/>
              <a:ext cx="1" cy="2"/>
            </a:xfrm>
            <a:custGeom>
              <a:avLst/>
              <a:gdLst>
                <a:gd name="T0" fmla="*/ 0 w 1"/>
                <a:gd name="T1" fmla="*/ 0 h 23"/>
                <a:gd name="T2" fmla="*/ 0 w 1"/>
                <a:gd name="T3" fmla="*/ 0 h 23"/>
                <a:gd name="T4" fmla="*/ 1 w 1"/>
                <a:gd name="T5" fmla="*/ 0 h 23"/>
                <a:gd name="T6" fmla="*/ 0 60000 65536"/>
                <a:gd name="T7" fmla="*/ 0 60000 65536"/>
                <a:gd name="T8" fmla="*/ 0 60000 65536"/>
                <a:gd name="T9" fmla="*/ 0 w 1"/>
                <a:gd name="T10" fmla="*/ 0 h 23"/>
                <a:gd name="T11" fmla="*/ 1 w 1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3">
                  <a:moveTo>
                    <a:pt x="0" y="2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26" name="Freeform 174"/>
            <p:cNvSpPr>
              <a:spLocks/>
            </p:cNvSpPr>
            <p:nvPr/>
          </p:nvSpPr>
          <p:spPr bwMode="auto">
            <a:xfrm>
              <a:off x="4724" y="1836"/>
              <a:ext cx="1" cy="2"/>
            </a:xfrm>
            <a:custGeom>
              <a:avLst/>
              <a:gdLst>
                <a:gd name="T0" fmla="*/ 0 w 1"/>
                <a:gd name="T1" fmla="*/ 0 h 23"/>
                <a:gd name="T2" fmla="*/ 0 w 1"/>
                <a:gd name="T3" fmla="*/ 0 h 23"/>
                <a:gd name="T4" fmla="*/ 1 w 1"/>
                <a:gd name="T5" fmla="*/ 0 h 23"/>
                <a:gd name="T6" fmla="*/ 0 60000 65536"/>
                <a:gd name="T7" fmla="*/ 0 60000 65536"/>
                <a:gd name="T8" fmla="*/ 0 60000 65536"/>
                <a:gd name="T9" fmla="*/ 0 w 1"/>
                <a:gd name="T10" fmla="*/ 0 h 23"/>
                <a:gd name="T11" fmla="*/ 1 w 1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3">
                  <a:moveTo>
                    <a:pt x="0" y="0"/>
                  </a:moveTo>
                  <a:lnTo>
                    <a:pt x="0" y="23"/>
                  </a:lnTo>
                  <a:lnTo>
                    <a:pt x="1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27" name="Freeform 175"/>
            <p:cNvSpPr>
              <a:spLocks/>
            </p:cNvSpPr>
            <p:nvPr/>
          </p:nvSpPr>
          <p:spPr bwMode="auto">
            <a:xfrm>
              <a:off x="4726" y="1837"/>
              <a:ext cx="1" cy="1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0 h 22"/>
                <a:gd name="T6" fmla="*/ 0 60000 65536"/>
                <a:gd name="T7" fmla="*/ 0 60000 65536"/>
                <a:gd name="T8" fmla="*/ 0 60000 65536"/>
                <a:gd name="T9" fmla="*/ 0 w 1"/>
                <a:gd name="T10" fmla="*/ 0 h 22"/>
                <a:gd name="T11" fmla="*/ 1 w 1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2">
                  <a:moveTo>
                    <a:pt x="0" y="2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28" name="Freeform 176"/>
            <p:cNvSpPr>
              <a:spLocks/>
            </p:cNvSpPr>
            <p:nvPr/>
          </p:nvSpPr>
          <p:spPr bwMode="auto">
            <a:xfrm>
              <a:off x="4729" y="1837"/>
              <a:ext cx="1" cy="1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0 h 22"/>
                <a:gd name="T6" fmla="*/ 0 60000 65536"/>
                <a:gd name="T7" fmla="*/ 0 60000 65536"/>
                <a:gd name="T8" fmla="*/ 0 60000 65536"/>
                <a:gd name="T9" fmla="*/ 0 w 1"/>
                <a:gd name="T10" fmla="*/ 0 h 22"/>
                <a:gd name="T11" fmla="*/ 1 w 1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2">
                  <a:moveTo>
                    <a:pt x="0" y="2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29" name="Freeform 177"/>
            <p:cNvSpPr>
              <a:spLocks/>
            </p:cNvSpPr>
            <p:nvPr/>
          </p:nvSpPr>
          <p:spPr bwMode="auto">
            <a:xfrm>
              <a:off x="4729" y="1803"/>
              <a:ext cx="1" cy="3"/>
            </a:xfrm>
            <a:custGeom>
              <a:avLst/>
              <a:gdLst>
                <a:gd name="T0" fmla="*/ 0 w 7"/>
                <a:gd name="T1" fmla="*/ 0 h 33"/>
                <a:gd name="T2" fmla="*/ 0 w 7"/>
                <a:gd name="T3" fmla="*/ 0 h 33"/>
                <a:gd name="T4" fmla="*/ 0 w 7"/>
                <a:gd name="T5" fmla="*/ 0 h 33"/>
                <a:gd name="T6" fmla="*/ 0 w 7"/>
                <a:gd name="T7" fmla="*/ 0 h 33"/>
                <a:gd name="T8" fmla="*/ 0 w 7"/>
                <a:gd name="T9" fmla="*/ 0 h 33"/>
                <a:gd name="T10" fmla="*/ 0 w 7"/>
                <a:gd name="T11" fmla="*/ 0 h 33"/>
                <a:gd name="T12" fmla="*/ 0 w 7"/>
                <a:gd name="T13" fmla="*/ 0 h 33"/>
                <a:gd name="T14" fmla="*/ 0 w 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33"/>
                <a:gd name="T26" fmla="*/ 7 w 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33">
                  <a:moveTo>
                    <a:pt x="0" y="33"/>
                  </a:moveTo>
                  <a:lnTo>
                    <a:pt x="4" y="28"/>
                  </a:lnTo>
                  <a:lnTo>
                    <a:pt x="6" y="22"/>
                  </a:lnTo>
                  <a:lnTo>
                    <a:pt x="7" y="16"/>
                  </a:lnTo>
                  <a:lnTo>
                    <a:pt x="6" y="10"/>
                  </a:lnTo>
                  <a:lnTo>
                    <a:pt x="4" y="5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30" name="Freeform 178"/>
            <p:cNvSpPr>
              <a:spLocks/>
            </p:cNvSpPr>
            <p:nvPr/>
          </p:nvSpPr>
          <p:spPr bwMode="auto">
            <a:xfrm>
              <a:off x="4726" y="1803"/>
              <a:ext cx="1" cy="2"/>
            </a:xfrm>
            <a:custGeom>
              <a:avLst/>
              <a:gdLst>
                <a:gd name="T0" fmla="*/ 0 w 5"/>
                <a:gd name="T1" fmla="*/ 0 h 27"/>
                <a:gd name="T2" fmla="*/ 0 w 5"/>
                <a:gd name="T3" fmla="*/ 0 h 27"/>
                <a:gd name="T4" fmla="*/ 0 w 5"/>
                <a:gd name="T5" fmla="*/ 0 h 27"/>
                <a:gd name="T6" fmla="*/ 0 w 5"/>
                <a:gd name="T7" fmla="*/ 0 h 27"/>
                <a:gd name="T8" fmla="*/ 0 w 5"/>
                <a:gd name="T9" fmla="*/ 0 h 27"/>
                <a:gd name="T10" fmla="*/ 0 w 5"/>
                <a:gd name="T11" fmla="*/ 0 h 27"/>
                <a:gd name="T12" fmla="*/ 0 w 5"/>
                <a:gd name="T13" fmla="*/ 0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27"/>
                <a:gd name="T23" fmla="*/ 5 w 5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27">
                  <a:moveTo>
                    <a:pt x="4" y="0"/>
                  </a:moveTo>
                  <a:lnTo>
                    <a:pt x="2" y="5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7"/>
                  </a:lnTo>
                  <a:lnTo>
                    <a:pt x="5" y="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31" name="Freeform 179"/>
            <p:cNvSpPr>
              <a:spLocks/>
            </p:cNvSpPr>
            <p:nvPr/>
          </p:nvSpPr>
          <p:spPr bwMode="auto">
            <a:xfrm>
              <a:off x="4720" y="1795"/>
              <a:ext cx="15" cy="1"/>
            </a:xfrm>
            <a:custGeom>
              <a:avLst/>
              <a:gdLst>
                <a:gd name="T0" fmla="*/ 0 w 197"/>
                <a:gd name="T1" fmla="*/ 0 h 1"/>
                <a:gd name="T2" fmla="*/ 0 w 197"/>
                <a:gd name="T3" fmla="*/ 0 h 1"/>
                <a:gd name="T4" fmla="*/ 0 w 197"/>
                <a:gd name="T5" fmla="*/ 0 h 1"/>
                <a:gd name="T6" fmla="*/ 0 60000 65536"/>
                <a:gd name="T7" fmla="*/ 0 60000 65536"/>
                <a:gd name="T8" fmla="*/ 0 60000 65536"/>
                <a:gd name="T9" fmla="*/ 0 w 197"/>
                <a:gd name="T10" fmla="*/ 0 h 1"/>
                <a:gd name="T11" fmla="*/ 197 w 19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1">
                  <a:moveTo>
                    <a:pt x="0" y="0"/>
                  </a:moveTo>
                  <a:lnTo>
                    <a:pt x="196" y="0"/>
                  </a:lnTo>
                  <a:lnTo>
                    <a:pt x="1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32" name="Freeform 180"/>
            <p:cNvSpPr>
              <a:spLocks/>
            </p:cNvSpPr>
            <p:nvPr/>
          </p:nvSpPr>
          <p:spPr bwMode="auto">
            <a:xfrm>
              <a:off x="4720" y="1797"/>
              <a:ext cx="15" cy="1"/>
            </a:xfrm>
            <a:custGeom>
              <a:avLst/>
              <a:gdLst>
                <a:gd name="T0" fmla="*/ 0 w 197"/>
                <a:gd name="T1" fmla="*/ 0 h 1"/>
                <a:gd name="T2" fmla="*/ 0 w 197"/>
                <a:gd name="T3" fmla="*/ 0 h 1"/>
                <a:gd name="T4" fmla="*/ 0 w 197"/>
                <a:gd name="T5" fmla="*/ 0 h 1"/>
                <a:gd name="T6" fmla="*/ 0 60000 65536"/>
                <a:gd name="T7" fmla="*/ 0 60000 65536"/>
                <a:gd name="T8" fmla="*/ 0 60000 65536"/>
                <a:gd name="T9" fmla="*/ 0 w 197"/>
                <a:gd name="T10" fmla="*/ 0 h 1"/>
                <a:gd name="T11" fmla="*/ 197 w 19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1">
                  <a:moveTo>
                    <a:pt x="0" y="0"/>
                  </a:moveTo>
                  <a:lnTo>
                    <a:pt x="196" y="0"/>
                  </a:lnTo>
                  <a:lnTo>
                    <a:pt x="1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33" name="Freeform 181"/>
            <p:cNvSpPr>
              <a:spLocks/>
            </p:cNvSpPr>
            <p:nvPr/>
          </p:nvSpPr>
          <p:spPr bwMode="auto">
            <a:xfrm>
              <a:off x="4729" y="1276"/>
              <a:ext cx="1" cy="519"/>
            </a:xfrm>
            <a:custGeom>
              <a:avLst/>
              <a:gdLst>
                <a:gd name="T0" fmla="*/ 0 w 1"/>
                <a:gd name="T1" fmla="*/ 0 h 7270"/>
                <a:gd name="T2" fmla="*/ 0 w 1"/>
                <a:gd name="T3" fmla="*/ 0 h 7270"/>
                <a:gd name="T4" fmla="*/ 1 w 1"/>
                <a:gd name="T5" fmla="*/ 0 h 7270"/>
                <a:gd name="T6" fmla="*/ 0 60000 65536"/>
                <a:gd name="T7" fmla="*/ 0 60000 65536"/>
                <a:gd name="T8" fmla="*/ 0 60000 65536"/>
                <a:gd name="T9" fmla="*/ 0 w 1"/>
                <a:gd name="T10" fmla="*/ 0 h 7270"/>
                <a:gd name="T11" fmla="*/ 1 w 1"/>
                <a:gd name="T12" fmla="*/ 7270 h 72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270">
                  <a:moveTo>
                    <a:pt x="0" y="0"/>
                  </a:moveTo>
                  <a:lnTo>
                    <a:pt x="0" y="7270"/>
                  </a:lnTo>
                  <a:lnTo>
                    <a:pt x="1" y="727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34" name="Freeform 182"/>
            <p:cNvSpPr>
              <a:spLocks/>
            </p:cNvSpPr>
            <p:nvPr/>
          </p:nvSpPr>
          <p:spPr bwMode="auto">
            <a:xfrm>
              <a:off x="4726" y="1276"/>
              <a:ext cx="1" cy="519"/>
            </a:xfrm>
            <a:custGeom>
              <a:avLst/>
              <a:gdLst>
                <a:gd name="T0" fmla="*/ 0 w 1"/>
                <a:gd name="T1" fmla="*/ 0 h 7270"/>
                <a:gd name="T2" fmla="*/ 0 w 1"/>
                <a:gd name="T3" fmla="*/ 0 h 7270"/>
                <a:gd name="T4" fmla="*/ 1 w 1"/>
                <a:gd name="T5" fmla="*/ 0 h 7270"/>
                <a:gd name="T6" fmla="*/ 0 60000 65536"/>
                <a:gd name="T7" fmla="*/ 0 60000 65536"/>
                <a:gd name="T8" fmla="*/ 0 60000 65536"/>
                <a:gd name="T9" fmla="*/ 0 w 1"/>
                <a:gd name="T10" fmla="*/ 0 h 7270"/>
                <a:gd name="T11" fmla="*/ 1 w 1"/>
                <a:gd name="T12" fmla="*/ 7270 h 72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270">
                  <a:moveTo>
                    <a:pt x="0" y="0"/>
                  </a:moveTo>
                  <a:lnTo>
                    <a:pt x="0" y="7270"/>
                  </a:lnTo>
                  <a:lnTo>
                    <a:pt x="1" y="727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35" name="Freeform 183"/>
            <p:cNvSpPr>
              <a:spLocks/>
            </p:cNvSpPr>
            <p:nvPr/>
          </p:nvSpPr>
          <p:spPr bwMode="auto">
            <a:xfrm>
              <a:off x="4729" y="1792"/>
              <a:ext cx="650" cy="1"/>
            </a:xfrm>
            <a:custGeom>
              <a:avLst/>
              <a:gdLst>
                <a:gd name="T0" fmla="*/ 0 w 9110"/>
                <a:gd name="T1" fmla="*/ 0 h 19"/>
                <a:gd name="T2" fmla="*/ 0 w 9110"/>
                <a:gd name="T3" fmla="*/ 0 h 19"/>
                <a:gd name="T4" fmla="*/ 0 w 9110"/>
                <a:gd name="T5" fmla="*/ 0 h 19"/>
                <a:gd name="T6" fmla="*/ 0 w 9110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10"/>
                <a:gd name="T13" fmla="*/ 0 h 19"/>
                <a:gd name="T14" fmla="*/ 9110 w 9110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10" h="19">
                  <a:moveTo>
                    <a:pt x="9110" y="19"/>
                  </a:moveTo>
                  <a:lnTo>
                    <a:pt x="9110" y="0"/>
                  </a:lnTo>
                  <a:lnTo>
                    <a:pt x="0" y="19"/>
                  </a:lnTo>
                  <a:lnTo>
                    <a:pt x="9110" y="1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36" name="Freeform 184"/>
            <p:cNvSpPr>
              <a:spLocks/>
            </p:cNvSpPr>
            <p:nvPr/>
          </p:nvSpPr>
          <p:spPr bwMode="auto">
            <a:xfrm>
              <a:off x="4729" y="1792"/>
              <a:ext cx="650" cy="1"/>
            </a:xfrm>
            <a:custGeom>
              <a:avLst/>
              <a:gdLst>
                <a:gd name="T0" fmla="*/ 0 w 9110"/>
                <a:gd name="T1" fmla="*/ 0 h 19"/>
                <a:gd name="T2" fmla="*/ 0 w 9110"/>
                <a:gd name="T3" fmla="*/ 0 h 19"/>
                <a:gd name="T4" fmla="*/ 0 w 9110"/>
                <a:gd name="T5" fmla="*/ 0 h 19"/>
                <a:gd name="T6" fmla="*/ 0 w 9110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10"/>
                <a:gd name="T13" fmla="*/ 0 h 19"/>
                <a:gd name="T14" fmla="*/ 9110 w 9110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10" h="19">
                  <a:moveTo>
                    <a:pt x="9110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911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37" name="Rectangle 185"/>
            <p:cNvSpPr>
              <a:spLocks noChangeArrowheads="1"/>
            </p:cNvSpPr>
            <p:nvPr/>
          </p:nvSpPr>
          <p:spPr bwMode="auto">
            <a:xfrm>
              <a:off x="4729" y="1792"/>
              <a:ext cx="650" cy="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38" name="Freeform 186"/>
            <p:cNvSpPr>
              <a:spLocks/>
            </p:cNvSpPr>
            <p:nvPr/>
          </p:nvSpPr>
          <p:spPr bwMode="auto">
            <a:xfrm>
              <a:off x="4718" y="1792"/>
              <a:ext cx="8" cy="1"/>
            </a:xfrm>
            <a:custGeom>
              <a:avLst/>
              <a:gdLst>
                <a:gd name="T0" fmla="*/ 0 w 119"/>
                <a:gd name="T1" fmla="*/ 0 h 19"/>
                <a:gd name="T2" fmla="*/ 0 w 119"/>
                <a:gd name="T3" fmla="*/ 0 h 19"/>
                <a:gd name="T4" fmla="*/ 0 w 119"/>
                <a:gd name="T5" fmla="*/ 0 h 19"/>
                <a:gd name="T6" fmla="*/ 0 w 119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9"/>
                <a:gd name="T14" fmla="*/ 119 w 119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9">
                  <a:moveTo>
                    <a:pt x="119" y="19"/>
                  </a:moveTo>
                  <a:lnTo>
                    <a:pt x="119" y="0"/>
                  </a:lnTo>
                  <a:lnTo>
                    <a:pt x="0" y="19"/>
                  </a:lnTo>
                  <a:lnTo>
                    <a:pt x="119" y="1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39" name="Freeform 187"/>
            <p:cNvSpPr>
              <a:spLocks/>
            </p:cNvSpPr>
            <p:nvPr/>
          </p:nvSpPr>
          <p:spPr bwMode="auto">
            <a:xfrm>
              <a:off x="4718" y="1792"/>
              <a:ext cx="8" cy="1"/>
            </a:xfrm>
            <a:custGeom>
              <a:avLst/>
              <a:gdLst>
                <a:gd name="T0" fmla="*/ 0 w 119"/>
                <a:gd name="T1" fmla="*/ 0 h 19"/>
                <a:gd name="T2" fmla="*/ 0 w 119"/>
                <a:gd name="T3" fmla="*/ 0 h 19"/>
                <a:gd name="T4" fmla="*/ 0 w 119"/>
                <a:gd name="T5" fmla="*/ 0 h 19"/>
                <a:gd name="T6" fmla="*/ 0 w 119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9"/>
                <a:gd name="T14" fmla="*/ 119 w 119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9">
                  <a:moveTo>
                    <a:pt x="119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40" name="Rectangle 188"/>
            <p:cNvSpPr>
              <a:spLocks noChangeArrowheads="1"/>
            </p:cNvSpPr>
            <p:nvPr/>
          </p:nvSpPr>
          <p:spPr bwMode="auto">
            <a:xfrm>
              <a:off x="4718" y="1792"/>
              <a:ext cx="8" cy="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41" name="Freeform 189"/>
            <p:cNvSpPr>
              <a:spLocks/>
            </p:cNvSpPr>
            <p:nvPr/>
          </p:nvSpPr>
          <p:spPr bwMode="auto">
            <a:xfrm>
              <a:off x="4729" y="1574"/>
              <a:ext cx="650" cy="3"/>
            </a:xfrm>
            <a:custGeom>
              <a:avLst/>
              <a:gdLst>
                <a:gd name="T0" fmla="*/ 0 w 9110"/>
                <a:gd name="T1" fmla="*/ 0 h 35"/>
                <a:gd name="T2" fmla="*/ 0 w 9110"/>
                <a:gd name="T3" fmla="*/ 0 h 35"/>
                <a:gd name="T4" fmla="*/ 0 w 9110"/>
                <a:gd name="T5" fmla="*/ 0 h 35"/>
                <a:gd name="T6" fmla="*/ 0 w 9110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10"/>
                <a:gd name="T13" fmla="*/ 0 h 35"/>
                <a:gd name="T14" fmla="*/ 9110 w 9110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10" h="35">
                  <a:moveTo>
                    <a:pt x="9110" y="35"/>
                  </a:moveTo>
                  <a:lnTo>
                    <a:pt x="9110" y="0"/>
                  </a:lnTo>
                  <a:lnTo>
                    <a:pt x="0" y="35"/>
                  </a:lnTo>
                  <a:lnTo>
                    <a:pt x="9110" y="35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42" name="Freeform 190"/>
            <p:cNvSpPr>
              <a:spLocks/>
            </p:cNvSpPr>
            <p:nvPr/>
          </p:nvSpPr>
          <p:spPr bwMode="auto">
            <a:xfrm>
              <a:off x="4729" y="1574"/>
              <a:ext cx="650" cy="3"/>
            </a:xfrm>
            <a:custGeom>
              <a:avLst/>
              <a:gdLst>
                <a:gd name="T0" fmla="*/ 0 w 9110"/>
                <a:gd name="T1" fmla="*/ 0 h 35"/>
                <a:gd name="T2" fmla="*/ 0 w 9110"/>
                <a:gd name="T3" fmla="*/ 0 h 35"/>
                <a:gd name="T4" fmla="*/ 0 w 9110"/>
                <a:gd name="T5" fmla="*/ 0 h 35"/>
                <a:gd name="T6" fmla="*/ 0 w 9110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10"/>
                <a:gd name="T13" fmla="*/ 0 h 35"/>
                <a:gd name="T14" fmla="*/ 9110 w 9110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10" h="35">
                  <a:moveTo>
                    <a:pt x="9110" y="0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911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43" name="Rectangle 191"/>
            <p:cNvSpPr>
              <a:spLocks noChangeArrowheads="1"/>
            </p:cNvSpPr>
            <p:nvPr/>
          </p:nvSpPr>
          <p:spPr bwMode="auto">
            <a:xfrm>
              <a:off x="4729" y="1574"/>
              <a:ext cx="650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44" name="Freeform 192"/>
            <p:cNvSpPr>
              <a:spLocks/>
            </p:cNvSpPr>
            <p:nvPr/>
          </p:nvSpPr>
          <p:spPr bwMode="auto">
            <a:xfrm>
              <a:off x="4718" y="1574"/>
              <a:ext cx="8" cy="3"/>
            </a:xfrm>
            <a:custGeom>
              <a:avLst/>
              <a:gdLst>
                <a:gd name="T0" fmla="*/ 0 w 119"/>
                <a:gd name="T1" fmla="*/ 0 h 35"/>
                <a:gd name="T2" fmla="*/ 0 w 119"/>
                <a:gd name="T3" fmla="*/ 0 h 35"/>
                <a:gd name="T4" fmla="*/ 0 w 119"/>
                <a:gd name="T5" fmla="*/ 0 h 35"/>
                <a:gd name="T6" fmla="*/ 0 w 119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35"/>
                <a:gd name="T14" fmla="*/ 119 w 119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35">
                  <a:moveTo>
                    <a:pt x="119" y="35"/>
                  </a:moveTo>
                  <a:lnTo>
                    <a:pt x="119" y="0"/>
                  </a:lnTo>
                  <a:lnTo>
                    <a:pt x="0" y="35"/>
                  </a:lnTo>
                  <a:lnTo>
                    <a:pt x="119" y="35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45" name="Freeform 193"/>
            <p:cNvSpPr>
              <a:spLocks/>
            </p:cNvSpPr>
            <p:nvPr/>
          </p:nvSpPr>
          <p:spPr bwMode="auto">
            <a:xfrm>
              <a:off x="4718" y="1574"/>
              <a:ext cx="8" cy="3"/>
            </a:xfrm>
            <a:custGeom>
              <a:avLst/>
              <a:gdLst>
                <a:gd name="T0" fmla="*/ 0 w 119"/>
                <a:gd name="T1" fmla="*/ 0 h 35"/>
                <a:gd name="T2" fmla="*/ 0 w 119"/>
                <a:gd name="T3" fmla="*/ 0 h 35"/>
                <a:gd name="T4" fmla="*/ 0 w 119"/>
                <a:gd name="T5" fmla="*/ 0 h 35"/>
                <a:gd name="T6" fmla="*/ 0 w 119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35"/>
                <a:gd name="T14" fmla="*/ 119 w 119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35">
                  <a:moveTo>
                    <a:pt x="119" y="0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1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46" name="Rectangle 194"/>
            <p:cNvSpPr>
              <a:spLocks noChangeArrowheads="1"/>
            </p:cNvSpPr>
            <p:nvPr/>
          </p:nvSpPr>
          <p:spPr bwMode="auto">
            <a:xfrm>
              <a:off x="4718" y="1574"/>
              <a:ext cx="8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47" name="Freeform 195"/>
            <p:cNvSpPr>
              <a:spLocks/>
            </p:cNvSpPr>
            <p:nvPr/>
          </p:nvSpPr>
          <p:spPr bwMode="auto">
            <a:xfrm>
              <a:off x="5436" y="1180"/>
              <a:ext cx="3" cy="17"/>
            </a:xfrm>
            <a:custGeom>
              <a:avLst/>
              <a:gdLst>
                <a:gd name="T0" fmla="*/ 0 w 31"/>
                <a:gd name="T1" fmla="*/ 0 h 244"/>
                <a:gd name="T2" fmla="*/ 0 w 31"/>
                <a:gd name="T3" fmla="*/ 0 h 244"/>
                <a:gd name="T4" fmla="*/ 0 w 31"/>
                <a:gd name="T5" fmla="*/ 0 h 244"/>
                <a:gd name="T6" fmla="*/ 0 60000 65536"/>
                <a:gd name="T7" fmla="*/ 0 60000 65536"/>
                <a:gd name="T8" fmla="*/ 0 60000 65536"/>
                <a:gd name="T9" fmla="*/ 0 w 31"/>
                <a:gd name="T10" fmla="*/ 0 h 244"/>
                <a:gd name="T11" fmla="*/ 31 w 31"/>
                <a:gd name="T12" fmla="*/ 244 h 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244">
                  <a:moveTo>
                    <a:pt x="0" y="0"/>
                  </a:moveTo>
                  <a:lnTo>
                    <a:pt x="30" y="244"/>
                  </a:lnTo>
                  <a:lnTo>
                    <a:pt x="31" y="24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48" name="Freeform 196"/>
            <p:cNvSpPr>
              <a:spLocks/>
            </p:cNvSpPr>
            <p:nvPr/>
          </p:nvSpPr>
          <p:spPr bwMode="auto">
            <a:xfrm>
              <a:off x="4007" y="1600"/>
              <a:ext cx="56" cy="55"/>
            </a:xfrm>
            <a:custGeom>
              <a:avLst/>
              <a:gdLst>
                <a:gd name="T0" fmla="*/ 0 w 786"/>
                <a:gd name="T1" fmla="*/ 0 h 771"/>
                <a:gd name="T2" fmla="*/ 0 w 786"/>
                <a:gd name="T3" fmla="*/ 0 h 771"/>
                <a:gd name="T4" fmla="*/ 0 w 786"/>
                <a:gd name="T5" fmla="*/ 0 h 771"/>
                <a:gd name="T6" fmla="*/ 0 60000 65536"/>
                <a:gd name="T7" fmla="*/ 0 60000 65536"/>
                <a:gd name="T8" fmla="*/ 0 60000 65536"/>
                <a:gd name="T9" fmla="*/ 0 w 786"/>
                <a:gd name="T10" fmla="*/ 0 h 771"/>
                <a:gd name="T11" fmla="*/ 786 w 786"/>
                <a:gd name="T12" fmla="*/ 771 h 7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6" h="771">
                  <a:moveTo>
                    <a:pt x="0" y="771"/>
                  </a:moveTo>
                  <a:lnTo>
                    <a:pt x="785" y="0"/>
                  </a:lnTo>
                  <a:lnTo>
                    <a:pt x="78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49" name="Freeform 197"/>
            <p:cNvSpPr>
              <a:spLocks/>
            </p:cNvSpPr>
            <p:nvPr/>
          </p:nvSpPr>
          <p:spPr bwMode="auto">
            <a:xfrm>
              <a:off x="4007" y="1585"/>
              <a:ext cx="56" cy="55"/>
            </a:xfrm>
            <a:custGeom>
              <a:avLst/>
              <a:gdLst>
                <a:gd name="T0" fmla="*/ 0 w 786"/>
                <a:gd name="T1" fmla="*/ 0 h 771"/>
                <a:gd name="T2" fmla="*/ 0 w 786"/>
                <a:gd name="T3" fmla="*/ 0 h 771"/>
                <a:gd name="T4" fmla="*/ 0 w 786"/>
                <a:gd name="T5" fmla="*/ 0 h 771"/>
                <a:gd name="T6" fmla="*/ 0 60000 65536"/>
                <a:gd name="T7" fmla="*/ 0 60000 65536"/>
                <a:gd name="T8" fmla="*/ 0 60000 65536"/>
                <a:gd name="T9" fmla="*/ 0 w 786"/>
                <a:gd name="T10" fmla="*/ 0 h 771"/>
                <a:gd name="T11" fmla="*/ 786 w 786"/>
                <a:gd name="T12" fmla="*/ 771 h 7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6" h="771">
                  <a:moveTo>
                    <a:pt x="0" y="771"/>
                  </a:moveTo>
                  <a:lnTo>
                    <a:pt x="785" y="0"/>
                  </a:lnTo>
                  <a:lnTo>
                    <a:pt x="78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50" name="Freeform 198"/>
            <p:cNvSpPr>
              <a:spLocks/>
            </p:cNvSpPr>
            <p:nvPr/>
          </p:nvSpPr>
          <p:spPr bwMode="auto">
            <a:xfrm>
              <a:off x="4007" y="1571"/>
              <a:ext cx="56" cy="55"/>
            </a:xfrm>
            <a:custGeom>
              <a:avLst/>
              <a:gdLst>
                <a:gd name="T0" fmla="*/ 0 w 786"/>
                <a:gd name="T1" fmla="*/ 0 h 771"/>
                <a:gd name="T2" fmla="*/ 0 w 786"/>
                <a:gd name="T3" fmla="*/ 0 h 771"/>
                <a:gd name="T4" fmla="*/ 0 w 786"/>
                <a:gd name="T5" fmla="*/ 0 h 771"/>
                <a:gd name="T6" fmla="*/ 0 60000 65536"/>
                <a:gd name="T7" fmla="*/ 0 60000 65536"/>
                <a:gd name="T8" fmla="*/ 0 60000 65536"/>
                <a:gd name="T9" fmla="*/ 0 w 786"/>
                <a:gd name="T10" fmla="*/ 0 h 771"/>
                <a:gd name="T11" fmla="*/ 786 w 786"/>
                <a:gd name="T12" fmla="*/ 771 h 7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6" h="771">
                  <a:moveTo>
                    <a:pt x="0" y="771"/>
                  </a:moveTo>
                  <a:lnTo>
                    <a:pt x="785" y="0"/>
                  </a:lnTo>
                  <a:lnTo>
                    <a:pt x="78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51" name="Freeform 199"/>
            <p:cNvSpPr>
              <a:spLocks/>
            </p:cNvSpPr>
            <p:nvPr/>
          </p:nvSpPr>
          <p:spPr bwMode="auto">
            <a:xfrm>
              <a:off x="4007" y="1556"/>
              <a:ext cx="56" cy="55"/>
            </a:xfrm>
            <a:custGeom>
              <a:avLst/>
              <a:gdLst>
                <a:gd name="T0" fmla="*/ 0 w 786"/>
                <a:gd name="T1" fmla="*/ 0 h 771"/>
                <a:gd name="T2" fmla="*/ 0 w 786"/>
                <a:gd name="T3" fmla="*/ 0 h 771"/>
                <a:gd name="T4" fmla="*/ 0 w 786"/>
                <a:gd name="T5" fmla="*/ 0 h 771"/>
                <a:gd name="T6" fmla="*/ 0 60000 65536"/>
                <a:gd name="T7" fmla="*/ 0 60000 65536"/>
                <a:gd name="T8" fmla="*/ 0 60000 65536"/>
                <a:gd name="T9" fmla="*/ 0 w 786"/>
                <a:gd name="T10" fmla="*/ 0 h 771"/>
                <a:gd name="T11" fmla="*/ 786 w 786"/>
                <a:gd name="T12" fmla="*/ 771 h 7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6" h="771">
                  <a:moveTo>
                    <a:pt x="0" y="771"/>
                  </a:moveTo>
                  <a:lnTo>
                    <a:pt x="785" y="0"/>
                  </a:lnTo>
                  <a:lnTo>
                    <a:pt x="78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52" name="Freeform 200"/>
            <p:cNvSpPr>
              <a:spLocks/>
            </p:cNvSpPr>
            <p:nvPr/>
          </p:nvSpPr>
          <p:spPr bwMode="auto">
            <a:xfrm>
              <a:off x="4007" y="1542"/>
              <a:ext cx="56" cy="55"/>
            </a:xfrm>
            <a:custGeom>
              <a:avLst/>
              <a:gdLst>
                <a:gd name="T0" fmla="*/ 0 w 786"/>
                <a:gd name="T1" fmla="*/ 0 h 771"/>
                <a:gd name="T2" fmla="*/ 0 w 786"/>
                <a:gd name="T3" fmla="*/ 0 h 771"/>
                <a:gd name="T4" fmla="*/ 0 w 786"/>
                <a:gd name="T5" fmla="*/ 0 h 771"/>
                <a:gd name="T6" fmla="*/ 0 60000 65536"/>
                <a:gd name="T7" fmla="*/ 0 60000 65536"/>
                <a:gd name="T8" fmla="*/ 0 60000 65536"/>
                <a:gd name="T9" fmla="*/ 0 w 786"/>
                <a:gd name="T10" fmla="*/ 0 h 771"/>
                <a:gd name="T11" fmla="*/ 786 w 786"/>
                <a:gd name="T12" fmla="*/ 771 h 7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6" h="771">
                  <a:moveTo>
                    <a:pt x="0" y="771"/>
                  </a:moveTo>
                  <a:lnTo>
                    <a:pt x="785" y="0"/>
                  </a:lnTo>
                  <a:lnTo>
                    <a:pt x="78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53" name="Freeform 201"/>
            <p:cNvSpPr>
              <a:spLocks/>
            </p:cNvSpPr>
            <p:nvPr/>
          </p:nvSpPr>
          <p:spPr bwMode="auto">
            <a:xfrm>
              <a:off x="4007" y="1527"/>
              <a:ext cx="56" cy="55"/>
            </a:xfrm>
            <a:custGeom>
              <a:avLst/>
              <a:gdLst>
                <a:gd name="T0" fmla="*/ 0 w 786"/>
                <a:gd name="T1" fmla="*/ 0 h 771"/>
                <a:gd name="T2" fmla="*/ 0 w 786"/>
                <a:gd name="T3" fmla="*/ 0 h 771"/>
                <a:gd name="T4" fmla="*/ 0 w 786"/>
                <a:gd name="T5" fmla="*/ 0 h 771"/>
                <a:gd name="T6" fmla="*/ 0 60000 65536"/>
                <a:gd name="T7" fmla="*/ 0 60000 65536"/>
                <a:gd name="T8" fmla="*/ 0 60000 65536"/>
                <a:gd name="T9" fmla="*/ 0 w 786"/>
                <a:gd name="T10" fmla="*/ 0 h 771"/>
                <a:gd name="T11" fmla="*/ 786 w 786"/>
                <a:gd name="T12" fmla="*/ 771 h 7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6" h="771">
                  <a:moveTo>
                    <a:pt x="0" y="771"/>
                  </a:moveTo>
                  <a:lnTo>
                    <a:pt x="785" y="0"/>
                  </a:lnTo>
                  <a:lnTo>
                    <a:pt x="78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54" name="Freeform 202"/>
            <p:cNvSpPr>
              <a:spLocks/>
            </p:cNvSpPr>
            <p:nvPr/>
          </p:nvSpPr>
          <p:spPr bwMode="auto">
            <a:xfrm>
              <a:off x="4007" y="1513"/>
              <a:ext cx="56" cy="55"/>
            </a:xfrm>
            <a:custGeom>
              <a:avLst/>
              <a:gdLst>
                <a:gd name="T0" fmla="*/ 0 w 786"/>
                <a:gd name="T1" fmla="*/ 0 h 771"/>
                <a:gd name="T2" fmla="*/ 0 w 786"/>
                <a:gd name="T3" fmla="*/ 0 h 771"/>
                <a:gd name="T4" fmla="*/ 0 w 786"/>
                <a:gd name="T5" fmla="*/ 0 h 771"/>
                <a:gd name="T6" fmla="*/ 0 60000 65536"/>
                <a:gd name="T7" fmla="*/ 0 60000 65536"/>
                <a:gd name="T8" fmla="*/ 0 60000 65536"/>
                <a:gd name="T9" fmla="*/ 0 w 786"/>
                <a:gd name="T10" fmla="*/ 0 h 771"/>
                <a:gd name="T11" fmla="*/ 786 w 786"/>
                <a:gd name="T12" fmla="*/ 771 h 7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6" h="771">
                  <a:moveTo>
                    <a:pt x="0" y="771"/>
                  </a:moveTo>
                  <a:lnTo>
                    <a:pt x="785" y="0"/>
                  </a:lnTo>
                  <a:lnTo>
                    <a:pt x="78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03"/>
            <p:cNvGrpSpPr>
              <a:grpSpLocks/>
            </p:cNvGrpSpPr>
            <p:nvPr/>
          </p:nvGrpSpPr>
          <p:grpSpPr bwMode="auto">
            <a:xfrm>
              <a:off x="4007" y="1080"/>
              <a:ext cx="1430" cy="890"/>
              <a:chOff x="4079" y="1092"/>
              <a:chExt cx="1430" cy="890"/>
            </a:xfrm>
          </p:grpSpPr>
          <p:sp>
            <p:nvSpPr>
              <p:cNvPr id="56163" name="Freeform 204"/>
              <p:cNvSpPr>
                <a:spLocks/>
              </p:cNvSpPr>
              <p:nvPr/>
            </p:nvSpPr>
            <p:spPr bwMode="auto">
              <a:xfrm>
                <a:off x="4079" y="1510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64" name="Freeform 205"/>
              <p:cNvSpPr>
                <a:spLocks/>
              </p:cNvSpPr>
              <p:nvPr/>
            </p:nvSpPr>
            <p:spPr bwMode="auto">
              <a:xfrm>
                <a:off x="4079" y="1496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65" name="Freeform 206"/>
              <p:cNvSpPr>
                <a:spLocks/>
              </p:cNvSpPr>
              <p:nvPr/>
            </p:nvSpPr>
            <p:spPr bwMode="auto">
              <a:xfrm>
                <a:off x="4079" y="1481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66" name="Freeform 207"/>
              <p:cNvSpPr>
                <a:spLocks/>
              </p:cNvSpPr>
              <p:nvPr/>
            </p:nvSpPr>
            <p:spPr bwMode="auto">
              <a:xfrm>
                <a:off x="4079" y="1467"/>
                <a:ext cx="56" cy="55"/>
              </a:xfrm>
              <a:custGeom>
                <a:avLst/>
                <a:gdLst>
                  <a:gd name="T0" fmla="*/ 0 w 786"/>
                  <a:gd name="T1" fmla="*/ 0 h 770"/>
                  <a:gd name="T2" fmla="*/ 0 w 786"/>
                  <a:gd name="T3" fmla="*/ 0 h 770"/>
                  <a:gd name="T4" fmla="*/ 0 w 786"/>
                  <a:gd name="T5" fmla="*/ 0 h 770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0"/>
                  <a:gd name="T11" fmla="*/ 786 w 786"/>
                  <a:gd name="T12" fmla="*/ 770 h 7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0">
                    <a:moveTo>
                      <a:pt x="0" y="770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67" name="Freeform 208"/>
              <p:cNvSpPr>
                <a:spLocks/>
              </p:cNvSpPr>
              <p:nvPr/>
            </p:nvSpPr>
            <p:spPr bwMode="auto">
              <a:xfrm>
                <a:off x="4079" y="1452"/>
                <a:ext cx="56" cy="55"/>
              </a:xfrm>
              <a:custGeom>
                <a:avLst/>
                <a:gdLst>
                  <a:gd name="T0" fmla="*/ 0 w 786"/>
                  <a:gd name="T1" fmla="*/ 0 h 770"/>
                  <a:gd name="T2" fmla="*/ 0 w 786"/>
                  <a:gd name="T3" fmla="*/ 0 h 770"/>
                  <a:gd name="T4" fmla="*/ 0 w 786"/>
                  <a:gd name="T5" fmla="*/ 0 h 770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0"/>
                  <a:gd name="T11" fmla="*/ 786 w 786"/>
                  <a:gd name="T12" fmla="*/ 770 h 7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0">
                    <a:moveTo>
                      <a:pt x="0" y="770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68" name="Freeform 209"/>
              <p:cNvSpPr>
                <a:spLocks/>
              </p:cNvSpPr>
              <p:nvPr/>
            </p:nvSpPr>
            <p:spPr bwMode="auto">
              <a:xfrm>
                <a:off x="4079" y="1438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69" name="Freeform 210"/>
              <p:cNvSpPr>
                <a:spLocks/>
              </p:cNvSpPr>
              <p:nvPr/>
            </p:nvSpPr>
            <p:spPr bwMode="auto">
              <a:xfrm>
                <a:off x="4079" y="1423"/>
                <a:ext cx="56" cy="56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70" name="Freeform 211"/>
              <p:cNvSpPr>
                <a:spLocks/>
              </p:cNvSpPr>
              <p:nvPr/>
            </p:nvSpPr>
            <p:spPr bwMode="auto">
              <a:xfrm>
                <a:off x="4079" y="1409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71" name="Freeform 212"/>
              <p:cNvSpPr>
                <a:spLocks/>
              </p:cNvSpPr>
              <p:nvPr/>
            </p:nvSpPr>
            <p:spPr bwMode="auto">
              <a:xfrm>
                <a:off x="4079" y="1394"/>
                <a:ext cx="56" cy="56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72" name="Freeform 213"/>
              <p:cNvSpPr>
                <a:spLocks/>
              </p:cNvSpPr>
              <p:nvPr/>
            </p:nvSpPr>
            <p:spPr bwMode="auto">
              <a:xfrm>
                <a:off x="4079" y="1380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73" name="Freeform 214"/>
              <p:cNvSpPr>
                <a:spLocks/>
              </p:cNvSpPr>
              <p:nvPr/>
            </p:nvSpPr>
            <p:spPr bwMode="auto">
              <a:xfrm>
                <a:off x="4079" y="1366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74" name="Freeform 215"/>
              <p:cNvSpPr>
                <a:spLocks/>
              </p:cNvSpPr>
              <p:nvPr/>
            </p:nvSpPr>
            <p:spPr bwMode="auto">
              <a:xfrm>
                <a:off x="4079" y="1351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75" name="Freeform 216"/>
              <p:cNvSpPr>
                <a:spLocks/>
              </p:cNvSpPr>
              <p:nvPr/>
            </p:nvSpPr>
            <p:spPr bwMode="auto">
              <a:xfrm>
                <a:off x="4079" y="1337"/>
                <a:ext cx="56" cy="55"/>
              </a:xfrm>
              <a:custGeom>
                <a:avLst/>
                <a:gdLst>
                  <a:gd name="T0" fmla="*/ 0 w 786"/>
                  <a:gd name="T1" fmla="*/ 0 h 772"/>
                  <a:gd name="T2" fmla="*/ 0 w 786"/>
                  <a:gd name="T3" fmla="*/ 0 h 772"/>
                  <a:gd name="T4" fmla="*/ 0 w 786"/>
                  <a:gd name="T5" fmla="*/ 0 h 772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2"/>
                  <a:gd name="T11" fmla="*/ 786 w 786"/>
                  <a:gd name="T12" fmla="*/ 772 h 7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2">
                    <a:moveTo>
                      <a:pt x="0" y="772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76" name="Freeform 217"/>
              <p:cNvSpPr>
                <a:spLocks/>
              </p:cNvSpPr>
              <p:nvPr/>
            </p:nvSpPr>
            <p:spPr bwMode="auto">
              <a:xfrm>
                <a:off x="4079" y="1322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77" name="Freeform 218"/>
              <p:cNvSpPr>
                <a:spLocks/>
              </p:cNvSpPr>
              <p:nvPr/>
            </p:nvSpPr>
            <p:spPr bwMode="auto">
              <a:xfrm>
                <a:off x="4079" y="1308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78" name="Freeform 219"/>
              <p:cNvSpPr>
                <a:spLocks/>
              </p:cNvSpPr>
              <p:nvPr/>
            </p:nvSpPr>
            <p:spPr bwMode="auto">
              <a:xfrm>
                <a:off x="4079" y="1293"/>
                <a:ext cx="56" cy="55"/>
              </a:xfrm>
              <a:custGeom>
                <a:avLst/>
                <a:gdLst>
                  <a:gd name="T0" fmla="*/ 0 w 786"/>
                  <a:gd name="T1" fmla="*/ 0 h 770"/>
                  <a:gd name="T2" fmla="*/ 0 w 786"/>
                  <a:gd name="T3" fmla="*/ 0 h 770"/>
                  <a:gd name="T4" fmla="*/ 0 w 786"/>
                  <a:gd name="T5" fmla="*/ 0 h 770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0"/>
                  <a:gd name="T11" fmla="*/ 786 w 786"/>
                  <a:gd name="T12" fmla="*/ 770 h 7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0">
                    <a:moveTo>
                      <a:pt x="0" y="770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79" name="Freeform 220"/>
              <p:cNvSpPr>
                <a:spLocks/>
              </p:cNvSpPr>
              <p:nvPr/>
            </p:nvSpPr>
            <p:spPr bwMode="auto">
              <a:xfrm>
                <a:off x="4079" y="1279"/>
                <a:ext cx="56" cy="55"/>
              </a:xfrm>
              <a:custGeom>
                <a:avLst/>
                <a:gdLst>
                  <a:gd name="T0" fmla="*/ 0 w 786"/>
                  <a:gd name="T1" fmla="*/ 0 h 770"/>
                  <a:gd name="T2" fmla="*/ 0 w 786"/>
                  <a:gd name="T3" fmla="*/ 0 h 770"/>
                  <a:gd name="T4" fmla="*/ 0 w 786"/>
                  <a:gd name="T5" fmla="*/ 0 h 770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0"/>
                  <a:gd name="T11" fmla="*/ 786 w 786"/>
                  <a:gd name="T12" fmla="*/ 770 h 7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0">
                    <a:moveTo>
                      <a:pt x="0" y="770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80" name="Freeform 221"/>
              <p:cNvSpPr>
                <a:spLocks/>
              </p:cNvSpPr>
              <p:nvPr/>
            </p:nvSpPr>
            <p:spPr bwMode="auto">
              <a:xfrm>
                <a:off x="4079" y="1264"/>
                <a:ext cx="56" cy="55"/>
              </a:xfrm>
              <a:custGeom>
                <a:avLst/>
                <a:gdLst>
                  <a:gd name="T0" fmla="*/ 0 w 786"/>
                  <a:gd name="T1" fmla="*/ 0 h 772"/>
                  <a:gd name="T2" fmla="*/ 0 w 786"/>
                  <a:gd name="T3" fmla="*/ 0 h 772"/>
                  <a:gd name="T4" fmla="*/ 0 w 786"/>
                  <a:gd name="T5" fmla="*/ 0 h 772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2"/>
                  <a:gd name="T11" fmla="*/ 786 w 786"/>
                  <a:gd name="T12" fmla="*/ 772 h 7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2">
                    <a:moveTo>
                      <a:pt x="0" y="772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81" name="Freeform 222"/>
              <p:cNvSpPr>
                <a:spLocks/>
              </p:cNvSpPr>
              <p:nvPr/>
            </p:nvSpPr>
            <p:spPr bwMode="auto">
              <a:xfrm>
                <a:off x="4079" y="1250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82" name="Freeform 223"/>
              <p:cNvSpPr>
                <a:spLocks/>
              </p:cNvSpPr>
              <p:nvPr/>
            </p:nvSpPr>
            <p:spPr bwMode="auto">
              <a:xfrm>
                <a:off x="4079" y="1235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83" name="Freeform 224"/>
              <p:cNvSpPr>
                <a:spLocks/>
              </p:cNvSpPr>
              <p:nvPr/>
            </p:nvSpPr>
            <p:spPr bwMode="auto">
              <a:xfrm>
                <a:off x="4079" y="1221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84" name="Freeform 225"/>
              <p:cNvSpPr>
                <a:spLocks/>
              </p:cNvSpPr>
              <p:nvPr/>
            </p:nvSpPr>
            <p:spPr bwMode="auto">
              <a:xfrm>
                <a:off x="4079" y="1209"/>
                <a:ext cx="52" cy="52"/>
              </a:xfrm>
              <a:custGeom>
                <a:avLst/>
                <a:gdLst>
                  <a:gd name="T0" fmla="*/ 0 w 740"/>
                  <a:gd name="T1" fmla="*/ 0 h 726"/>
                  <a:gd name="T2" fmla="*/ 0 w 740"/>
                  <a:gd name="T3" fmla="*/ 0 h 726"/>
                  <a:gd name="T4" fmla="*/ 0 w 740"/>
                  <a:gd name="T5" fmla="*/ 0 h 726"/>
                  <a:gd name="T6" fmla="*/ 0 60000 65536"/>
                  <a:gd name="T7" fmla="*/ 0 60000 65536"/>
                  <a:gd name="T8" fmla="*/ 0 60000 65536"/>
                  <a:gd name="T9" fmla="*/ 0 w 740"/>
                  <a:gd name="T10" fmla="*/ 0 h 726"/>
                  <a:gd name="T11" fmla="*/ 740 w 740"/>
                  <a:gd name="T12" fmla="*/ 726 h 7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40" h="726">
                    <a:moveTo>
                      <a:pt x="0" y="726"/>
                    </a:moveTo>
                    <a:lnTo>
                      <a:pt x="739" y="0"/>
                    </a:lnTo>
                    <a:lnTo>
                      <a:pt x="74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85" name="Freeform 226"/>
              <p:cNvSpPr>
                <a:spLocks/>
              </p:cNvSpPr>
              <p:nvPr/>
            </p:nvSpPr>
            <p:spPr bwMode="auto">
              <a:xfrm>
                <a:off x="4079" y="1206"/>
                <a:ext cx="41" cy="41"/>
              </a:xfrm>
              <a:custGeom>
                <a:avLst/>
                <a:gdLst>
                  <a:gd name="T0" fmla="*/ 0 w 579"/>
                  <a:gd name="T1" fmla="*/ 0 h 567"/>
                  <a:gd name="T2" fmla="*/ 0 w 579"/>
                  <a:gd name="T3" fmla="*/ 0 h 567"/>
                  <a:gd name="T4" fmla="*/ 0 w 579"/>
                  <a:gd name="T5" fmla="*/ 0 h 567"/>
                  <a:gd name="T6" fmla="*/ 0 60000 65536"/>
                  <a:gd name="T7" fmla="*/ 0 60000 65536"/>
                  <a:gd name="T8" fmla="*/ 0 60000 65536"/>
                  <a:gd name="T9" fmla="*/ 0 w 579"/>
                  <a:gd name="T10" fmla="*/ 0 h 567"/>
                  <a:gd name="T11" fmla="*/ 579 w 579"/>
                  <a:gd name="T12" fmla="*/ 567 h 5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9" h="567">
                    <a:moveTo>
                      <a:pt x="0" y="567"/>
                    </a:moveTo>
                    <a:lnTo>
                      <a:pt x="578" y="0"/>
                    </a:lnTo>
                    <a:lnTo>
                      <a:pt x="57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86" name="Freeform 227"/>
              <p:cNvSpPr>
                <a:spLocks/>
              </p:cNvSpPr>
              <p:nvPr/>
            </p:nvSpPr>
            <p:spPr bwMode="auto">
              <a:xfrm>
                <a:off x="4079" y="1177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87" name="Freeform 228"/>
              <p:cNvSpPr>
                <a:spLocks/>
              </p:cNvSpPr>
              <p:nvPr/>
            </p:nvSpPr>
            <p:spPr bwMode="auto">
              <a:xfrm>
                <a:off x="4079" y="1163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88" name="Freeform 229"/>
              <p:cNvSpPr>
                <a:spLocks/>
              </p:cNvSpPr>
              <p:nvPr/>
            </p:nvSpPr>
            <p:spPr bwMode="auto">
              <a:xfrm>
                <a:off x="4079" y="1148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89" name="Freeform 230"/>
              <p:cNvSpPr>
                <a:spLocks/>
              </p:cNvSpPr>
              <p:nvPr/>
            </p:nvSpPr>
            <p:spPr bwMode="auto">
              <a:xfrm>
                <a:off x="4079" y="1134"/>
                <a:ext cx="56" cy="55"/>
              </a:xfrm>
              <a:custGeom>
                <a:avLst/>
                <a:gdLst>
                  <a:gd name="T0" fmla="*/ 0 w 786"/>
                  <a:gd name="T1" fmla="*/ 0 h 770"/>
                  <a:gd name="T2" fmla="*/ 0 w 786"/>
                  <a:gd name="T3" fmla="*/ 0 h 770"/>
                  <a:gd name="T4" fmla="*/ 0 w 786"/>
                  <a:gd name="T5" fmla="*/ 0 h 770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0"/>
                  <a:gd name="T11" fmla="*/ 786 w 786"/>
                  <a:gd name="T12" fmla="*/ 770 h 7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0">
                    <a:moveTo>
                      <a:pt x="0" y="770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90" name="Freeform 231"/>
              <p:cNvSpPr>
                <a:spLocks/>
              </p:cNvSpPr>
              <p:nvPr/>
            </p:nvSpPr>
            <p:spPr bwMode="auto">
              <a:xfrm>
                <a:off x="4079" y="1119"/>
                <a:ext cx="56" cy="55"/>
              </a:xfrm>
              <a:custGeom>
                <a:avLst/>
                <a:gdLst>
                  <a:gd name="T0" fmla="*/ 0 w 786"/>
                  <a:gd name="T1" fmla="*/ 0 h 770"/>
                  <a:gd name="T2" fmla="*/ 0 w 786"/>
                  <a:gd name="T3" fmla="*/ 0 h 770"/>
                  <a:gd name="T4" fmla="*/ 0 w 786"/>
                  <a:gd name="T5" fmla="*/ 0 h 770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0"/>
                  <a:gd name="T11" fmla="*/ 786 w 786"/>
                  <a:gd name="T12" fmla="*/ 770 h 7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0">
                    <a:moveTo>
                      <a:pt x="0" y="770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91" name="Freeform 232"/>
              <p:cNvSpPr>
                <a:spLocks/>
              </p:cNvSpPr>
              <p:nvPr/>
            </p:nvSpPr>
            <p:spPr bwMode="auto">
              <a:xfrm>
                <a:off x="4079" y="1105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92" name="Freeform 233"/>
              <p:cNvSpPr>
                <a:spLocks/>
              </p:cNvSpPr>
              <p:nvPr/>
            </p:nvSpPr>
            <p:spPr bwMode="auto">
              <a:xfrm>
                <a:off x="4079" y="1092"/>
                <a:ext cx="54" cy="53"/>
              </a:xfrm>
              <a:custGeom>
                <a:avLst/>
                <a:gdLst>
                  <a:gd name="T0" fmla="*/ 0 w 763"/>
                  <a:gd name="T1" fmla="*/ 0 h 749"/>
                  <a:gd name="T2" fmla="*/ 0 w 763"/>
                  <a:gd name="T3" fmla="*/ 0 h 749"/>
                  <a:gd name="T4" fmla="*/ 0 w 763"/>
                  <a:gd name="T5" fmla="*/ 0 h 749"/>
                  <a:gd name="T6" fmla="*/ 0 60000 65536"/>
                  <a:gd name="T7" fmla="*/ 0 60000 65536"/>
                  <a:gd name="T8" fmla="*/ 0 60000 65536"/>
                  <a:gd name="T9" fmla="*/ 0 w 763"/>
                  <a:gd name="T10" fmla="*/ 0 h 749"/>
                  <a:gd name="T11" fmla="*/ 763 w 763"/>
                  <a:gd name="T12" fmla="*/ 749 h 7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63" h="749">
                    <a:moveTo>
                      <a:pt x="0" y="749"/>
                    </a:moveTo>
                    <a:lnTo>
                      <a:pt x="762" y="0"/>
                    </a:lnTo>
                    <a:lnTo>
                      <a:pt x="76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93" name="Freeform 234"/>
              <p:cNvSpPr>
                <a:spLocks/>
              </p:cNvSpPr>
              <p:nvPr/>
            </p:nvSpPr>
            <p:spPr bwMode="auto">
              <a:xfrm>
                <a:off x="4079" y="1092"/>
                <a:ext cx="39" cy="39"/>
              </a:xfrm>
              <a:custGeom>
                <a:avLst/>
                <a:gdLst>
                  <a:gd name="T0" fmla="*/ 0 w 557"/>
                  <a:gd name="T1" fmla="*/ 0 h 546"/>
                  <a:gd name="T2" fmla="*/ 0 w 557"/>
                  <a:gd name="T3" fmla="*/ 0 h 546"/>
                  <a:gd name="T4" fmla="*/ 0 w 557"/>
                  <a:gd name="T5" fmla="*/ 0 h 546"/>
                  <a:gd name="T6" fmla="*/ 0 60000 65536"/>
                  <a:gd name="T7" fmla="*/ 0 60000 65536"/>
                  <a:gd name="T8" fmla="*/ 0 60000 65536"/>
                  <a:gd name="T9" fmla="*/ 0 w 557"/>
                  <a:gd name="T10" fmla="*/ 0 h 546"/>
                  <a:gd name="T11" fmla="*/ 557 w 557"/>
                  <a:gd name="T12" fmla="*/ 546 h 54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7" h="546">
                    <a:moveTo>
                      <a:pt x="0" y="546"/>
                    </a:moveTo>
                    <a:lnTo>
                      <a:pt x="556" y="0"/>
                    </a:lnTo>
                    <a:lnTo>
                      <a:pt x="55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94" name="Freeform 235"/>
              <p:cNvSpPr>
                <a:spLocks/>
              </p:cNvSpPr>
              <p:nvPr/>
            </p:nvSpPr>
            <p:spPr bwMode="auto">
              <a:xfrm>
                <a:off x="4079" y="1092"/>
                <a:ext cx="25" cy="25"/>
              </a:xfrm>
              <a:custGeom>
                <a:avLst/>
                <a:gdLst>
                  <a:gd name="T0" fmla="*/ 0 w 350"/>
                  <a:gd name="T1" fmla="*/ 0 h 343"/>
                  <a:gd name="T2" fmla="*/ 0 w 350"/>
                  <a:gd name="T3" fmla="*/ 0 h 343"/>
                  <a:gd name="T4" fmla="*/ 0 w 350"/>
                  <a:gd name="T5" fmla="*/ 0 h 343"/>
                  <a:gd name="T6" fmla="*/ 0 60000 65536"/>
                  <a:gd name="T7" fmla="*/ 0 60000 65536"/>
                  <a:gd name="T8" fmla="*/ 0 60000 65536"/>
                  <a:gd name="T9" fmla="*/ 0 w 350"/>
                  <a:gd name="T10" fmla="*/ 0 h 343"/>
                  <a:gd name="T11" fmla="*/ 350 w 350"/>
                  <a:gd name="T12" fmla="*/ 343 h 3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0" h="343">
                    <a:moveTo>
                      <a:pt x="0" y="343"/>
                    </a:moveTo>
                    <a:lnTo>
                      <a:pt x="349" y="0"/>
                    </a:lnTo>
                    <a:lnTo>
                      <a:pt x="35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95" name="Freeform 236"/>
              <p:cNvSpPr>
                <a:spLocks/>
              </p:cNvSpPr>
              <p:nvPr/>
            </p:nvSpPr>
            <p:spPr bwMode="auto">
              <a:xfrm>
                <a:off x="4079" y="1092"/>
                <a:ext cx="10" cy="10"/>
              </a:xfrm>
              <a:custGeom>
                <a:avLst/>
                <a:gdLst>
                  <a:gd name="T0" fmla="*/ 0 w 144"/>
                  <a:gd name="T1" fmla="*/ 0 h 140"/>
                  <a:gd name="T2" fmla="*/ 0 w 144"/>
                  <a:gd name="T3" fmla="*/ 0 h 140"/>
                  <a:gd name="T4" fmla="*/ 0 w 144"/>
                  <a:gd name="T5" fmla="*/ 0 h 140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40"/>
                  <a:gd name="T11" fmla="*/ 144 w 144"/>
                  <a:gd name="T12" fmla="*/ 140 h 1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40">
                    <a:moveTo>
                      <a:pt x="0" y="140"/>
                    </a:moveTo>
                    <a:lnTo>
                      <a:pt x="143" y="0"/>
                    </a:lnTo>
                    <a:lnTo>
                      <a:pt x="14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96" name="Freeform 237"/>
              <p:cNvSpPr>
                <a:spLocks/>
              </p:cNvSpPr>
              <p:nvPr/>
            </p:nvSpPr>
            <p:spPr bwMode="auto">
              <a:xfrm>
                <a:off x="4079" y="1626"/>
                <a:ext cx="56" cy="55"/>
              </a:xfrm>
              <a:custGeom>
                <a:avLst/>
                <a:gdLst>
                  <a:gd name="T0" fmla="*/ 0 w 786"/>
                  <a:gd name="T1" fmla="*/ 0 h 770"/>
                  <a:gd name="T2" fmla="*/ 0 w 786"/>
                  <a:gd name="T3" fmla="*/ 0 h 770"/>
                  <a:gd name="T4" fmla="*/ 0 w 786"/>
                  <a:gd name="T5" fmla="*/ 0 h 770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0"/>
                  <a:gd name="T11" fmla="*/ 786 w 786"/>
                  <a:gd name="T12" fmla="*/ 770 h 7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0">
                    <a:moveTo>
                      <a:pt x="0" y="770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97" name="Freeform 238"/>
              <p:cNvSpPr>
                <a:spLocks/>
              </p:cNvSpPr>
              <p:nvPr/>
            </p:nvSpPr>
            <p:spPr bwMode="auto">
              <a:xfrm>
                <a:off x="4079" y="1641"/>
                <a:ext cx="56" cy="55"/>
              </a:xfrm>
              <a:custGeom>
                <a:avLst/>
                <a:gdLst>
                  <a:gd name="T0" fmla="*/ 0 w 786"/>
                  <a:gd name="T1" fmla="*/ 0 h 772"/>
                  <a:gd name="T2" fmla="*/ 0 w 786"/>
                  <a:gd name="T3" fmla="*/ 0 h 772"/>
                  <a:gd name="T4" fmla="*/ 0 w 786"/>
                  <a:gd name="T5" fmla="*/ 0 h 772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2"/>
                  <a:gd name="T11" fmla="*/ 786 w 786"/>
                  <a:gd name="T12" fmla="*/ 772 h 7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2">
                    <a:moveTo>
                      <a:pt x="0" y="772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98" name="Freeform 239"/>
              <p:cNvSpPr>
                <a:spLocks/>
              </p:cNvSpPr>
              <p:nvPr/>
            </p:nvSpPr>
            <p:spPr bwMode="auto">
              <a:xfrm>
                <a:off x="4079" y="1655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99" name="Freeform 240"/>
              <p:cNvSpPr>
                <a:spLocks/>
              </p:cNvSpPr>
              <p:nvPr/>
            </p:nvSpPr>
            <p:spPr bwMode="auto">
              <a:xfrm>
                <a:off x="4079" y="1670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00" name="Freeform 241"/>
              <p:cNvSpPr>
                <a:spLocks/>
              </p:cNvSpPr>
              <p:nvPr/>
            </p:nvSpPr>
            <p:spPr bwMode="auto">
              <a:xfrm>
                <a:off x="4079" y="1684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01" name="Freeform 242"/>
              <p:cNvSpPr>
                <a:spLocks/>
              </p:cNvSpPr>
              <p:nvPr/>
            </p:nvSpPr>
            <p:spPr bwMode="auto">
              <a:xfrm>
                <a:off x="4079" y="1699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02" name="Freeform 243"/>
              <p:cNvSpPr>
                <a:spLocks/>
              </p:cNvSpPr>
              <p:nvPr/>
            </p:nvSpPr>
            <p:spPr bwMode="auto">
              <a:xfrm>
                <a:off x="4079" y="1713"/>
                <a:ext cx="56" cy="55"/>
              </a:xfrm>
              <a:custGeom>
                <a:avLst/>
                <a:gdLst>
                  <a:gd name="T0" fmla="*/ 0 w 786"/>
                  <a:gd name="T1" fmla="*/ 0 h 772"/>
                  <a:gd name="T2" fmla="*/ 0 w 786"/>
                  <a:gd name="T3" fmla="*/ 0 h 772"/>
                  <a:gd name="T4" fmla="*/ 0 w 786"/>
                  <a:gd name="T5" fmla="*/ 0 h 772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2"/>
                  <a:gd name="T11" fmla="*/ 786 w 786"/>
                  <a:gd name="T12" fmla="*/ 772 h 7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2">
                    <a:moveTo>
                      <a:pt x="0" y="772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03" name="Freeform 244"/>
              <p:cNvSpPr>
                <a:spLocks/>
              </p:cNvSpPr>
              <p:nvPr/>
            </p:nvSpPr>
            <p:spPr bwMode="auto">
              <a:xfrm>
                <a:off x="4079" y="1728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04" name="Freeform 245"/>
              <p:cNvSpPr>
                <a:spLocks/>
              </p:cNvSpPr>
              <p:nvPr/>
            </p:nvSpPr>
            <p:spPr bwMode="auto">
              <a:xfrm>
                <a:off x="4079" y="1742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05" name="Freeform 246"/>
              <p:cNvSpPr>
                <a:spLocks/>
              </p:cNvSpPr>
              <p:nvPr/>
            </p:nvSpPr>
            <p:spPr bwMode="auto">
              <a:xfrm>
                <a:off x="4079" y="1756"/>
                <a:ext cx="56" cy="56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06" name="Freeform 247"/>
              <p:cNvSpPr>
                <a:spLocks/>
              </p:cNvSpPr>
              <p:nvPr/>
            </p:nvSpPr>
            <p:spPr bwMode="auto">
              <a:xfrm>
                <a:off x="4079" y="1771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07" name="Freeform 248"/>
              <p:cNvSpPr>
                <a:spLocks/>
              </p:cNvSpPr>
              <p:nvPr/>
            </p:nvSpPr>
            <p:spPr bwMode="auto">
              <a:xfrm>
                <a:off x="4079" y="1785"/>
                <a:ext cx="56" cy="55"/>
              </a:xfrm>
              <a:custGeom>
                <a:avLst/>
                <a:gdLst>
                  <a:gd name="T0" fmla="*/ 0 w 786"/>
                  <a:gd name="T1" fmla="*/ 0 h 770"/>
                  <a:gd name="T2" fmla="*/ 0 w 786"/>
                  <a:gd name="T3" fmla="*/ 0 h 770"/>
                  <a:gd name="T4" fmla="*/ 0 w 786"/>
                  <a:gd name="T5" fmla="*/ 0 h 770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0"/>
                  <a:gd name="T11" fmla="*/ 786 w 786"/>
                  <a:gd name="T12" fmla="*/ 770 h 7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0">
                    <a:moveTo>
                      <a:pt x="0" y="770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08" name="Freeform 249"/>
              <p:cNvSpPr>
                <a:spLocks/>
              </p:cNvSpPr>
              <p:nvPr/>
            </p:nvSpPr>
            <p:spPr bwMode="auto">
              <a:xfrm>
                <a:off x="4079" y="1800"/>
                <a:ext cx="56" cy="55"/>
              </a:xfrm>
              <a:custGeom>
                <a:avLst/>
                <a:gdLst>
                  <a:gd name="T0" fmla="*/ 0 w 786"/>
                  <a:gd name="T1" fmla="*/ 0 h 770"/>
                  <a:gd name="T2" fmla="*/ 0 w 786"/>
                  <a:gd name="T3" fmla="*/ 0 h 770"/>
                  <a:gd name="T4" fmla="*/ 0 w 786"/>
                  <a:gd name="T5" fmla="*/ 0 h 770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0"/>
                  <a:gd name="T11" fmla="*/ 786 w 786"/>
                  <a:gd name="T12" fmla="*/ 770 h 7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0">
                    <a:moveTo>
                      <a:pt x="0" y="770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09" name="Freeform 250"/>
              <p:cNvSpPr>
                <a:spLocks/>
              </p:cNvSpPr>
              <p:nvPr/>
            </p:nvSpPr>
            <p:spPr bwMode="auto">
              <a:xfrm>
                <a:off x="4079" y="1814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10" name="Freeform 251"/>
              <p:cNvSpPr>
                <a:spLocks/>
              </p:cNvSpPr>
              <p:nvPr/>
            </p:nvSpPr>
            <p:spPr bwMode="auto">
              <a:xfrm>
                <a:off x="4079" y="1829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11" name="Freeform 252"/>
              <p:cNvSpPr>
                <a:spLocks/>
              </p:cNvSpPr>
              <p:nvPr/>
            </p:nvSpPr>
            <p:spPr bwMode="auto">
              <a:xfrm>
                <a:off x="4079" y="1843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12" name="Freeform 253"/>
              <p:cNvSpPr>
                <a:spLocks/>
              </p:cNvSpPr>
              <p:nvPr/>
            </p:nvSpPr>
            <p:spPr bwMode="auto">
              <a:xfrm>
                <a:off x="4079" y="1858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13" name="Freeform 254"/>
              <p:cNvSpPr>
                <a:spLocks/>
              </p:cNvSpPr>
              <p:nvPr/>
            </p:nvSpPr>
            <p:spPr bwMode="auto">
              <a:xfrm>
                <a:off x="4079" y="1872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14" name="Freeform 255"/>
              <p:cNvSpPr>
                <a:spLocks/>
              </p:cNvSpPr>
              <p:nvPr/>
            </p:nvSpPr>
            <p:spPr bwMode="auto">
              <a:xfrm>
                <a:off x="4079" y="1887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15" name="Freeform 256"/>
              <p:cNvSpPr>
                <a:spLocks/>
              </p:cNvSpPr>
              <p:nvPr/>
            </p:nvSpPr>
            <p:spPr bwMode="auto">
              <a:xfrm>
                <a:off x="4079" y="1901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16" name="Freeform 257"/>
              <p:cNvSpPr>
                <a:spLocks/>
              </p:cNvSpPr>
              <p:nvPr/>
            </p:nvSpPr>
            <p:spPr bwMode="auto">
              <a:xfrm>
                <a:off x="4079" y="1916"/>
                <a:ext cx="56" cy="55"/>
              </a:xfrm>
              <a:custGeom>
                <a:avLst/>
                <a:gdLst>
                  <a:gd name="T0" fmla="*/ 0 w 786"/>
                  <a:gd name="T1" fmla="*/ 0 h 771"/>
                  <a:gd name="T2" fmla="*/ 0 w 786"/>
                  <a:gd name="T3" fmla="*/ 0 h 771"/>
                  <a:gd name="T4" fmla="*/ 0 w 786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786"/>
                  <a:gd name="T10" fmla="*/ 0 h 771"/>
                  <a:gd name="T11" fmla="*/ 786 w 786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6" h="771">
                    <a:moveTo>
                      <a:pt x="0" y="771"/>
                    </a:moveTo>
                    <a:lnTo>
                      <a:pt x="785" y="0"/>
                    </a:lnTo>
                    <a:lnTo>
                      <a:pt x="7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17" name="Freeform 258"/>
              <p:cNvSpPr>
                <a:spLocks/>
              </p:cNvSpPr>
              <p:nvPr/>
            </p:nvSpPr>
            <p:spPr bwMode="auto">
              <a:xfrm>
                <a:off x="4082" y="1930"/>
                <a:ext cx="53" cy="52"/>
              </a:xfrm>
              <a:custGeom>
                <a:avLst/>
                <a:gdLst>
                  <a:gd name="T0" fmla="*/ 0 w 734"/>
                  <a:gd name="T1" fmla="*/ 0 h 719"/>
                  <a:gd name="T2" fmla="*/ 0 w 734"/>
                  <a:gd name="T3" fmla="*/ 0 h 719"/>
                  <a:gd name="T4" fmla="*/ 0 w 734"/>
                  <a:gd name="T5" fmla="*/ 0 h 719"/>
                  <a:gd name="T6" fmla="*/ 0 60000 65536"/>
                  <a:gd name="T7" fmla="*/ 0 60000 65536"/>
                  <a:gd name="T8" fmla="*/ 0 60000 65536"/>
                  <a:gd name="T9" fmla="*/ 0 w 734"/>
                  <a:gd name="T10" fmla="*/ 0 h 719"/>
                  <a:gd name="T11" fmla="*/ 734 w 734"/>
                  <a:gd name="T12" fmla="*/ 719 h 7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34" h="719">
                    <a:moveTo>
                      <a:pt x="0" y="719"/>
                    </a:moveTo>
                    <a:lnTo>
                      <a:pt x="733" y="0"/>
                    </a:lnTo>
                    <a:lnTo>
                      <a:pt x="73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18" name="Freeform 259"/>
              <p:cNvSpPr>
                <a:spLocks/>
              </p:cNvSpPr>
              <p:nvPr/>
            </p:nvSpPr>
            <p:spPr bwMode="auto">
              <a:xfrm>
                <a:off x="4097" y="1945"/>
                <a:ext cx="38" cy="37"/>
              </a:xfrm>
              <a:custGeom>
                <a:avLst/>
                <a:gdLst>
                  <a:gd name="T0" fmla="*/ 0 w 527"/>
                  <a:gd name="T1" fmla="*/ 0 h 517"/>
                  <a:gd name="T2" fmla="*/ 0 w 527"/>
                  <a:gd name="T3" fmla="*/ 0 h 517"/>
                  <a:gd name="T4" fmla="*/ 0 w 527"/>
                  <a:gd name="T5" fmla="*/ 0 h 517"/>
                  <a:gd name="T6" fmla="*/ 0 60000 65536"/>
                  <a:gd name="T7" fmla="*/ 0 60000 65536"/>
                  <a:gd name="T8" fmla="*/ 0 60000 65536"/>
                  <a:gd name="T9" fmla="*/ 0 w 527"/>
                  <a:gd name="T10" fmla="*/ 0 h 517"/>
                  <a:gd name="T11" fmla="*/ 527 w 527"/>
                  <a:gd name="T12" fmla="*/ 517 h 5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7" h="517">
                    <a:moveTo>
                      <a:pt x="0" y="517"/>
                    </a:moveTo>
                    <a:lnTo>
                      <a:pt x="526" y="0"/>
                    </a:lnTo>
                    <a:lnTo>
                      <a:pt x="52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19" name="Freeform 260"/>
              <p:cNvSpPr>
                <a:spLocks/>
              </p:cNvSpPr>
              <p:nvPr/>
            </p:nvSpPr>
            <p:spPr bwMode="auto">
              <a:xfrm>
                <a:off x="4112" y="1959"/>
                <a:ext cx="23" cy="23"/>
              </a:xfrm>
              <a:custGeom>
                <a:avLst/>
                <a:gdLst>
                  <a:gd name="T0" fmla="*/ 0 w 321"/>
                  <a:gd name="T1" fmla="*/ 0 h 314"/>
                  <a:gd name="T2" fmla="*/ 0 w 321"/>
                  <a:gd name="T3" fmla="*/ 0 h 314"/>
                  <a:gd name="T4" fmla="*/ 0 w 321"/>
                  <a:gd name="T5" fmla="*/ 0 h 314"/>
                  <a:gd name="T6" fmla="*/ 0 60000 65536"/>
                  <a:gd name="T7" fmla="*/ 0 60000 65536"/>
                  <a:gd name="T8" fmla="*/ 0 60000 65536"/>
                  <a:gd name="T9" fmla="*/ 0 w 321"/>
                  <a:gd name="T10" fmla="*/ 0 h 314"/>
                  <a:gd name="T11" fmla="*/ 321 w 321"/>
                  <a:gd name="T12" fmla="*/ 314 h 3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1" h="314">
                    <a:moveTo>
                      <a:pt x="0" y="314"/>
                    </a:moveTo>
                    <a:lnTo>
                      <a:pt x="320" y="0"/>
                    </a:lnTo>
                    <a:lnTo>
                      <a:pt x="32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0" name="Freeform 261"/>
              <p:cNvSpPr>
                <a:spLocks/>
              </p:cNvSpPr>
              <p:nvPr/>
            </p:nvSpPr>
            <p:spPr bwMode="auto">
              <a:xfrm>
                <a:off x="4127" y="1974"/>
                <a:ext cx="8" cy="8"/>
              </a:xfrm>
              <a:custGeom>
                <a:avLst/>
                <a:gdLst>
                  <a:gd name="T0" fmla="*/ 0 w 115"/>
                  <a:gd name="T1" fmla="*/ 0 h 111"/>
                  <a:gd name="T2" fmla="*/ 0 w 115"/>
                  <a:gd name="T3" fmla="*/ 0 h 111"/>
                  <a:gd name="T4" fmla="*/ 0 w 115"/>
                  <a:gd name="T5" fmla="*/ 0 h 111"/>
                  <a:gd name="T6" fmla="*/ 0 60000 65536"/>
                  <a:gd name="T7" fmla="*/ 0 60000 65536"/>
                  <a:gd name="T8" fmla="*/ 0 60000 65536"/>
                  <a:gd name="T9" fmla="*/ 0 w 115"/>
                  <a:gd name="T10" fmla="*/ 0 h 111"/>
                  <a:gd name="T11" fmla="*/ 115 w 115"/>
                  <a:gd name="T12" fmla="*/ 111 h 1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5" h="111">
                    <a:moveTo>
                      <a:pt x="0" y="111"/>
                    </a:moveTo>
                    <a:lnTo>
                      <a:pt x="114" y="0"/>
                    </a:lnTo>
                    <a:lnTo>
                      <a:pt x="11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1" name="Freeform 262"/>
              <p:cNvSpPr>
                <a:spLocks/>
              </p:cNvSpPr>
              <p:nvPr/>
            </p:nvSpPr>
            <p:spPr bwMode="auto">
              <a:xfrm>
                <a:off x="4135" y="1209"/>
                <a:ext cx="1" cy="773"/>
              </a:xfrm>
              <a:custGeom>
                <a:avLst/>
                <a:gdLst>
                  <a:gd name="T0" fmla="*/ 0 w 1"/>
                  <a:gd name="T1" fmla="*/ 0 h 10811"/>
                  <a:gd name="T2" fmla="*/ 0 w 1"/>
                  <a:gd name="T3" fmla="*/ 0 h 10811"/>
                  <a:gd name="T4" fmla="*/ 1 w 1"/>
                  <a:gd name="T5" fmla="*/ 0 h 1081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0811"/>
                  <a:gd name="T11" fmla="*/ 1 w 1"/>
                  <a:gd name="T12" fmla="*/ 10811 h 108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0811">
                    <a:moveTo>
                      <a:pt x="0" y="0"/>
                    </a:moveTo>
                    <a:lnTo>
                      <a:pt x="0" y="10811"/>
                    </a:lnTo>
                    <a:lnTo>
                      <a:pt x="1" y="108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2" name="Freeform 263"/>
              <p:cNvSpPr>
                <a:spLocks/>
              </p:cNvSpPr>
              <p:nvPr/>
            </p:nvSpPr>
            <p:spPr bwMode="auto">
              <a:xfrm>
                <a:off x="4134" y="1192"/>
                <a:ext cx="1" cy="1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0 h 4"/>
                  <a:gd name="T4" fmla="*/ 0 w 5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4"/>
                  <a:gd name="T11" fmla="*/ 5 w 5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4">
                    <a:moveTo>
                      <a:pt x="0" y="4"/>
                    </a:move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3" name="Freeform 264"/>
              <p:cNvSpPr>
                <a:spLocks/>
              </p:cNvSpPr>
              <p:nvPr/>
            </p:nvSpPr>
            <p:spPr bwMode="auto">
              <a:xfrm>
                <a:off x="4344" y="1217"/>
                <a:ext cx="68" cy="67"/>
              </a:xfrm>
              <a:custGeom>
                <a:avLst/>
                <a:gdLst>
                  <a:gd name="T0" fmla="*/ 0 w 953"/>
                  <a:gd name="T1" fmla="*/ 0 h 937"/>
                  <a:gd name="T2" fmla="*/ 0 w 953"/>
                  <a:gd name="T3" fmla="*/ 0 h 937"/>
                  <a:gd name="T4" fmla="*/ 0 w 953"/>
                  <a:gd name="T5" fmla="*/ 0 h 937"/>
                  <a:gd name="T6" fmla="*/ 0 60000 65536"/>
                  <a:gd name="T7" fmla="*/ 0 60000 65536"/>
                  <a:gd name="T8" fmla="*/ 0 60000 65536"/>
                  <a:gd name="T9" fmla="*/ 0 w 953"/>
                  <a:gd name="T10" fmla="*/ 0 h 937"/>
                  <a:gd name="T11" fmla="*/ 953 w 953"/>
                  <a:gd name="T12" fmla="*/ 937 h 9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53" h="937">
                    <a:moveTo>
                      <a:pt x="953" y="937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4" name="Freeform 265"/>
              <p:cNvSpPr>
                <a:spLocks/>
              </p:cNvSpPr>
              <p:nvPr/>
            </p:nvSpPr>
            <p:spPr bwMode="auto">
              <a:xfrm>
                <a:off x="4346" y="1215"/>
                <a:ext cx="68" cy="66"/>
              </a:xfrm>
              <a:custGeom>
                <a:avLst/>
                <a:gdLst>
                  <a:gd name="T0" fmla="*/ 0 w 947"/>
                  <a:gd name="T1" fmla="*/ 0 h 931"/>
                  <a:gd name="T2" fmla="*/ 0 w 947"/>
                  <a:gd name="T3" fmla="*/ 0 h 931"/>
                  <a:gd name="T4" fmla="*/ 0 w 947"/>
                  <a:gd name="T5" fmla="*/ 0 h 931"/>
                  <a:gd name="T6" fmla="*/ 0 60000 65536"/>
                  <a:gd name="T7" fmla="*/ 0 60000 65536"/>
                  <a:gd name="T8" fmla="*/ 0 60000 65536"/>
                  <a:gd name="T9" fmla="*/ 0 w 947"/>
                  <a:gd name="T10" fmla="*/ 0 h 931"/>
                  <a:gd name="T11" fmla="*/ 947 w 947"/>
                  <a:gd name="T12" fmla="*/ 931 h 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47" h="931">
                    <a:moveTo>
                      <a:pt x="947" y="931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5" name="Freeform 266"/>
              <p:cNvSpPr>
                <a:spLocks/>
              </p:cNvSpPr>
              <p:nvPr/>
            </p:nvSpPr>
            <p:spPr bwMode="auto">
              <a:xfrm>
                <a:off x="4163" y="1209"/>
                <a:ext cx="73" cy="72"/>
              </a:xfrm>
              <a:custGeom>
                <a:avLst/>
                <a:gdLst>
                  <a:gd name="T0" fmla="*/ 0 w 1021"/>
                  <a:gd name="T1" fmla="*/ 0 h 1002"/>
                  <a:gd name="T2" fmla="*/ 0 w 1021"/>
                  <a:gd name="T3" fmla="*/ 0 h 1002"/>
                  <a:gd name="T4" fmla="*/ 0 w 1021"/>
                  <a:gd name="T5" fmla="*/ 0 h 1002"/>
                  <a:gd name="T6" fmla="*/ 0 60000 65536"/>
                  <a:gd name="T7" fmla="*/ 0 60000 65536"/>
                  <a:gd name="T8" fmla="*/ 0 60000 65536"/>
                  <a:gd name="T9" fmla="*/ 0 w 1021"/>
                  <a:gd name="T10" fmla="*/ 0 h 1002"/>
                  <a:gd name="T11" fmla="*/ 1021 w 1021"/>
                  <a:gd name="T12" fmla="*/ 1002 h 10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21" h="1002">
                    <a:moveTo>
                      <a:pt x="0" y="0"/>
                    </a:moveTo>
                    <a:lnTo>
                      <a:pt x="1020" y="1002"/>
                    </a:lnTo>
                    <a:lnTo>
                      <a:pt x="1021" y="100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6" name="Freeform 267"/>
              <p:cNvSpPr>
                <a:spLocks/>
              </p:cNvSpPr>
              <p:nvPr/>
            </p:nvSpPr>
            <p:spPr bwMode="auto">
              <a:xfrm>
                <a:off x="4159" y="1209"/>
                <a:ext cx="75" cy="74"/>
              </a:xfrm>
              <a:custGeom>
                <a:avLst/>
                <a:gdLst>
                  <a:gd name="T0" fmla="*/ 0 w 1047"/>
                  <a:gd name="T1" fmla="*/ 0 h 1028"/>
                  <a:gd name="T2" fmla="*/ 0 w 1047"/>
                  <a:gd name="T3" fmla="*/ 0 h 1028"/>
                  <a:gd name="T4" fmla="*/ 0 w 1047"/>
                  <a:gd name="T5" fmla="*/ 0 h 1028"/>
                  <a:gd name="T6" fmla="*/ 0 60000 65536"/>
                  <a:gd name="T7" fmla="*/ 0 60000 65536"/>
                  <a:gd name="T8" fmla="*/ 0 60000 65536"/>
                  <a:gd name="T9" fmla="*/ 0 w 1047"/>
                  <a:gd name="T10" fmla="*/ 0 h 1028"/>
                  <a:gd name="T11" fmla="*/ 1047 w 1047"/>
                  <a:gd name="T12" fmla="*/ 1028 h 10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47" h="1028">
                    <a:moveTo>
                      <a:pt x="0" y="0"/>
                    </a:moveTo>
                    <a:lnTo>
                      <a:pt x="1046" y="1028"/>
                    </a:lnTo>
                    <a:lnTo>
                      <a:pt x="1047" y="10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7" name="Freeform 268"/>
              <p:cNvSpPr>
                <a:spLocks/>
              </p:cNvSpPr>
              <p:nvPr/>
            </p:nvSpPr>
            <p:spPr bwMode="auto">
              <a:xfrm>
                <a:off x="4255" y="1215"/>
                <a:ext cx="67" cy="66"/>
              </a:xfrm>
              <a:custGeom>
                <a:avLst/>
                <a:gdLst>
                  <a:gd name="T0" fmla="*/ 0 w 939"/>
                  <a:gd name="T1" fmla="*/ 0 h 922"/>
                  <a:gd name="T2" fmla="*/ 0 w 939"/>
                  <a:gd name="T3" fmla="*/ 0 h 922"/>
                  <a:gd name="T4" fmla="*/ 0 w 939"/>
                  <a:gd name="T5" fmla="*/ 0 h 922"/>
                  <a:gd name="T6" fmla="*/ 0 60000 65536"/>
                  <a:gd name="T7" fmla="*/ 0 60000 65536"/>
                  <a:gd name="T8" fmla="*/ 0 60000 65536"/>
                  <a:gd name="T9" fmla="*/ 0 w 939"/>
                  <a:gd name="T10" fmla="*/ 0 h 922"/>
                  <a:gd name="T11" fmla="*/ 939 w 939"/>
                  <a:gd name="T12" fmla="*/ 922 h 9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39" h="922">
                    <a:moveTo>
                      <a:pt x="939" y="0"/>
                    </a:moveTo>
                    <a:lnTo>
                      <a:pt x="0" y="922"/>
                    </a:lnTo>
                    <a:lnTo>
                      <a:pt x="1" y="9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8" name="Freeform 269"/>
              <p:cNvSpPr>
                <a:spLocks/>
              </p:cNvSpPr>
              <p:nvPr/>
            </p:nvSpPr>
            <p:spPr bwMode="auto">
              <a:xfrm>
                <a:off x="4257" y="1217"/>
                <a:ext cx="67" cy="66"/>
              </a:xfrm>
              <a:custGeom>
                <a:avLst/>
                <a:gdLst>
                  <a:gd name="T0" fmla="*/ 0 w 942"/>
                  <a:gd name="T1" fmla="*/ 0 h 927"/>
                  <a:gd name="T2" fmla="*/ 0 w 942"/>
                  <a:gd name="T3" fmla="*/ 0 h 927"/>
                  <a:gd name="T4" fmla="*/ 0 w 942"/>
                  <a:gd name="T5" fmla="*/ 0 h 927"/>
                  <a:gd name="T6" fmla="*/ 0 60000 65536"/>
                  <a:gd name="T7" fmla="*/ 0 60000 65536"/>
                  <a:gd name="T8" fmla="*/ 0 60000 65536"/>
                  <a:gd name="T9" fmla="*/ 0 w 942"/>
                  <a:gd name="T10" fmla="*/ 0 h 927"/>
                  <a:gd name="T11" fmla="*/ 942 w 942"/>
                  <a:gd name="T12" fmla="*/ 927 h 9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42" h="927">
                    <a:moveTo>
                      <a:pt x="942" y="0"/>
                    </a:moveTo>
                    <a:lnTo>
                      <a:pt x="0" y="927"/>
                    </a:lnTo>
                    <a:lnTo>
                      <a:pt x="1" y="9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9" name="Freeform 270"/>
              <p:cNvSpPr>
                <a:spLocks/>
              </p:cNvSpPr>
              <p:nvPr/>
            </p:nvSpPr>
            <p:spPr bwMode="auto">
              <a:xfrm>
                <a:off x="4234" y="1283"/>
                <a:ext cx="23" cy="5"/>
              </a:xfrm>
              <a:custGeom>
                <a:avLst/>
                <a:gdLst>
                  <a:gd name="T0" fmla="*/ 0 w 331"/>
                  <a:gd name="T1" fmla="*/ 0 h 67"/>
                  <a:gd name="T2" fmla="*/ 0 w 331"/>
                  <a:gd name="T3" fmla="*/ 0 h 67"/>
                  <a:gd name="T4" fmla="*/ 0 w 331"/>
                  <a:gd name="T5" fmla="*/ 0 h 67"/>
                  <a:gd name="T6" fmla="*/ 0 w 331"/>
                  <a:gd name="T7" fmla="*/ 0 h 67"/>
                  <a:gd name="T8" fmla="*/ 0 w 331"/>
                  <a:gd name="T9" fmla="*/ 0 h 67"/>
                  <a:gd name="T10" fmla="*/ 0 w 331"/>
                  <a:gd name="T11" fmla="*/ 0 h 67"/>
                  <a:gd name="T12" fmla="*/ 0 w 331"/>
                  <a:gd name="T13" fmla="*/ 0 h 67"/>
                  <a:gd name="T14" fmla="*/ 0 w 331"/>
                  <a:gd name="T15" fmla="*/ 0 h 67"/>
                  <a:gd name="T16" fmla="*/ 0 w 331"/>
                  <a:gd name="T17" fmla="*/ 0 h 67"/>
                  <a:gd name="T18" fmla="*/ 0 w 331"/>
                  <a:gd name="T19" fmla="*/ 0 h 67"/>
                  <a:gd name="T20" fmla="*/ 0 w 331"/>
                  <a:gd name="T21" fmla="*/ 0 h 67"/>
                  <a:gd name="T22" fmla="*/ 0 w 331"/>
                  <a:gd name="T23" fmla="*/ 0 h 67"/>
                  <a:gd name="T24" fmla="*/ 0 w 331"/>
                  <a:gd name="T25" fmla="*/ 0 h 67"/>
                  <a:gd name="T26" fmla="*/ 0 w 331"/>
                  <a:gd name="T27" fmla="*/ 0 h 67"/>
                  <a:gd name="T28" fmla="*/ 0 w 331"/>
                  <a:gd name="T29" fmla="*/ 0 h 67"/>
                  <a:gd name="T30" fmla="*/ 0 w 331"/>
                  <a:gd name="T31" fmla="*/ 0 h 67"/>
                  <a:gd name="T32" fmla="*/ 0 w 331"/>
                  <a:gd name="T33" fmla="*/ 0 h 67"/>
                  <a:gd name="T34" fmla="*/ 0 w 331"/>
                  <a:gd name="T35" fmla="*/ 0 h 67"/>
                  <a:gd name="T36" fmla="*/ 0 w 331"/>
                  <a:gd name="T37" fmla="*/ 0 h 67"/>
                  <a:gd name="T38" fmla="*/ 0 w 331"/>
                  <a:gd name="T39" fmla="*/ 0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31"/>
                  <a:gd name="T61" fmla="*/ 0 h 67"/>
                  <a:gd name="T62" fmla="*/ 331 w 331"/>
                  <a:gd name="T63" fmla="*/ 67 h 6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31" h="67">
                    <a:moveTo>
                      <a:pt x="0" y="0"/>
                    </a:moveTo>
                    <a:lnTo>
                      <a:pt x="14" y="14"/>
                    </a:lnTo>
                    <a:lnTo>
                      <a:pt x="31" y="26"/>
                    </a:lnTo>
                    <a:lnTo>
                      <a:pt x="48" y="37"/>
                    </a:lnTo>
                    <a:lnTo>
                      <a:pt x="66" y="46"/>
                    </a:lnTo>
                    <a:lnTo>
                      <a:pt x="85" y="53"/>
                    </a:lnTo>
                    <a:lnTo>
                      <a:pt x="105" y="59"/>
                    </a:lnTo>
                    <a:lnTo>
                      <a:pt x="124" y="64"/>
                    </a:lnTo>
                    <a:lnTo>
                      <a:pt x="144" y="66"/>
                    </a:lnTo>
                    <a:lnTo>
                      <a:pt x="165" y="67"/>
                    </a:lnTo>
                    <a:lnTo>
                      <a:pt x="184" y="66"/>
                    </a:lnTo>
                    <a:lnTo>
                      <a:pt x="205" y="64"/>
                    </a:lnTo>
                    <a:lnTo>
                      <a:pt x="225" y="59"/>
                    </a:lnTo>
                    <a:lnTo>
                      <a:pt x="244" y="53"/>
                    </a:lnTo>
                    <a:lnTo>
                      <a:pt x="263" y="46"/>
                    </a:lnTo>
                    <a:lnTo>
                      <a:pt x="281" y="37"/>
                    </a:lnTo>
                    <a:lnTo>
                      <a:pt x="298" y="26"/>
                    </a:lnTo>
                    <a:lnTo>
                      <a:pt x="314" y="14"/>
                    </a:lnTo>
                    <a:lnTo>
                      <a:pt x="330" y="0"/>
                    </a:lnTo>
                    <a:lnTo>
                      <a:pt x="33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30" name="Freeform 271"/>
              <p:cNvSpPr>
                <a:spLocks/>
              </p:cNvSpPr>
              <p:nvPr/>
            </p:nvSpPr>
            <p:spPr bwMode="auto">
              <a:xfrm>
                <a:off x="4236" y="1281"/>
                <a:ext cx="19" cy="4"/>
              </a:xfrm>
              <a:custGeom>
                <a:avLst/>
                <a:gdLst>
                  <a:gd name="T0" fmla="*/ 0 w 276"/>
                  <a:gd name="T1" fmla="*/ 0 h 57"/>
                  <a:gd name="T2" fmla="*/ 0 w 276"/>
                  <a:gd name="T3" fmla="*/ 0 h 57"/>
                  <a:gd name="T4" fmla="*/ 0 w 276"/>
                  <a:gd name="T5" fmla="*/ 0 h 57"/>
                  <a:gd name="T6" fmla="*/ 0 w 276"/>
                  <a:gd name="T7" fmla="*/ 0 h 57"/>
                  <a:gd name="T8" fmla="*/ 0 w 276"/>
                  <a:gd name="T9" fmla="*/ 0 h 57"/>
                  <a:gd name="T10" fmla="*/ 0 w 276"/>
                  <a:gd name="T11" fmla="*/ 0 h 57"/>
                  <a:gd name="T12" fmla="*/ 0 w 276"/>
                  <a:gd name="T13" fmla="*/ 0 h 57"/>
                  <a:gd name="T14" fmla="*/ 0 w 276"/>
                  <a:gd name="T15" fmla="*/ 0 h 57"/>
                  <a:gd name="T16" fmla="*/ 0 w 276"/>
                  <a:gd name="T17" fmla="*/ 0 h 57"/>
                  <a:gd name="T18" fmla="*/ 0 w 276"/>
                  <a:gd name="T19" fmla="*/ 0 h 57"/>
                  <a:gd name="T20" fmla="*/ 0 w 276"/>
                  <a:gd name="T21" fmla="*/ 0 h 57"/>
                  <a:gd name="T22" fmla="*/ 0 w 276"/>
                  <a:gd name="T23" fmla="*/ 0 h 57"/>
                  <a:gd name="T24" fmla="*/ 0 w 276"/>
                  <a:gd name="T25" fmla="*/ 0 h 57"/>
                  <a:gd name="T26" fmla="*/ 0 w 276"/>
                  <a:gd name="T27" fmla="*/ 0 h 57"/>
                  <a:gd name="T28" fmla="*/ 0 w 276"/>
                  <a:gd name="T29" fmla="*/ 0 h 57"/>
                  <a:gd name="T30" fmla="*/ 0 w 276"/>
                  <a:gd name="T31" fmla="*/ 0 h 57"/>
                  <a:gd name="T32" fmla="*/ 0 w 276"/>
                  <a:gd name="T33" fmla="*/ 0 h 57"/>
                  <a:gd name="T34" fmla="*/ 0 w 276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6"/>
                  <a:gd name="T55" fmla="*/ 0 h 57"/>
                  <a:gd name="T56" fmla="*/ 276 w 276"/>
                  <a:gd name="T57" fmla="*/ 57 h 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6" h="57">
                    <a:moveTo>
                      <a:pt x="0" y="0"/>
                    </a:moveTo>
                    <a:lnTo>
                      <a:pt x="14" y="13"/>
                    </a:lnTo>
                    <a:lnTo>
                      <a:pt x="29" y="25"/>
                    </a:lnTo>
                    <a:lnTo>
                      <a:pt x="46" y="35"/>
                    </a:lnTo>
                    <a:lnTo>
                      <a:pt x="63" y="43"/>
                    </a:lnTo>
                    <a:lnTo>
                      <a:pt x="82" y="49"/>
                    </a:lnTo>
                    <a:lnTo>
                      <a:pt x="100" y="53"/>
                    </a:lnTo>
                    <a:lnTo>
                      <a:pt x="118" y="56"/>
                    </a:lnTo>
                    <a:lnTo>
                      <a:pt x="138" y="57"/>
                    </a:lnTo>
                    <a:lnTo>
                      <a:pt x="156" y="56"/>
                    </a:lnTo>
                    <a:lnTo>
                      <a:pt x="176" y="53"/>
                    </a:lnTo>
                    <a:lnTo>
                      <a:pt x="194" y="49"/>
                    </a:lnTo>
                    <a:lnTo>
                      <a:pt x="212" y="43"/>
                    </a:lnTo>
                    <a:lnTo>
                      <a:pt x="229" y="35"/>
                    </a:lnTo>
                    <a:lnTo>
                      <a:pt x="245" y="25"/>
                    </a:lnTo>
                    <a:lnTo>
                      <a:pt x="261" y="13"/>
                    </a:lnTo>
                    <a:lnTo>
                      <a:pt x="275" y="0"/>
                    </a:lnTo>
                    <a:lnTo>
                      <a:pt x="27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31" name="Freeform 272"/>
              <p:cNvSpPr>
                <a:spLocks/>
              </p:cNvSpPr>
              <p:nvPr/>
            </p:nvSpPr>
            <p:spPr bwMode="auto">
              <a:xfrm>
                <a:off x="4323" y="1210"/>
                <a:ext cx="23" cy="5"/>
              </a:xfrm>
              <a:custGeom>
                <a:avLst/>
                <a:gdLst>
                  <a:gd name="T0" fmla="*/ 0 w 330"/>
                  <a:gd name="T1" fmla="*/ 0 h 67"/>
                  <a:gd name="T2" fmla="*/ 0 w 330"/>
                  <a:gd name="T3" fmla="*/ 0 h 67"/>
                  <a:gd name="T4" fmla="*/ 0 w 330"/>
                  <a:gd name="T5" fmla="*/ 0 h 67"/>
                  <a:gd name="T6" fmla="*/ 0 w 330"/>
                  <a:gd name="T7" fmla="*/ 0 h 67"/>
                  <a:gd name="T8" fmla="*/ 0 w 330"/>
                  <a:gd name="T9" fmla="*/ 0 h 67"/>
                  <a:gd name="T10" fmla="*/ 0 w 330"/>
                  <a:gd name="T11" fmla="*/ 0 h 67"/>
                  <a:gd name="T12" fmla="*/ 0 w 330"/>
                  <a:gd name="T13" fmla="*/ 0 h 67"/>
                  <a:gd name="T14" fmla="*/ 0 w 330"/>
                  <a:gd name="T15" fmla="*/ 0 h 67"/>
                  <a:gd name="T16" fmla="*/ 0 w 330"/>
                  <a:gd name="T17" fmla="*/ 0 h 67"/>
                  <a:gd name="T18" fmla="*/ 0 w 330"/>
                  <a:gd name="T19" fmla="*/ 0 h 67"/>
                  <a:gd name="T20" fmla="*/ 0 w 330"/>
                  <a:gd name="T21" fmla="*/ 0 h 67"/>
                  <a:gd name="T22" fmla="*/ 0 w 330"/>
                  <a:gd name="T23" fmla="*/ 0 h 67"/>
                  <a:gd name="T24" fmla="*/ 0 w 330"/>
                  <a:gd name="T25" fmla="*/ 0 h 67"/>
                  <a:gd name="T26" fmla="*/ 0 w 330"/>
                  <a:gd name="T27" fmla="*/ 0 h 67"/>
                  <a:gd name="T28" fmla="*/ 0 w 330"/>
                  <a:gd name="T29" fmla="*/ 0 h 67"/>
                  <a:gd name="T30" fmla="*/ 0 w 330"/>
                  <a:gd name="T31" fmla="*/ 0 h 67"/>
                  <a:gd name="T32" fmla="*/ 0 w 330"/>
                  <a:gd name="T33" fmla="*/ 0 h 67"/>
                  <a:gd name="T34" fmla="*/ 0 w 330"/>
                  <a:gd name="T35" fmla="*/ 0 h 67"/>
                  <a:gd name="T36" fmla="*/ 0 w 330"/>
                  <a:gd name="T37" fmla="*/ 0 h 67"/>
                  <a:gd name="T38" fmla="*/ 0 w 330"/>
                  <a:gd name="T39" fmla="*/ 0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30"/>
                  <a:gd name="T61" fmla="*/ 0 h 67"/>
                  <a:gd name="T62" fmla="*/ 330 w 330"/>
                  <a:gd name="T63" fmla="*/ 67 h 6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30" h="67">
                    <a:moveTo>
                      <a:pt x="330" y="67"/>
                    </a:moveTo>
                    <a:lnTo>
                      <a:pt x="314" y="54"/>
                    </a:lnTo>
                    <a:lnTo>
                      <a:pt x="298" y="42"/>
                    </a:lnTo>
                    <a:lnTo>
                      <a:pt x="281" y="31"/>
                    </a:lnTo>
                    <a:lnTo>
                      <a:pt x="263" y="22"/>
                    </a:lnTo>
                    <a:lnTo>
                      <a:pt x="244" y="14"/>
                    </a:lnTo>
                    <a:lnTo>
                      <a:pt x="225" y="7"/>
                    </a:lnTo>
                    <a:lnTo>
                      <a:pt x="205" y="3"/>
                    </a:lnTo>
                    <a:lnTo>
                      <a:pt x="185" y="1"/>
                    </a:lnTo>
                    <a:lnTo>
                      <a:pt x="165" y="0"/>
                    </a:lnTo>
                    <a:lnTo>
                      <a:pt x="145" y="1"/>
                    </a:lnTo>
                    <a:lnTo>
                      <a:pt x="124" y="3"/>
                    </a:lnTo>
                    <a:lnTo>
                      <a:pt x="105" y="7"/>
                    </a:lnTo>
                    <a:lnTo>
                      <a:pt x="85" y="14"/>
                    </a:lnTo>
                    <a:lnTo>
                      <a:pt x="66" y="22"/>
                    </a:lnTo>
                    <a:lnTo>
                      <a:pt x="48" y="31"/>
                    </a:lnTo>
                    <a:lnTo>
                      <a:pt x="31" y="42"/>
                    </a:lnTo>
                    <a:lnTo>
                      <a:pt x="15" y="54"/>
                    </a:lnTo>
                    <a:lnTo>
                      <a:pt x="0" y="67"/>
                    </a:lnTo>
                    <a:lnTo>
                      <a:pt x="1" y="6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32" name="Freeform 273"/>
              <p:cNvSpPr>
                <a:spLocks/>
              </p:cNvSpPr>
              <p:nvPr/>
            </p:nvSpPr>
            <p:spPr bwMode="auto">
              <a:xfrm>
                <a:off x="4325" y="1213"/>
                <a:ext cx="19" cy="4"/>
              </a:xfrm>
              <a:custGeom>
                <a:avLst/>
                <a:gdLst>
                  <a:gd name="T0" fmla="*/ 0 w 275"/>
                  <a:gd name="T1" fmla="*/ 0 h 55"/>
                  <a:gd name="T2" fmla="*/ 0 w 275"/>
                  <a:gd name="T3" fmla="*/ 0 h 55"/>
                  <a:gd name="T4" fmla="*/ 0 w 275"/>
                  <a:gd name="T5" fmla="*/ 0 h 55"/>
                  <a:gd name="T6" fmla="*/ 0 w 275"/>
                  <a:gd name="T7" fmla="*/ 0 h 55"/>
                  <a:gd name="T8" fmla="*/ 0 w 275"/>
                  <a:gd name="T9" fmla="*/ 0 h 55"/>
                  <a:gd name="T10" fmla="*/ 0 w 275"/>
                  <a:gd name="T11" fmla="*/ 0 h 55"/>
                  <a:gd name="T12" fmla="*/ 0 w 275"/>
                  <a:gd name="T13" fmla="*/ 0 h 55"/>
                  <a:gd name="T14" fmla="*/ 0 w 275"/>
                  <a:gd name="T15" fmla="*/ 0 h 55"/>
                  <a:gd name="T16" fmla="*/ 0 w 275"/>
                  <a:gd name="T17" fmla="*/ 0 h 55"/>
                  <a:gd name="T18" fmla="*/ 0 w 275"/>
                  <a:gd name="T19" fmla="*/ 0 h 55"/>
                  <a:gd name="T20" fmla="*/ 0 w 275"/>
                  <a:gd name="T21" fmla="*/ 0 h 55"/>
                  <a:gd name="T22" fmla="*/ 0 w 275"/>
                  <a:gd name="T23" fmla="*/ 0 h 55"/>
                  <a:gd name="T24" fmla="*/ 0 w 275"/>
                  <a:gd name="T25" fmla="*/ 0 h 55"/>
                  <a:gd name="T26" fmla="*/ 0 w 275"/>
                  <a:gd name="T27" fmla="*/ 0 h 55"/>
                  <a:gd name="T28" fmla="*/ 0 w 275"/>
                  <a:gd name="T29" fmla="*/ 0 h 55"/>
                  <a:gd name="T30" fmla="*/ 0 w 275"/>
                  <a:gd name="T31" fmla="*/ 0 h 55"/>
                  <a:gd name="T32" fmla="*/ 0 w 275"/>
                  <a:gd name="T33" fmla="*/ 0 h 55"/>
                  <a:gd name="T34" fmla="*/ 0 w 275"/>
                  <a:gd name="T35" fmla="*/ 0 h 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5"/>
                  <a:gd name="T55" fmla="*/ 0 h 55"/>
                  <a:gd name="T56" fmla="*/ 275 w 275"/>
                  <a:gd name="T57" fmla="*/ 55 h 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5" h="55">
                    <a:moveTo>
                      <a:pt x="275" y="55"/>
                    </a:moveTo>
                    <a:lnTo>
                      <a:pt x="261" y="43"/>
                    </a:lnTo>
                    <a:lnTo>
                      <a:pt x="245" y="32"/>
                    </a:lnTo>
                    <a:lnTo>
                      <a:pt x="229" y="22"/>
                    </a:lnTo>
                    <a:lnTo>
                      <a:pt x="212" y="14"/>
                    </a:lnTo>
                    <a:lnTo>
                      <a:pt x="194" y="8"/>
                    </a:lnTo>
                    <a:lnTo>
                      <a:pt x="176" y="3"/>
                    </a:lnTo>
                    <a:lnTo>
                      <a:pt x="156" y="1"/>
                    </a:lnTo>
                    <a:lnTo>
                      <a:pt x="138" y="0"/>
                    </a:lnTo>
                    <a:lnTo>
                      <a:pt x="119" y="1"/>
                    </a:lnTo>
                    <a:lnTo>
                      <a:pt x="100" y="3"/>
                    </a:lnTo>
                    <a:lnTo>
                      <a:pt x="82" y="8"/>
                    </a:lnTo>
                    <a:lnTo>
                      <a:pt x="63" y="14"/>
                    </a:lnTo>
                    <a:lnTo>
                      <a:pt x="46" y="22"/>
                    </a:lnTo>
                    <a:lnTo>
                      <a:pt x="30" y="32"/>
                    </a:lnTo>
                    <a:lnTo>
                      <a:pt x="14" y="43"/>
                    </a:lnTo>
                    <a:lnTo>
                      <a:pt x="0" y="55"/>
                    </a:lnTo>
                    <a:lnTo>
                      <a:pt x="1" y="5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33" name="Freeform 274"/>
              <p:cNvSpPr>
                <a:spLocks/>
              </p:cNvSpPr>
              <p:nvPr/>
            </p:nvSpPr>
            <p:spPr bwMode="auto">
              <a:xfrm>
                <a:off x="4435" y="1217"/>
                <a:ext cx="67" cy="66"/>
              </a:xfrm>
              <a:custGeom>
                <a:avLst/>
                <a:gdLst>
                  <a:gd name="T0" fmla="*/ 0 w 943"/>
                  <a:gd name="T1" fmla="*/ 0 h 927"/>
                  <a:gd name="T2" fmla="*/ 0 w 943"/>
                  <a:gd name="T3" fmla="*/ 0 h 927"/>
                  <a:gd name="T4" fmla="*/ 0 w 943"/>
                  <a:gd name="T5" fmla="*/ 0 h 927"/>
                  <a:gd name="T6" fmla="*/ 0 60000 65536"/>
                  <a:gd name="T7" fmla="*/ 0 60000 65536"/>
                  <a:gd name="T8" fmla="*/ 0 60000 65536"/>
                  <a:gd name="T9" fmla="*/ 0 w 943"/>
                  <a:gd name="T10" fmla="*/ 0 h 927"/>
                  <a:gd name="T11" fmla="*/ 943 w 943"/>
                  <a:gd name="T12" fmla="*/ 927 h 9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43" h="927">
                    <a:moveTo>
                      <a:pt x="943" y="0"/>
                    </a:moveTo>
                    <a:lnTo>
                      <a:pt x="0" y="927"/>
                    </a:lnTo>
                    <a:lnTo>
                      <a:pt x="1" y="9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34" name="Freeform 275"/>
              <p:cNvSpPr>
                <a:spLocks/>
              </p:cNvSpPr>
              <p:nvPr/>
            </p:nvSpPr>
            <p:spPr bwMode="auto">
              <a:xfrm>
                <a:off x="4433" y="1215"/>
                <a:ext cx="67" cy="66"/>
              </a:xfrm>
              <a:custGeom>
                <a:avLst/>
                <a:gdLst>
                  <a:gd name="T0" fmla="*/ 0 w 939"/>
                  <a:gd name="T1" fmla="*/ 0 h 922"/>
                  <a:gd name="T2" fmla="*/ 0 w 939"/>
                  <a:gd name="T3" fmla="*/ 0 h 922"/>
                  <a:gd name="T4" fmla="*/ 0 w 939"/>
                  <a:gd name="T5" fmla="*/ 0 h 922"/>
                  <a:gd name="T6" fmla="*/ 0 60000 65536"/>
                  <a:gd name="T7" fmla="*/ 0 60000 65536"/>
                  <a:gd name="T8" fmla="*/ 0 60000 65536"/>
                  <a:gd name="T9" fmla="*/ 0 w 939"/>
                  <a:gd name="T10" fmla="*/ 0 h 922"/>
                  <a:gd name="T11" fmla="*/ 939 w 939"/>
                  <a:gd name="T12" fmla="*/ 922 h 9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39" h="922">
                    <a:moveTo>
                      <a:pt x="939" y="0"/>
                    </a:moveTo>
                    <a:lnTo>
                      <a:pt x="0" y="922"/>
                    </a:lnTo>
                    <a:lnTo>
                      <a:pt x="1" y="9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35" name="Freeform 276"/>
              <p:cNvSpPr>
                <a:spLocks/>
              </p:cNvSpPr>
              <p:nvPr/>
            </p:nvSpPr>
            <p:spPr bwMode="auto">
              <a:xfrm>
                <a:off x="4613" y="1217"/>
                <a:ext cx="67" cy="66"/>
              </a:xfrm>
              <a:custGeom>
                <a:avLst/>
                <a:gdLst>
                  <a:gd name="T0" fmla="*/ 0 w 943"/>
                  <a:gd name="T1" fmla="*/ 0 h 927"/>
                  <a:gd name="T2" fmla="*/ 0 w 943"/>
                  <a:gd name="T3" fmla="*/ 0 h 927"/>
                  <a:gd name="T4" fmla="*/ 0 w 943"/>
                  <a:gd name="T5" fmla="*/ 0 h 927"/>
                  <a:gd name="T6" fmla="*/ 0 60000 65536"/>
                  <a:gd name="T7" fmla="*/ 0 60000 65536"/>
                  <a:gd name="T8" fmla="*/ 0 60000 65536"/>
                  <a:gd name="T9" fmla="*/ 0 w 943"/>
                  <a:gd name="T10" fmla="*/ 0 h 927"/>
                  <a:gd name="T11" fmla="*/ 943 w 943"/>
                  <a:gd name="T12" fmla="*/ 927 h 9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43" h="927">
                    <a:moveTo>
                      <a:pt x="943" y="0"/>
                    </a:moveTo>
                    <a:lnTo>
                      <a:pt x="0" y="927"/>
                    </a:lnTo>
                    <a:lnTo>
                      <a:pt x="1" y="9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36" name="Freeform 277"/>
              <p:cNvSpPr>
                <a:spLocks/>
              </p:cNvSpPr>
              <p:nvPr/>
            </p:nvSpPr>
            <p:spPr bwMode="auto">
              <a:xfrm>
                <a:off x="4611" y="1215"/>
                <a:ext cx="67" cy="66"/>
              </a:xfrm>
              <a:custGeom>
                <a:avLst/>
                <a:gdLst>
                  <a:gd name="T0" fmla="*/ 0 w 941"/>
                  <a:gd name="T1" fmla="*/ 0 h 922"/>
                  <a:gd name="T2" fmla="*/ 0 w 941"/>
                  <a:gd name="T3" fmla="*/ 0 h 922"/>
                  <a:gd name="T4" fmla="*/ 0 w 941"/>
                  <a:gd name="T5" fmla="*/ 0 h 922"/>
                  <a:gd name="T6" fmla="*/ 0 60000 65536"/>
                  <a:gd name="T7" fmla="*/ 0 60000 65536"/>
                  <a:gd name="T8" fmla="*/ 0 60000 65536"/>
                  <a:gd name="T9" fmla="*/ 0 w 941"/>
                  <a:gd name="T10" fmla="*/ 0 h 922"/>
                  <a:gd name="T11" fmla="*/ 941 w 941"/>
                  <a:gd name="T12" fmla="*/ 922 h 9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41" h="922">
                    <a:moveTo>
                      <a:pt x="941" y="0"/>
                    </a:moveTo>
                    <a:lnTo>
                      <a:pt x="0" y="922"/>
                    </a:lnTo>
                    <a:lnTo>
                      <a:pt x="1" y="9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37" name="Freeform 278"/>
              <p:cNvSpPr>
                <a:spLocks/>
              </p:cNvSpPr>
              <p:nvPr/>
            </p:nvSpPr>
            <p:spPr bwMode="auto">
              <a:xfrm>
                <a:off x="4524" y="1215"/>
                <a:ext cx="67" cy="66"/>
              </a:xfrm>
              <a:custGeom>
                <a:avLst/>
                <a:gdLst>
                  <a:gd name="T0" fmla="*/ 0 w 940"/>
                  <a:gd name="T1" fmla="*/ 0 h 924"/>
                  <a:gd name="T2" fmla="*/ 0 w 940"/>
                  <a:gd name="T3" fmla="*/ 0 h 924"/>
                  <a:gd name="T4" fmla="*/ 0 w 940"/>
                  <a:gd name="T5" fmla="*/ 0 h 924"/>
                  <a:gd name="T6" fmla="*/ 0 60000 65536"/>
                  <a:gd name="T7" fmla="*/ 0 60000 65536"/>
                  <a:gd name="T8" fmla="*/ 0 60000 65536"/>
                  <a:gd name="T9" fmla="*/ 0 w 940"/>
                  <a:gd name="T10" fmla="*/ 0 h 924"/>
                  <a:gd name="T11" fmla="*/ 940 w 940"/>
                  <a:gd name="T12" fmla="*/ 924 h 9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40" h="924">
                    <a:moveTo>
                      <a:pt x="940" y="924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38" name="Freeform 279"/>
              <p:cNvSpPr>
                <a:spLocks/>
              </p:cNvSpPr>
              <p:nvPr/>
            </p:nvSpPr>
            <p:spPr bwMode="auto">
              <a:xfrm>
                <a:off x="4522" y="1217"/>
                <a:ext cx="67" cy="66"/>
              </a:xfrm>
              <a:custGeom>
                <a:avLst/>
                <a:gdLst>
                  <a:gd name="T0" fmla="*/ 0 w 939"/>
                  <a:gd name="T1" fmla="*/ 0 h 926"/>
                  <a:gd name="T2" fmla="*/ 0 w 939"/>
                  <a:gd name="T3" fmla="*/ 0 h 926"/>
                  <a:gd name="T4" fmla="*/ 0 w 939"/>
                  <a:gd name="T5" fmla="*/ 0 h 926"/>
                  <a:gd name="T6" fmla="*/ 0 60000 65536"/>
                  <a:gd name="T7" fmla="*/ 0 60000 65536"/>
                  <a:gd name="T8" fmla="*/ 0 60000 65536"/>
                  <a:gd name="T9" fmla="*/ 0 w 939"/>
                  <a:gd name="T10" fmla="*/ 0 h 926"/>
                  <a:gd name="T11" fmla="*/ 939 w 939"/>
                  <a:gd name="T12" fmla="*/ 926 h 9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39" h="926">
                    <a:moveTo>
                      <a:pt x="939" y="92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39" name="Freeform 280"/>
              <p:cNvSpPr>
                <a:spLocks/>
              </p:cNvSpPr>
              <p:nvPr/>
            </p:nvSpPr>
            <p:spPr bwMode="auto">
              <a:xfrm>
                <a:off x="4413" y="1281"/>
                <a:ext cx="20" cy="4"/>
              </a:xfrm>
              <a:custGeom>
                <a:avLst/>
                <a:gdLst>
                  <a:gd name="T0" fmla="*/ 0 w 276"/>
                  <a:gd name="T1" fmla="*/ 0 h 57"/>
                  <a:gd name="T2" fmla="*/ 0 w 276"/>
                  <a:gd name="T3" fmla="*/ 0 h 57"/>
                  <a:gd name="T4" fmla="*/ 0 w 276"/>
                  <a:gd name="T5" fmla="*/ 0 h 57"/>
                  <a:gd name="T6" fmla="*/ 0 w 276"/>
                  <a:gd name="T7" fmla="*/ 0 h 57"/>
                  <a:gd name="T8" fmla="*/ 0 w 276"/>
                  <a:gd name="T9" fmla="*/ 0 h 57"/>
                  <a:gd name="T10" fmla="*/ 0 w 276"/>
                  <a:gd name="T11" fmla="*/ 0 h 57"/>
                  <a:gd name="T12" fmla="*/ 0 w 276"/>
                  <a:gd name="T13" fmla="*/ 0 h 57"/>
                  <a:gd name="T14" fmla="*/ 0 w 276"/>
                  <a:gd name="T15" fmla="*/ 0 h 57"/>
                  <a:gd name="T16" fmla="*/ 0 w 276"/>
                  <a:gd name="T17" fmla="*/ 0 h 57"/>
                  <a:gd name="T18" fmla="*/ 0 w 276"/>
                  <a:gd name="T19" fmla="*/ 0 h 57"/>
                  <a:gd name="T20" fmla="*/ 0 w 276"/>
                  <a:gd name="T21" fmla="*/ 0 h 57"/>
                  <a:gd name="T22" fmla="*/ 0 w 276"/>
                  <a:gd name="T23" fmla="*/ 0 h 57"/>
                  <a:gd name="T24" fmla="*/ 0 w 276"/>
                  <a:gd name="T25" fmla="*/ 0 h 57"/>
                  <a:gd name="T26" fmla="*/ 0 w 276"/>
                  <a:gd name="T27" fmla="*/ 0 h 57"/>
                  <a:gd name="T28" fmla="*/ 0 w 276"/>
                  <a:gd name="T29" fmla="*/ 0 h 57"/>
                  <a:gd name="T30" fmla="*/ 0 w 276"/>
                  <a:gd name="T31" fmla="*/ 0 h 57"/>
                  <a:gd name="T32" fmla="*/ 0 w 276"/>
                  <a:gd name="T33" fmla="*/ 0 h 57"/>
                  <a:gd name="T34" fmla="*/ 0 w 276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6"/>
                  <a:gd name="T55" fmla="*/ 0 h 57"/>
                  <a:gd name="T56" fmla="*/ 276 w 276"/>
                  <a:gd name="T57" fmla="*/ 57 h 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6" h="57">
                    <a:moveTo>
                      <a:pt x="0" y="0"/>
                    </a:moveTo>
                    <a:lnTo>
                      <a:pt x="14" y="13"/>
                    </a:lnTo>
                    <a:lnTo>
                      <a:pt x="30" y="25"/>
                    </a:lnTo>
                    <a:lnTo>
                      <a:pt x="46" y="35"/>
                    </a:lnTo>
                    <a:lnTo>
                      <a:pt x="63" y="43"/>
                    </a:lnTo>
                    <a:lnTo>
                      <a:pt x="81" y="49"/>
                    </a:lnTo>
                    <a:lnTo>
                      <a:pt x="99" y="53"/>
                    </a:lnTo>
                    <a:lnTo>
                      <a:pt x="119" y="56"/>
                    </a:lnTo>
                    <a:lnTo>
                      <a:pt x="138" y="57"/>
                    </a:lnTo>
                    <a:lnTo>
                      <a:pt x="157" y="56"/>
                    </a:lnTo>
                    <a:lnTo>
                      <a:pt x="176" y="53"/>
                    </a:lnTo>
                    <a:lnTo>
                      <a:pt x="194" y="49"/>
                    </a:lnTo>
                    <a:lnTo>
                      <a:pt x="212" y="43"/>
                    </a:lnTo>
                    <a:lnTo>
                      <a:pt x="229" y="35"/>
                    </a:lnTo>
                    <a:lnTo>
                      <a:pt x="246" y="25"/>
                    </a:lnTo>
                    <a:lnTo>
                      <a:pt x="261" y="13"/>
                    </a:lnTo>
                    <a:lnTo>
                      <a:pt x="275" y="0"/>
                    </a:lnTo>
                    <a:lnTo>
                      <a:pt x="27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40" name="Freeform 281"/>
              <p:cNvSpPr>
                <a:spLocks/>
              </p:cNvSpPr>
              <p:nvPr/>
            </p:nvSpPr>
            <p:spPr bwMode="auto">
              <a:xfrm>
                <a:off x="4411" y="1283"/>
                <a:ext cx="24" cy="5"/>
              </a:xfrm>
              <a:custGeom>
                <a:avLst/>
                <a:gdLst>
                  <a:gd name="T0" fmla="*/ 0 w 330"/>
                  <a:gd name="T1" fmla="*/ 0 h 67"/>
                  <a:gd name="T2" fmla="*/ 0 w 330"/>
                  <a:gd name="T3" fmla="*/ 0 h 67"/>
                  <a:gd name="T4" fmla="*/ 0 w 330"/>
                  <a:gd name="T5" fmla="*/ 0 h 67"/>
                  <a:gd name="T6" fmla="*/ 0 w 330"/>
                  <a:gd name="T7" fmla="*/ 0 h 67"/>
                  <a:gd name="T8" fmla="*/ 0 w 330"/>
                  <a:gd name="T9" fmla="*/ 0 h 67"/>
                  <a:gd name="T10" fmla="*/ 0 w 330"/>
                  <a:gd name="T11" fmla="*/ 0 h 67"/>
                  <a:gd name="T12" fmla="*/ 0 w 330"/>
                  <a:gd name="T13" fmla="*/ 0 h 67"/>
                  <a:gd name="T14" fmla="*/ 0 w 330"/>
                  <a:gd name="T15" fmla="*/ 0 h 67"/>
                  <a:gd name="T16" fmla="*/ 0 w 330"/>
                  <a:gd name="T17" fmla="*/ 0 h 67"/>
                  <a:gd name="T18" fmla="*/ 0 w 330"/>
                  <a:gd name="T19" fmla="*/ 0 h 67"/>
                  <a:gd name="T20" fmla="*/ 0 w 330"/>
                  <a:gd name="T21" fmla="*/ 0 h 67"/>
                  <a:gd name="T22" fmla="*/ 0 w 330"/>
                  <a:gd name="T23" fmla="*/ 0 h 67"/>
                  <a:gd name="T24" fmla="*/ 0 w 330"/>
                  <a:gd name="T25" fmla="*/ 0 h 67"/>
                  <a:gd name="T26" fmla="*/ 0 w 330"/>
                  <a:gd name="T27" fmla="*/ 0 h 67"/>
                  <a:gd name="T28" fmla="*/ 0 w 330"/>
                  <a:gd name="T29" fmla="*/ 0 h 67"/>
                  <a:gd name="T30" fmla="*/ 0 w 330"/>
                  <a:gd name="T31" fmla="*/ 0 h 67"/>
                  <a:gd name="T32" fmla="*/ 0 w 330"/>
                  <a:gd name="T33" fmla="*/ 0 h 67"/>
                  <a:gd name="T34" fmla="*/ 0 w 330"/>
                  <a:gd name="T35" fmla="*/ 0 h 67"/>
                  <a:gd name="T36" fmla="*/ 0 w 330"/>
                  <a:gd name="T37" fmla="*/ 0 h 67"/>
                  <a:gd name="T38" fmla="*/ 0 w 330"/>
                  <a:gd name="T39" fmla="*/ 0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30"/>
                  <a:gd name="T61" fmla="*/ 0 h 67"/>
                  <a:gd name="T62" fmla="*/ 330 w 330"/>
                  <a:gd name="T63" fmla="*/ 67 h 6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30" h="67">
                    <a:moveTo>
                      <a:pt x="0" y="0"/>
                    </a:moveTo>
                    <a:lnTo>
                      <a:pt x="15" y="14"/>
                    </a:lnTo>
                    <a:lnTo>
                      <a:pt x="31" y="26"/>
                    </a:lnTo>
                    <a:lnTo>
                      <a:pt x="49" y="37"/>
                    </a:lnTo>
                    <a:lnTo>
                      <a:pt x="66" y="46"/>
                    </a:lnTo>
                    <a:lnTo>
                      <a:pt x="85" y="53"/>
                    </a:lnTo>
                    <a:lnTo>
                      <a:pt x="105" y="59"/>
                    </a:lnTo>
                    <a:lnTo>
                      <a:pt x="124" y="64"/>
                    </a:lnTo>
                    <a:lnTo>
                      <a:pt x="145" y="66"/>
                    </a:lnTo>
                    <a:lnTo>
                      <a:pt x="165" y="67"/>
                    </a:lnTo>
                    <a:lnTo>
                      <a:pt x="185" y="66"/>
                    </a:lnTo>
                    <a:lnTo>
                      <a:pt x="205" y="64"/>
                    </a:lnTo>
                    <a:lnTo>
                      <a:pt x="224" y="59"/>
                    </a:lnTo>
                    <a:lnTo>
                      <a:pt x="244" y="53"/>
                    </a:lnTo>
                    <a:lnTo>
                      <a:pt x="263" y="46"/>
                    </a:lnTo>
                    <a:lnTo>
                      <a:pt x="281" y="37"/>
                    </a:lnTo>
                    <a:lnTo>
                      <a:pt x="298" y="26"/>
                    </a:lnTo>
                    <a:lnTo>
                      <a:pt x="315" y="14"/>
                    </a:lnTo>
                    <a:lnTo>
                      <a:pt x="329" y="0"/>
                    </a:lnTo>
                    <a:lnTo>
                      <a:pt x="3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41" name="Freeform 282"/>
              <p:cNvSpPr>
                <a:spLocks/>
              </p:cNvSpPr>
              <p:nvPr/>
            </p:nvSpPr>
            <p:spPr bwMode="auto">
              <a:xfrm>
                <a:off x="4591" y="1281"/>
                <a:ext cx="20" cy="4"/>
              </a:xfrm>
              <a:custGeom>
                <a:avLst/>
                <a:gdLst>
                  <a:gd name="T0" fmla="*/ 0 w 275"/>
                  <a:gd name="T1" fmla="*/ 0 h 57"/>
                  <a:gd name="T2" fmla="*/ 0 w 275"/>
                  <a:gd name="T3" fmla="*/ 0 h 57"/>
                  <a:gd name="T4" fmla="*/ 0 w 275"/>
                  <a:gd name="T5" fmla="*/ 0 h 57"/>
                  <a:gd name="T6" fmla="*/ 0 w 275"/>
                  <a:gd name="T7" fmla="*/ 0 h 57"/>
                  <a:gd name="T8" fmla="*/ 0 w 275"/>
                  <a:gd name="T9" fmla="*/ 0 h 57"/>
                  <a:gd name="T10" fmla="*/ 0 w 275"/>
                  <a:gd name="T11" fmla="*/ 0 h 57"/>
                  <a:gd name="T12" fmla="*/ 0 w 275"/>
                  <a:gd name="T13" fmla="*/ 0 h 57"/>
                  <a:gd name="T14" fmla="*/ 0 w 275"/>
                  <a:gd name="T15" fmla="*/ 0 h 57"/>
                  <a:gd name="T16" fmla="*/ 0 w 275"/>
                  <a:gd name="T17" fmla="*/ 0 h 57"/>
                  <a:gd name="T18" fmla="*/ 0 w 275"/>
                  <a:gd name="T19" fmla="*/ 0 h 57"/>
                  <a:gd name="T20" fmla="*/ 0 w 275"/>
                  <a:gd name="T21" fmla="*/ 0 h 57"/>
                  <a:gd name="T22" fmla="*/ 0 w 275"/>
                  <a:gd name="T23" fmla="*/ 0 h 57"/>
                  <a:gd name="T24" fmla="*/ 0 w 275"/>
                  <a:gd name="T25" fmla="*/ 0 h 57"/>
                  <a:gd name="T26" fmla="*/ 0 w 275"/>
                  <a:gd name="T27" fmla="*/ 0 h 57"/>
                  <a:gd name="T28" fmla="*/ 0 w 275"/>
                  <a:gd name="T29" fmla="*/ 0 h 57"/>
                  <a:gd name="T30" fmla="*/ 0 w 275"/>
                  <a:gd name="T31" fmla="*/ 0 h 57"/>
                  <a:gd name="T32" fmla="*/ 0 w 275"/>
                  <a:gd name="T33" fmla="*/ 0 h 57"/>
                  <a:gd name="T34" fmla="*/ 0 w 275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5"/>
                  <a:gd name="T55" fmla="*/ 0 h 57"/>
                  <a:gd name="T56" fmla="*/ 275 w 275"/>
                  <a:gd name="T57" fmla="*/ 57 h 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5" h="57">
                    <a:moveTo>
                      <a:pt x="0" y="0"/>
                    </a:moveTo>
                    <a:lnTo>
                      <a:pt x="15" y="13"/>
                    </a:lnTo>
                    <a:lnTo>
                      <a:pt x="30" y="25"/>
                    </a:lnTo>
                    <a:lnTo>
                      <a:pt x="46" y="35"/>
                    </a:lnTo>
                    <a:lnTo>
                      <a:pt x="64" y="43"/>
                    </a:lnTo>
                    <a:lnTo>
                      <a:pt x="81" y="49"/>
                    </a:lnTo>
                    <a:lnTo>
                      <a:pt x="99" y="53"/>
                    </a:lnTo>
                    <a:lnTo>
                      <a:pt x="119" y="56"/>
                    </a:lnTo>
                    <a:lnTo>
                      <a:pt x="137" y="57"/>
                    </a:lnTo>
                    <a:lnTo>
                      <a:pt x="157" y="56"/>
                    </a:lnTo>
                    <a:lnTo>
                      <a:pt x="175" y="53"/>
                    </a:lnTo>
                    <a:lnTo>
                      <a:pt x="194" y="49"/>
                    </a:lnTo>
                    <a:lnTo>
                      <a:pt x="212" y="43"/>
                    </a:lnTo>
                    <a:lnTo>
                      <a:pt x="229" y="35"/>
                    </a:lnTo>
                    <a:lnTo>
                      <a:pt x="246" y="25"/>
                    </a:lnTo>
                    <a:lnTo>
                      <a:pt x="261" y="13"/>
                    </a:lnTo>
                    <a:lnTo>
                      <a:pt x="274" y="0"/>
                    </a:lnTo>
                    <a:lnTo>
                      <a:pt x="27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42" name="Freeform 283"/>
              <p:cNvSpPr>
                <a:spLocks/>
              </p:cNvSpPr>
              <p:nvPr/>
            </p:nvSpPr>
            <p:spPr bwMode="auto">
              <a:xfrm>
                <a:off x="4589" y="1283"/>
                <a:ext cx="24" cy="5"/>
              </a:xfrm>
              <a:custGeom>
                <a:avLst/>
                <a:gdLst>
                  <a:gd name="T0" fmla="*/ 0 w 330"/>
                  <a:gd name="T1" fmla="*/ 0 h 67"/>
                  <a:gd name="T2" fmla="*/ 0 w 330"/>
                  <a:gd name="T3" fmla="*/ 0 h 67"/>
                  <a:gd name="T4" fmla="*/ 0 w 330"/>
                  <a:gd name="T5" fmla="*/ 0 h 67"/>
                  <a:gd name="T6" fmla="*/ 0 w 330"/>
                  <a:gd name="T7" fmla="*/ 0 h 67"/>
                  <a:gd name="T8" fmla="*/ 0 w 330"/>
                  <a:gd name="T9" fmla="*/ 0 h 67"/>
                  <a:gd name="T10" fmla="*/ 0 w 330"/>
                  <a:gd name="T11" fmla="*/ 0 h 67"/>
                  <a:gd name="T12" fmla="*/ 0 w 330"/>
                  <a:gd name="T13" fmla="*/ 0 h 67"/>
                  <a:gd name="T14" fmla="*/ 0 w 330"/>
                  <a:gd name="T15" fmla="*/ 0 h 67"/>
                  <a:gd name="T16" fmla="*/ 0 w 330"/>
                  <a:gd name="T17" fmla="*/ 0 h 67"/>
                  <a:gd name="T18" fmla="*/ 0 w 330"/>
                  <a:gd name="T19" fmla="*/ 0 h 67"/>
                  <a:gd name="T20" fmla="*/ 0 w 330"/>
                  <a:gd name="T21" fmla="*/ 0 h 67"/>
                  <a:gd name="T22" fmla="*/ 0 w 330"/>
                  <a:gd name="T23" fmla="*/ 0 h 67"/>
                  <a:gd name="T24" fmla="*/ 0 w 330"/>
                  <a:gd name="T25" fmla="*/ 0 h 67"/>
                  <a:gd name="T26" fmla="*/ 0 w 330"/>
                  <a:gd name="T27" fmla="*/ 0 h 67"/>
                  <a:gd name="T28" fmla="*/ 0 w 330"/>
                  <a:gd name="T29" fmla="*/ 0 h 67"/>
                  <a:gd name="T30" fmla="*/ 0 w 330"/>
                  <a:gd name="T31" fmla="*/ 0 h 67"/>
                  <a:gd name="T32" fmla="*/ 0 w 330"/>
                  <a:gd name="T33" fmla="*/ 0 h 67"/>
                  <a:gd name="T34" fmla="*/ 0 w 330"/>
                  <a:gd name="T35" fmla="*/ 0 h 67"/>
                  <a:gd name="T36" fmla="*/ 0 w 330"/>
                  <a:gd name="T37" fmla="*/ 0 h 67"/>
                  <a:gd name="T38" fmla="*/ 0 w 330"/>
                  <a:gd name="T39" fmla="*/ 0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30"/>
                  <a:gd name="T61" fmla="*/ 0 h 67"/>
                  <a:gd name="T62" fmla="*/ 330 w 330"/>
                  <a:gd name="T63" fmla="*/ 67 h 6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30" h="67">
                    <a:moveTo>
                      <a:pt x="0" y="0"/>
                    </a:moveTo>
                    <a:lnTo>
                      <a:pt x="15" y="14"/>
                    </a:lnTo>
                    <a:lnTo>
                      <a:pt x="31" y="26"/>
                    </a:lnTo>
                    <a:lnTo>
                      <a:pt x="48" y="37"/>
                    </a:lnTo>
                    <a:lnTo>
                      <a:pt x="66" y="46"/>
                    </a:lnTo>
                    <a:lnTo>
                      <a:pt x="85" y="53"/>
                    </a:lnTo>
                    <a:lnTo>
                      <a:pt x="104" y="59"/>
                    </a:lnTo>
                    <a:lnTo>
                      <a:pt x="124" y="64"/>
                    </a:lnTo>
                    <a:lnTo>
                      <a:pt x="144" y="66"/>
                    </a:lnTo>
                    <a:lnTo>
                      <a:pt x="164" y="67"/>
                    </a:lnTo>
                    <a:lnTo>
                      <a:pt x="185" y="66"/>
                    </a:lnTo>
                    <a:lnTo>
                      <a:pt x="205" y="64"/>
                    </a:lnTo>
                    <a:lnTo>
                      <a:pt x="225" y="59"/>
                    </a:lnTo>
                    <a:lnTo>
                      <a:pt x="244" y="53"/>
                    </a:lnTo>
                    <a:lnTo>
                      <a:pt x="263" y="46"/>
                    </a:lnTo>
                    <a:lnTo>
                      <a:pt x="281" y="37"/>
                    </a:lnTo>
                    <a:lnTo>
                      <a:pt x="298" y="26"/>
                    </a:lnTo>
                    <a:lnTo>
                      <a:pt x="315" y="14"/>
                    </a:lnTo>
                    <a:lnTo>
                      <a:pt x="329" y="0"/>
                    </a:lnTo>
                    <a:lnTo>
                      <a:pt x="3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43" name="Freeform 284"/>
              <p:cNvSpPr>
                <a:spLocks/>
              </p:cNvSpPr>
              <p:nvPr/>
            </p:nvSpPr>
            <p:spPr bwMode="auto">
              <a:xfrm>
                <a:off x="4502" y="1213"/>
                <a:ext cx="20" cy="4"/>
              </a:xfrm>
              <a:custGeom>
                <a:avLst/>
                <a:gdLst>
                  <a:gd name="T0" fmla="*/ 0 w 275"/>
                  <a:gd name="T1" fmla="*/ 0 h 55"/>
                  <a:gd name="T2" fmla="*/ 0 w 275"/>
                  <a:gd name="T3" fmla="*/ 0 h 55"/>
                  <a:gd name="T4" fmla="*/ 0 w 275"/>
                  <a:gd name="T5" fmla="*/ 0 h 55"/>
                  <a:gd name="T6" fmla="*/ 0 w 275"/>
                  <a:gd name="T7" fmla="*/ 0 h 55"/>
                  <a:gd name="T8" fmla="*/ 0 w 275"/>
                  <a:gd name="T9" fmla="*/ 0 h 55"/>
                  <a:gd name="T10" fmla="*/ 0 w 275"/>
                  <a:gd name="T11" fmla="*/ 0 h 55"/>
                  <a:gd name="T12" fmla="*/ 0 w 275"/>
                  <a:gd name="T13" fmla="*/ 0 h 55"/>
                  <a:gd name="T14" fmla="*/ 0 w 275"/>
                  <a:gd name="T15" fmla="*/ 0 h 55"/>
                  <a:gd name="T16" fmla="*/ 0 w 275"/>
                  <a:gd name="T17" fmla="*/ 0 h 55"/>
                  <a:gd name="T18" fmla="*/ 0 w 275"/>
                  <a:gd name="T19" fmla="*/ 0 h 55"/>
                  <a:gd name="T20" fmla="*/ 0 w 275"/>
                  <a:gd name="T21" fmla="*/ 0 h 55"/>
                  <a:gd name="T22" fmla="*/ 0 w 275"/>
                  <a:gd name="T23" fmla="*/ 0 h 55"/>
                  <a:gd name="T24" fmla="*/ 0 w 275"/>
                  <a:gd name="T25" fmla="*/ 0 h 55"/>
                  <a:gd name="T26" fmla="*/ 0 w 275"/>
                  <a:gd name="T27" fmla="*/ 0 h 55"/>
                  <a:gd name="T28" fmla="*/ 0 w 275"/>
                  <a:gd name="T29" fmla="*/ 0 h 55"/>
                  <a:gd name="T30" fmla="*/ 0 w 275"/>
                  <a:gd name="T31" fmla="*/ 0 h 55"/>
                  <a:gd name="T32" fmla="*/ 0 w 275"/>
                  <a:gd name="T33" fmla="*/ 0 h 55"/>
                  <a:gd name="T34" fmla="*/ 0 w 275"/>
                  <a:gd name="T35" fmla="*/ 0 h 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5"/>
                  <a:gd name="T55" fmla="*/ 0 h 55"/>
                  <a:gd name="T56" fmla="*/ 275 w 275"/>
                  <a:gd name="T57" fmla="*/ 55 h 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5" h="55">
                    <a:moveTo>
                      <a:pt x="275" y="55"/>
                    </a:moveTo>
                    <a:lnTo>
                      <a:pt x="261" y="43"/>
                    </a:lnTo>
                    <a:lnTo>
                      <a:pt x="246" y="32"/>
                    </a:lnTo>
                    <a:lnTo>
                      <a:pt x="229" y="22"/>
                    </a:lnTo>
                    <a:lnTo>
                      <a:pt x="212" y="14"/>
                    </a:lnTo>
                    <a:lnTo>
                      <a:pt x="195" y="8"/>
                    </a:lnTo>
                    <a:lnTo>
                      <a:pt x="176" y="3"/>
                    </a:lnTo>
                    <a:lnTo>
                      <a:pt x="157" y="1"/>
                    </a:lnTo>
                    <a:lnTo>
                      <a:pt x="138" y="0"/>
                    </a:lnTo>
                    <a:lnTo>
                      <a:pt x="119" y="1"/>
                    </a:lnTo>
                    <a:lnTo>
                      <a:pt x="99" y="3"/>
                    </a:lnTo>
                    <a:lnTo>
                      <a:pt x="81" y="8"/>
                    </a:lnTo>
                    <a:lnTo>
                      <a:pt x="64" y="14"/>
                    </a:lnTo>
                    <a:lnTo>
                      <a:pt x="46" y="22"/>
                    </a:lnTo>
                    <a:lnTo>
                      <a:pt x="30" y="32"/>
                    </a:lnTo>
                    <a:lnTo>
                      <a:pt x="15" y="43"/>
                    </a:lnTo>
                    <a:lnTo>
                      <a:pt x="0" y="55"/>
                    </a:lnTo>
                    <a:lnTo>
                      <a:pt x="1" y="5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44" name="Freeform 285"/>
              <p:cNvSpPr>
                <a:spLocks/>
              </p:cNvSpPr>
              <p:nvPr/>
            </p:nvSpPr>
            <p:spPr bwMode="auto">
              <a:xfrm>
                <a:off x="4500" y="1210"/>
                <a:ext cx="24" cy="5"/>
              </a:xfrm>
              <a:custGeom>
                <a:avLst/>
                <a:gdLst>
                  <a:gd name="T0" fmla="*/ 0 w 328"/>
                  <a:gd name="T1" fmla="*/ 0 h 67"/>
                  <a:gd name="T2" fmla="*/ 0 w 328"/>
                  <a:gd name="T3" fmla="*/ 0 h 67"/>
                  <a:gd name="T4" fmla="*/ 0 w 328"/>
                  <a:gd name="T5" fmla="*/ 0 h 67"/>
                  <a:gd name="T6" fmla="*/ 0 w 328"/>
                  <a:gd name="T7" fmla="*/ 0 h 67"/>
                  <a:gd name="T8" fmla="*/ 0 w 328"/>
                  <a:gd name="T9" fmla="*/ 0 h 67"/>
                  <a:gd name="T10" fmla="*/ 0 w 328"/>
                  <a:gd name="T11" fmla="*/ 0 h 67"/>
                  <a:gd name="T12" fmla="*/ 0 w 328"/>
                  <a:gd name="T13" fmla="*/ 0 h 67"/>
                  <a:gd name="T14" fmla="*/ 0 w 328"/>
                  <a:gd name="T15" fmla="*/ 0 h 67"/>
                  <a:gd name="T16" fmla="*/ 0 w 328"/>
                  <a:gd name="T17" fmla="*/ 0 h 67"/>
                  <a:gd name="T18" fmla="*/ 0 w 328"/>
                  <a:gd name="T19" fmla="*/ 0 h 67"/>
                  <a:gd name="T20" fmla="*/ 0 w 328"/>
                  <a:gd name="T21" fmla="*/ 0 h 67"/>
                  <a:gd name="T22" fmla="*/ 0 w 328"/>
                  <a:gd name="T23" fmla="*/ 0 h 67"/>
                  <a:gd name="T24" fmla="*/ 0 w 328"/>
                  <a:gd name="T25" fmla="*/ 0 h 67"/>
                  <a:gd name="T26" fmla="*/ 0 w 328"/>
                  <a:gd name="T27" fmla="*/ 0 h 67"/>
                  <a:gd name="T28" fmla="*/ 0 w 328"/>
                  <a:gd name="T29" fmla="*/ 0 h 67"/>
                  <a:gd name="T30" fmla="*/ 0 w 328"/>
                  <a:gd name="T31" fmla="*/ 0 h 67"/>
                  <a:gd name="T32" fmla="*/ 0 w 328"/>
                  <a:gd name="T33" fmla="*/ 0 h 67"/>
                  <a:gd name="T34" fmla="*/ 0 w 328"/>
                  <a:gd name="T35" fmla="*/ 0 h 67"/>
                  <a:gd name="T36" fmla="*/ 0 w 328"/>
                  <a:gd name="T37" fmla="*/ 0 h 67"/>
                  <a:gd name="T38" fmla="*/ 0 w 328"/>
                  <a:gd name="T39" fmla="*/ 0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8"/>
                  <a:gd name="T61" fmla="*/ 0 h 67"/>
                  <a:gd name="T62" fmla="*/ 328 w 328"/>
                  <a:gd name="T63" fmla="*/ 67 h 6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8" h="67">
                    <a:moveTo>
                      <a:pt x="328" y="67"/>
                    </a:moveTo>
                    <a:lnTo>
                      <a:pt x="314" y="54"/>
                    </a:lnTo>
                    <a:lnTo>
                      <a:pt x="297" y="42"/>
                    </a:lnTo>
                    <a:lnTo>
                      <a:pt x="280" y="31"/>
                    </a:lnTo>
                    <a:lnTo>
                      <a:pt x="263" y="22"/>
                    </a:lnTo>
                    <a:lnTo>
                      <a:pt x="243" y="14"/>
                    </a:lnTo>
                    <a:lnTo>
                      <a:pt x="224" y="7"/>
                    </a:lnTo>
                    <a:lnTo>
                      <a:pt x="204" y="3"/>
                    </a:lnTo>
                    <a:lnTo>
                      <a:pt x="184" y="1"/>
                    </a:lnTo>
                    <a:lnTo>
                      <a:pt x="164" y="0"/>
                    </a:lnTo>
                    <a:lnTo>
                      <a:pt x="144" y="1"/>
                    </a:lnTo>
                    <a:lnTo>
                      <a:pt x="123" y="3"/>
                    </a:lnTo>
                    <a:lnTo>
                      <a:pt x="104" y="7"/>
                    </a:lnTo>
                    <a:lnTo>
                      <a:pt x="85" y="14"/>
                    </a:lnTo>
                    <a:lnTo>
                      <a:pt x="65" y="22"/>
                    </a:lnTo>
                    <a:lnTo>
                      <a:pt x="48" y="31"/>
                    </a:lnTo>
                    <a:lnTo>
                      <a:pt x="30" y="42"/>
                    </a:lnTo>
                    <a:lnTo>
                      <a:pt x="14" y="54"/>
                    </a:lnTo>
                    <a:lnTo>
                      <a:pt x="0" y="67"/>
                    </a:lnTo>
                    <a:lnTo>
                      <a:pt x="1" y="6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45" name="Freeform 286"/>
              <p:cNvSpPr>
                <a:spLocks/>
              </p:cNvSpPr>
              <p:nvPr/>
            </p:nvSpPr>
            <p:spPr bwMode="auto">
              <a:xfrm>
                <a:off x="4680" y="1213"/>
                <a:ext cx="20" cy="4"/>
              </a:xfrm>
              <a:custGeom>
                <a:avLst/>
                <a:gdLst>
                  <a:gd name="T0" fmla="*/ 0 w 275"/>
                  <a:gd name="T1" fmla="*/ 0 h 55"/>
                  <a:gd name="T2" fmla="*/ 0 w 275"/>
                  <a:gd name="T3" fmla="*/ 0 h 55"/>
                  <a:gd name="T4" fmla="*/ 0 w 275"/>
                  <a:gd name="T5" fmla="*/ 0 h 55"/>
                  <a:gd name="T6" fmla="*/ 0 w 275"/>
                  <a:gd name="T7" fmla="*/ 0 h 55"/>
                  <a:gd name="T8" fmla="*/ 0 w 275"/>
                  <a:gd name="T9" fmla="*/ 0 h 55"/>
                  <a:gd name="T10" fmla="*/ 0 w 275"/>
                  <a:gd name="T11" fmla="*/ 0 h 55"/>
                  <a:gd name="T12" fmla="*/ 0 w 275"/>
                  <a:gd name="T13" fmla="*/ 0 h 55"/>
                  <a:gd name="T14" fmla="*/ 0 w 275"/>
                  <a:gd name="T15" fmla="*/ 0 h 55"/>
                  <a:gd name="T16" fmla="*/ 0 w 275"/>
                  <a:gd name="T17" fmla="*/ 0 h 55"/>
                  <a:gd name="T18" fmla="*/ 0 w 275"/>
                  <a:gd name="T19" fmla="*/ 0 h 55"/>
                  <a:gd name="T20" fmla="*/ 0 w 275"/>
                  <a:gd name="T21" fmla="*/ 0 h 55"/>
                  <a:gd name="T22" fmla="*/ 0 w 275"/>
                  <a:gd name="T23" fmla="*/ 0 h 55"/>
                  <a:gd name="T24" fmla="*/ 0 w 275"/>
                  <a:gd name="T25" fmla="*/ 0 h 55"/>
                  <a:gd name="T26" fmla="*/ 0 w 275"/>
                  <a:gd name="T27" fmla="*/ 0 h 55"/>
                  <a:gd name="T28" fmla="*/ 0 w 275"/>
                  <a:gd name="T29" fmla="*/ 0 h 55"/>
                  <a:gd name="T30" fmla="*/ 0 w 275"/>
                  <a:gd name="T31" fmla="*/ 0 h 55"/>
                  <a:gd name="T32" fmla="*/ 0 w 275"/>
                  <a:gd name="T33" fmla="*/ 0 h 55"/>
                  <a:gd name="T34" fmla="*/ 0 w 275"/>
                  <a:gd name="T35" fmla="*/ 0 h 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5"/>
                  <a:gd name="T55" fmla="*/ 0 h 55"/>
                  <a:gd name="T56" fmla="*/ 275 w 275"/>
                  <a:gd name="T57" fmla="*/ 55 h 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5" h="55">
                    <a:moveTo>
                      <a:pt x="275" y="55"/>
                    </a:moveTo>
                    <a:lnTo>
                      <a:pt x="261" y="43"/>
                    </a:lnTo>
                    <a:lnTo>
                      <a:pt x="246" y="32"/>
                    </a:lnTo>
                    <a:lnTo>
                      <a:pt x="230" y="22"/>
                    </a:lnTo>
                    <a:lnTo>
                      <a:pt x="212" y="14"/>
                    </a:lnTo>
                    <a:lnTo>
                      <a:pt x="194" y="8"/>
                    </a:lnTo>
                    <a:lnTo>
                      <a:pt x="175" y="3"/>
                    </a:lnTo>
                    <a:lnTo>
                      <a:pt x="157" y="1"/>
                    </a:lnTo>
                    <a:lnTo>
                      <a:pt x="138" y="0"/>
                    </a:lnTo>
                    <a:lnTo>
                      <a:pt x="119" y="1"/>
                    </a:lnTo>
                    <a:lnTo>
                      <a:pt x="100" y="3"/>
                    </a:lnTo>
                    <a:lnTo>
                      <a:pt x="81" y="8"/>
                    </a:lnTo>
                    <a:lnTo>
                      <a:pt x="64" y="14"/>
                    </a:lnTo>
                    <a:lnTo>
                      <a:pt x="46" y="22"/>
                    </a:lnTo>
                    <a:lnTo>
                      <a:pt x="30" y="32"/>
                    </a:lnTo>
                    <a:lnTo>
                      <a:pt x="15" y="43"/>
                    </a:lnTo>
                    <a:lnTo>
                      <a:pt x="0" y="55"/>
                    </a:lnTo>
                    <a:lnTo>
                      <a:pt x="1" y="5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46" name="Freeform 287"/>
              <p:cNvSpPr>
                <a:spLocks/>
              </p:cNvSpPr>
              <p:nvPr/>
            </p:nvSpPr>
            <p:spPr bwMode="auto">
              <a:xfrm>
                <a:off x="4678" y="1210"/>
                <a:ext cx="24" cy="5"/>
              </a:xfrm>
              <a:custGeom>
                <a:avLst/>
                <a:gdLst>
                  <a:gd name="T0" fmla="*/ 0 w 329"/>
                  <a:gd name="T1" fmla="*/ 0 h 67"/>
                  <a:gd name="T2" fmla="*/ 0 w 329"/>
                  <a:gd name="T3" fmla="*/ 0 h 67"/>
                  <a:gd name="T4" fmla="*/ 0 w 329"/>
                  <a:gd name="T5" fmla="*/ 0 h 67"/>
                  <a:gd name="T6" fmla="*/ 0 w 329"/>
                  <a:gd name="T7" fmla="*/ 0 h 67"/>
                  <a:gd name="T8" fmla="*/ 0 w 329"/>
                  <a:gd name="T9" fmla="*/ 0 h 67"/>
                  <a:gd name="T10" fmla="*/ 0 w 329"/>
                  <a:gd name="T11" fmla="*/ 0 h 67"/>
                  <a:gd name="T12" fmla="*/ 0 w 329"/>
                  <a:gd name="T13" fmla="*/ 0 h 67"/>
                  <a:gd name="T14" fmla="*/ 0 w 329"/>
                  <a:gd name="T15" fmla="*/ 0 h 67"/>
                  <a:gd name="T16" fmla="*/ 0 w 329"/>
                  <a:gd name="T17" fmla="*/ 0 h 67"/>
                  <a:gd name="T18" fmla="*/ 0 w 329"/>
                  <a:gd name="T19" fmla="*/ 0 h 67"/>
                  <a:gd name="T20" fmla="*/ 0 w 329"/>
                  <a:gd name="T21" fmla="*/ 0 h 67"/>
                  <a:gd name="T22" fmla="*/ 0 w 329"/>
                  <a:gd name="T23" fmla="*/ 0 h 67"/>
                  <a:gd name="T24" fmla="*/ 0 w 329"/>
                  <a:gd name="T25" fmla="*/ 0 h 67"/>
                  <a:gd name="T26" fmla="*/ 0 w 329"/>
                  <a:gd name="T27" fmla="*/ 0 h 67"/>
                  <a:gd name="T28" fmla="*/ 0 w 329"/>
                  <a:gd name="T29" fmla="*/ 0 h 67"/>
                  <a:gd name="T30" fmla="*/ 0 w 329"/>
                  <a:gd name="T31" fmla="*/ 0 h 67"/>
                  <a:gd name="T32" fmla="*/ 0 w 329"/>
                  <a:gd name="T33" fmla="*/ 0 h 67"/>
                  <a:gd name="T34" fmla="*/ 0 w 329"/>
                  <a:gd name="T35" fmla="*/ 0 h 67"/>
                  <a:gd name="T36" fmla="*/ 0 w 329"/>
                  <a:gd name="T37" fmla="*/ 0 h 67"/>
                  <a:gd name="T38" fmla="*/ 0 w 329"/>
                  <a:gd name="T39" fmla="*/ 0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9"/>
                  <a:gd name="T61" fmla="*/ 0 h 67"/>
                  <a:gd name="T62" fmla="*/ 329 w 329"/>
                  <a:gd name="T63" fmla="*/ 67 h 6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9" h="67">
                    <a:moveTo>
                      <a:pt x="329" y="67"/>
                    </a:moveTo>
                    <a:lnTo>
                      <a:pt x="315" y="54"/>
                    </a:lnTo>
                    <a:lnTo>
                      <a:pt x="299" y="42"/>
                    </a:lnTo>
                    <a:lnTo>
                      <a:pt x="281" y="31"/>
                    </a:lnTo>
                    <a:lnTo>
                      <a:pt x="263" y="22"/>
                    </a:lnTo>
                    <a:lnTo>
                      <a:pt x="244" y="14"/>
                    </a:lnTo>
                    <a:lnTo>
                      <a:pt x="225" y="7"/>
                    </a:lnTo>
                    <a:lnTo>
                      <a:pt x="205" y="3"/>
                    </a:lnTo>
                    <a:lnTo>
                      <a:pt x="185" y="1"/>
                    </a:lnTo>
                    <a:lnTo>
                      <a:pt x="165" y="0"/>
                    </a:lnTo>
                    <a:lnTo>
                      <a:pt x="144" y="1"/>
                    </a:lnTo>
                    <a:lnTo>
                      <a:pt x="125" y="3"/>
                    </a:lnTo>
                    <a:lnTo>
                      <a:pt x="104" y="7"/>
                    </a:lnTo>
                    <a:lnTo>
                      <a:pt x="85" y="14"/>
                    </a:lnTo>
                    <a:lnTo>
                      <a:pt x="66" y="22"/>
                    </a:lnTo>
                    <a:lnTo>
                      <a:pt x="48" y="31"/>
                    </a:lnTo>
                    <a:lnTo>
                      <a:pt x="31" y="42"/>
                    </a:lnTo>
                    <a:lnTo>
                      <a:pt x="15" y="54"/>
                    </a:lnTo>
                    <a:lnTo>
                      <a:pt x="0" y="67"/>
                    </a:lnTo>
                    <a:lnTo>
                      <a:pt x="1" y="6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47" name="Freeform 288"/>
              <p:cNvSpPr>
                <a:spLocks/>
              </p:cNvSpPr>
              <p:nvPr/>
            </p:nvSpPr>
            <p:spPr bwMode="auto">
              <a:xfrm>
                <a:off x="4195" y="1287"/>
                <a:ext cx="1310" cy="2"/>
              </a:xfrm>
              <a:custGeom>
                <a:avLst/>
                <a:gdLst>
                  <a:gd name="T0" fmla="*/ 0 w 18343"/>
                  <a:gd name="T1" fmla="*/ 0 h 30"/>
                  <a:gd name="T2" fmla="*/ 0 w 18343"/>
                  <a:gd name="T3" fmla="*/ 0 h 30"/>
                  <a:gd name="T4" fmla="*/ 0 w 18343"/>
                  <a:gd name="T5" fmla="*/ 0 h 30"/>
                  <a:gd name="T6" fmla="*/ 0 w 18343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343"/>
                  <a:gd name="T13" fmla="*/ 0 h 30"/>
                  <a:gd name="T14" fmla="*/ 18343 w 18343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343" h="30">
                    <a:moveTo>
                      <a:pt x="0" y="0"/>
                    </a:moveTo>
                    <a:lnTo>
                      <a:pt x="0" y="30"/>
                    </a:lnTo>
                    <a:lnTo>
                      <a:pt x="18343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48" name="Freeform 289"/>
              <p:cNvSpPr>
                <a:spLocks/>
              </p:cNvSpPr>
              <p:nvPr/>
            </p:nvSpPr>
            <p:spPr bwMode="auto">
              <a:xfrm>
                <a:off x="4195" y="1287"/>
                <a:ext cx="1310" cy="2"/>
              </a:xfrm>
              <a:custGeom>
                <a:avLst/>
                <a:gdLst>
                  <a:gd name="T0" fmla="*/ 0 w 18343"/>
                  <a:gd name="T1" fmla="*/ 0 h 30"/>
                  <a:gd name="T2" fmla="*/ 0 w 18343"/>
                  <a:gd name="T3" fmla="*/ 0 h 30"/>
                  <a:gd name="T4" fmla="*/ 0 w 18343"/>
                  <a:gd name="T5" fmla="*/ 0 h 30"/>
                  <a:gd name="T6" fmla="*/ 0 w 18343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343"/>
                  <a:gd name="T13" fmla="*/ 0 h 30"/>
                  <a:gd name="T14" fmla="*/ 18343 w 18343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343" h="30">
                    <a:moveTo>
                      <a:pt x="0" y="30"/>
                    </a:moveTo>
                    <a:lnTo>
                      <a:pt x="18343" y="0"/>
                    </a:lnTo>
                    <a:lnTo>
                      <a:pt x="18343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49" name="Rectangle 290"/>
              <p:cNvSpPr>
                <a:spLocks noChangeArrowheads="1"/>
              </p:cNvSpPr>
              <p:nvPr/>
            </p:nvSpPr>
            <p:spPr bwMode="auto">
              <a:xfrm>
                <a:off x="4195" y="1287"/>
                <a:ext cx="1310" cy="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50" name="Freeform 291"/>
              <p:cNvSpPr>
                <a:spLocks/>
              </p:cNvSpPr>
              <p:nvPr/>
            </p:nvSpPr>
            <p:spPr bwMode="auto">
              <a:xfrm>
                <a:off x="5414" y="1215"/>
                <a:ext cx="67" cy="66"/>
              </a:xfrm>
              <a:custGeom>
                <a:avLst/>
                <a:gdLst>
                  <a:gd name="T0" fmla="*/ 0 w 948"/>
                  <a:gd name="T1" fmla="*/ 0 h 931"/>
                  <a:gd name="T2" fmla="*/ 0 w 948"/>
                  <a:gd name="T3" fmla="*/ 0 h 931"/>
                  <a:gd name="T4" fmla="*/ 0 w 948"/>
                  <a:gd name="T5" fmla="*/ 0 h 931"/>
                  <a:gd name="T6" fmla="*/ 0 60000 65536"/>
                  <a:gd name="T7" fmla="*/ 0 60000 65536"/>
                  <a:gd name="T8" fmla="*/ 0 60000 65536"/>
                  <a:gd name="T9" fmla="*/ 0 w 948"/>
                  <a:gd name="T10" fmla="*/ 0 h 931"/>
                  <a:gd name="T11" fmla="*/ 948 w 948"/>
                  <a:gd name="T12" fmla="*/ 931 h 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48" h="931">
                    <a:moveTo>
                      <a:pt x="948" y="931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51" name="Freeform 292"/>
              <p:cNvSpPr>
                <a:spLocks/>
              </p:cNvSpPr>
              <p:nvPr/>
            </p:nvSpPr>
            <p:spPr bwMode="auto">
              <a:xfrm>
                <a:off x="5412" y="1217"/>
                <a:ext cx="68" cy="67"/>
              </a:xfrm>
              <a:custGeom>
                <a:avLst/>
                <a:gdLst>
                  <a:gd name="T0" fmla="*/ 0 w 953"/>
                  <a:gd name="T1" fmla="*/ 0 h 937"/>
                  <a:gd name="T2" fmla="*/ 0 w 953"/>
                  <a:gd name="T3" fmla="*/ 0 h 937"/>
                  <a:gd name="T4" fmla="*/ 0 w 953"/>
                  <a:gd name="T5" fmla="*/ 0 h 937"/>
                  <a:gd name="T6" fmla="*/ 0 60000 65536"/>
                  <a:gd name="T7" fmla="*/ 0 60000 65536"/>
                  <a:gd name="T8" fmla="*/ 0 60000 65536"/>
                  <a:gd name="T9" fmla="*/ 0 w 953"/>
                  <a:gd name="T10" fmla="*/ 0 h 937"/>
                  <a:gd name="T11" fmla="*/ 953 w 953"/>
                  <a:gd name="T12" fmla="*/ 937 h 9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53" h="937">
                    <a:moveTo>
                      <a:pt x="953" y="937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52" name="Freeform 293"/>
              <p:cNvSpPr>
                <a:spLocks/>
              </p:cNvSpPr>
              <p:nvPr/>
            </p:nvSpPr>
            <p:spPr bwMode="auto">
              <a:xfrm>
                <a:off x="5479" y="1283"/>
                <a:ext cx="23" cy="5"/>
              </a:xfrm>
              <a:custGeom>
                <a:avLst/>
                <a:gdLst>
                  <a:gd name="T0" fmla="*/ 0 w 331"/>
                  <a:gd name="T1" fmla="*/ 0 h 67"/>
                  <a:gd name="T2" fmla="*/ 0 w 331"/>
                  <a:gd name="T3" fmla="*/ 0 h 67"/>
                  <a:gd name="T4" fmla="*/ 0 w 331"/>
                  <a:gd name="T5" fmla="*/ 0 h 67"/>
                  <a:gd name="T6" fmla="*/ 0 w 331"/>
                  <a:gd name="T7" fmla="*/ 0 h 67"/>
                  <a:gd name="T8" fmla="*/ 0 w 331"/>
                  <a:gd name="T9" fmla="*/ 0 h 67"/>
                  <a:gd name="T10" fmla="*/ 0 w 331"/>
                  <a:gd name="T11" fmla="*/ 0 h 67"/>
                  <a:gd name="T12" fmla="*/ 0 w 331"/>
                  <a:gd name="T13" fmla="*/ 0 h 67"/>
                  <a:gd name="T14" fmla="*/ 0 w 331"/>
                  <a:gd name="T15" fmla="*/ 0 h 67"/>
                  <a:gd name="T16" fmla="*/ 0 w 331"/>
                  <a:gd name="T17" fmla="*/ 0 h 67"/>
                  <a:gd name="T18" fmla="*/ 0 w 331"/>
                  <a:gd name="T19" fmla="*/ 0 h 67"/>
                  <a:gd name="T20" fmla="*/ 0 w 331"/>
                  <a:gd name="T21" fmla="*/ 0 h 67"/>
                  <a:gd name="T22" fmla="*/ 0 w 331"/>
                  <a:gd name="T23" fmla="*/ 0 h 67"/>
                  <a:gd name="T24" fmla="*/ 0 w 331"/>
                  <a:gd name="T25" fmla="*/ 0 h 67"/>
                  <a:gd name="T26" fmla="*/ 0 w 331"/>
                  <a:gd name="T27" fmla="*/ 0 h 67"/>
                  <a:gd name="T28" fmla="*/ 0 w 331"/>
                  <a:gd name="T29" fmla="*/ 0 h 67"/>
                  <a:gd name="T30" fmla="*/ 0 w 331"/>
                  <a:gd name="T31" fmla="*/ 0 h 67"/>
                  <a:gd name="T32" fmla="*/ 0 w 331"/>
                  <a:gd name="T33" fmla="*/ 0 h 67"/>
                  <a:gd name="T34" fmla="*/ 0 w 331"/>
                  <a:gd name="T35" fmla="*/ 0 h 67"/>
                  <a:gd name="T36" fmla="*/ 0 w 331"/>
                  <a:gd name="T37" fmla="*/ 0 h 67"/>
                  <a:gd name="T38" fmla="*/ 0 w 331"/>
                  <a:gd name="T39" fmla="*/ 0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31"/>
                  <a:gd name="T61" fmla="*/ 0 h 67"/>
                  <a:gd name="T62" fmla="*/ 331 w 331"/>
                  <a:gd name="T63" fmla="*/ 67 h 6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31" h="67">
                    <a:moveTo>
                      <a:pt x="0" y="0"/>
                    </a:moveTo>
                    <a:lnTo>
                      <a:pt x="16" y="14"/>
                    </a:lnTo>
                    <a:lnTo>
                      <a:pt x="32" y="26"/>
                    </a:lnTo>
                    <a:lnTo>
                      <a:pt x="48" y="37"/>
                    </a:lnTo>
                    <a:lnTo>
                      <a:pt x="67" y="46"/>
                    </a:lnTo>
                    <a:lnTo>
                      <a:pt x="85" y="53"/>
                    </a:lnTo>
                    <a:lnTo>
                      <a:pt x="105" y="59"/>
                    </a:lnTo>
                    <a:lnTo>
                      <a:pt x="125" y="64"/>
                    </a:lnTo>
                    <a:lnTo>
                      <a:pt x="144" y="66"/>
                    </a:lnTo>
                    <a:lnTo>
                      <a:pt x="165" y="67"/>
                    </a:lnTo>
                    <a:lnTo>
                      <a:pt x="185" y="66"/>
                    </a:lnTo>
                    <a:lnTo>
                      <a:pt x="206" y="64"/>
                    </a:lnTo>
                    <a:lnTo>
                      <a:pt x="225" y="59"/>
                    </a:lnTo>
                    <a:lnTo>
                      <a:pt x="245" y="53"/>
                    </a:lnTo>
                    <a:lnTo>
                      <a:pt x="263" y="46"/>
                    </a:lnTo>
                    <a:lnTo>
                      <a:pt x="282" y="37"/>
                    </a:lnTo>
                    <a:lnTo>
                      <a:pt x="299" y="26"/>
                    </a:lnTo>
                    <a:lnTo>
                      <a:pt x="314" y="14"/>
                    </a:lnTo>
                    <a:lnTo>
                      <a:pt x="330" y="0"/>
                    </a:lnTo>
                    <a:lnTo>
                      <a:pt x="33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53" name="Freeform 294"/>
              <p:cNvSpPr>
                <a:spLocks/>
              </p:cNvSpPr>
              <p:nvPr/>
            </p:nvSpPr>
            <p:spPr bwMode="auto">
              <a:xfrm>
                <a:off x="5481" y="1281"/>
                <a:ext cx="19" cy="4"/>
              </a:xfrm>
              <a:custGeom>
                <a:avLst/>
                <a:gdLst>
                  <a:gd name="T0" fmla="*/ 0 w 275"/>
                  <a:gd name="T1" fmla="*/ 0 h 57"/>
                  <a:gd name="T2" fmla="*/ 0 w 275"/>
                  <a:gd name="T3" fmla="*/ 0 h 57"/>
                  <a:gd name="T4" fmla="*/ 0 w 275"/>
                  <a:gd name="T5" fmla="*/ 0 h 57"/>
                  <a:gd name="T6" fmla="*/ 0 w 275"/>
                  <a:gd name="T7" fmla="*/ 0 h 57"/>
                  <a:gd name="T8" fmla="*/ 0 w 275"/>
                  <a:gd name="T9" fmla="*/ 0 h 57"/>
                  <a:gd name="T10" fmla="*/ 0 w 275"/>
                  <a:gd name="T11" fmla="*/ 0 h 57"/>
                  <a:gd name="T12" fmla="*/ 0 w 275"/>
                  <a:gd name="T13" fmla="*/ 0 h 57"/>
                  <a:gd name="T14" fmla="*/ 0 w 275"/>
                  <a:gd name="T15" fmla="*/ 0 h 57"/>
                  <a:gd name="T16" fmla="*/ 0 w 275"/>
                  <a:gd name="T17" fmla="*/ 0 h 57"/>
                  <a:gd name="T18" fmla="*/ 0 w 275"/>
                  <a:gd name="T19" fmla="*/ 0 h 57"/>
                  <a:gd name="T20" fmla="*/ 0 w 275"/>
                  <a:gd name="T21" fmla="*/ 0 h 57"/>
                  <a:gd name="T22" fmla="*/ 0 w 275"/>
                  <a:gd name="T23" fmla="*/ 0 h 57"/>
                  <a:gd name="T24" fmla="*/ 0 w 275"/>
                  <a:gd name="T25" fmla="*/ 0 h 57"/>
                  <a:gd name="T26" fmla="*/ 0 w 275"/>
                  <a:gd name="T27" fmla="*/ 0 h 57"/>
                  <a:gd name="T28" fmla="*/ 0 w 275"/>
                  <a:gd name="T29" fmla="*/ 0 h 57"/>
                  <a:gd name="T30" fmla="*/ 0 w 275"/>
                  <a:gd name="T31" fmla="*/ 0 h 57"/>
                  <a:gd name="T32" fmla="*/ 0 w 275"/>
                  <a:gd name="T33" fmla="*/ 0 h 57"/>
                  <a:gd name="T34" fmla="*/ 0 w 275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5"/>
                  <a:gd name="T55" fmla="*/ 0 h 57"/>
                  <a:gd name="T56" fmla="*/ 275 w 275"/>
                  <a:gd name="T57" fmla="*/ 57 h 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5" h="57">
                    <a:moveTo>
                      <a:pt x="0" y="0"/>
                    </a:moveTo>
                    <a:lnTo>
                      <a:pt x="14" y="13"/>
                    </a:lnTo>
                    <a:lnTo>
                      <a:pt x="29" y="25"/>
                    </a:lnTo>
                    <a:lnTo>
                      <a:pt x="46" y="35"/>
                    </a:lnTo>
                    <a:lnTo>
                      <a:pt x="62" y="43"/>
                    </a:lnTo>
                    <a:lnTo>
                      <a:pt x="81" y="49"/>
                    </a:lnTo>
                    <a:lnTo>
                      <a:pt x="99" y="53"/>
                    </a:lnTo>
                    <a:lnTo>
                      <a:pt x="119" y="56"/>
                    </a:lnTo>
                    <a:lnTo>
                      <a:pt x="137" y="57"/>
                    </a:lnTo>
                    <a:lnTo>
                      <a:pt x="156" y="56"/>
                    </a:lnTo>
                    <a:lnTo>
                      <a:pt x="175" y="53"/>
                    </a:lnTo>
                    <a:lnTo>
                      <a:pt x="193" y="49"/>
                    </a:lnTo>
                    <a:lnTo>
                      <a:pt x="212" y="43"/>
                    </a:lnTo>
                    <a:lnTo>
                      <a:pt x="229" y="35"/>
                    </a:lnTo>
                    <a:lnTo>
                      <a:pt x="245" y="25"/>
                    </a:lnTo>
                    <a:lnTo>
                      <a:pt x="261" y="13"/>
                    </a:lnTo>
                    <a:lnTo>
                      <a:pt x="274" y="0"/>
                    </a:lnTo>
                    <a:lnTo>
                      <a:pt x="27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54" name="Freeform 295"/>
              <p:cNvSpPr>
                <a:spLocks/>
              </p:cNvSpPr>
              <p:nvPr/>
            </p:nvSpPr>
            <p:spPr bwMode="auto">
              <a:xfrm>
                <a:off x="4749" y="1586"/>
                <a:ext cx="40" cy="2"/>
              </a:xfrm>
              <a:custGeom>
                <a:avLst/>
                <a:gdLst>
                  <a:gd name="T0" fmla="*/ 0 w 563"/>
                  <a:gd name="T1" fmla="*/ 0 h 21"/>
                  <a:gd name="T2" fmla="*/ 0 w 563"/>
                  <a:gd name="T3" fmla="*/ 0 h 21"/>
                  <a:gd name="T4" fmla="*/ 0 w 563"/>
                  <a:gd name="T5" fmla="*/ 0 h 21"/>
                  <a:gd name="T6" fmla="*/ 0 w 563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3"/>
                  <a:gd name="T13" fmla="*/ 0 h 21"/>
                  <a:gd name="T14" fmla="*/ 563 w 563"/>
                  <a:gd name="T15" fmla="*/ 21 h 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3" h="21">
                    <a:moveTo>
                      <a:pt x="563" y="21"/>
                    </a:moveTo>
                    <a:lnTo>
                      <a:pt x="563" y="0"/>
                    </a:lnTo>
                    <a:lnTo>
                      <a:pt x="0" y="21"/>
                    </a:lnTo>
                    <a:lnTo>
                      <a:pt x="563" y="2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55" name="Freeform 296"/>
              <p:cNvSpPr>
                <a:spLocks/>
              </p:cNvSpPr>
              <p:nvPr/>
            </p:nvSpPr>
            <p:spPr bwMode="auto">
              <a:xfrm>
                <a:off x="4749" y="1586"/>
                <a:ext cx="40" cy="2"/>
              </a:xfrm>
              <a:custGeom>
                <a:avLst/>
                <a:gdLst>
                  <a:gd name="T0" fmla="*/ 0 w 563"/>
                  <a:gd name="T1" fmla="*/ 0 h 21"/>
                  <a:gd name="T2" fmla="*/ 0 w 563"/>
                  <a:gd name="T3" fmla="*/ 0 h 21"/>
                  <a:gd name="T4" fmla="*/ 0 w 563"/>
                  <a:gd name="T5" fmla="*/ 0 h 21"/>
                  <a:gd name="T6" fmla="*/ 0 w 563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3"/>
                  <a:gd name="T13" fmla="*/ 0 h 21"/>
                  <a:gd name="T14" fmla="*/ 563 w 563"/>
                  <a:gd name="T15" fmla="*/ 21 h 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3" h="21">
                    <a:moveTo>
                      <a:pt x="563" y="0"/>
                    </a:moveTo>
                    <a:lnTo>
                      <a:pt x="0" y="21"/>
                    </a:lnTo>
                    <a:lnTo>
                      <a:pt x="22" y="0"/>
                    </a:lnTo>
                    <a:lnTo>
                      <a:pt x="563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56" name="Freeform 297"/>
              <p:cNvSpPr>
                <a:spLocks/>
              </p:cNvSpPr>
              <p:nvPr/>
            </p:nvSpPr>
            <p:spPr bwMode="auto">
              <a:xfrm>
                <a:off x="4749" y="1586"/>
                <a:ext cx="40" cy="2"/>
              </a:xfrm>
              <a:custGeom>
                <a:avLst/>
                <a:gdLst>
                  <a:gd name="T0" fmla="*/ 0 w 563"/>
                  <a:gd name="T1" fmla="*/ 0 h 21"/>
                  <a:gd name="T2" fmla="*/ 0 w 563"/>
                  <a:gd name="T3" fmla="*/ 0 h 21"/>
                  <a:gd name="T4" fmla="*/ 0 w 563"/>
                  <a:gd name="T5" fmla="*/ 0 h 21"/>
                  <a:gd name="T6" fmla="*/ 0 w 563"/>
                  <a:gd name="T7" fmla="*/ 0 h 21"/>
                  <a:gd name="T8" fmla="*/ 0 w 563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3"/>
                  <a:gd name="T16" fmla="*/ 0 h 21"/>
                  <a:gd name="T17" fmla="*/ 563 w 56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3" h="21">
                    <a:moveTo>
                      <a:pt x="563" y="21"/>
                    </a:moveTo>
                    <a:lnTo>
                      <a:pt x="563" y="0"/>
                    </a:lnTo>
                    <a:lnTo>
                      <a:pt x="22" y="0"/>
                    </a:lnTo>
                    <a:lnTo>
                      <a:pt x="0" y="21"/>
                    </a:lnTo>
                    <a:lnTo>
                      <a:pt x="563" y="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57" name="Freeform 298"/>
              <p:cNvSpPr>
                <a:spLocks/>
              </p:cNvSpPr>
              <p:nvPr/>
            </p:nvSpPr>
            <p:spPr bwMode="auto">
              <a:xfrm>
                <a:off x="4749" y="1555"/>
                <a:ext cx="2" cy="33"/>
              </a:xfrm>
              <a:custGeom>
                <a:avLst/>
                <a:gdLst>
                  <a:gd name="T0" fmla="*/ 0 w 22"/>
                  <a:gd name="T1" fmla="*/ 0 h 453"/>
                  <a:gd name="T2" fmla="*/ 0 w 22"/>
                  <a:gd name="T3" fmla="*/ 0 h 453"/>
                  <a:gd name="T4" fmla="*/ 0 w 22"/>
                  <a:gd name="T5" fmla="*/ 0 h 453"/>
                  <a:gd name="T6" fmla="*/ 0 w 22"/>
                  <a:gd name="T7" fmla="*/ 0 h 4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453"/>
                  <a:gd name="T14" fmla="*/ 22 w 22"/>
                  <a:gd name="T15" fmla="*/ 453 h 4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453">
                    <a:moveTo>
                      <a:pt x="0" y="453"/>
                    </a:moveTo>
                    <a:lnTo>
                      <a:pt x="22" y="432"/>
                    </a:lnTo>
                    <a:lnTo>
                      <a:pt x="0" y="0"/>
                    </a:lnTo>
                    <a:lnTo>
                      <a:pt x="0" y="45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58" name="Freeform 299"/>
              <p:cNvSpPr>
                <a:spLocks/>
              </p:cNvSpPr>
              <p:nvPr/>
            </p:nvSpPr>
            <p:spPr bwMode="auto">
              <a:xfrm>
                <a:off x="4749" y="1554"/>
                <a:ext cx="2" cy="32"/>
              </a:xfrm>
              <a:custGeom>
                <a:avLst/>
                <a:gdLst>
                  <a:gd name="T0" fmla="*/ 0 w 22"/>
                  <a:gd name="T1" fmla="*/ 0 h 453"/>
                  <a:gd name="T2" fmla="*/ 0 w 22"/>
                  <a:gd name="T3" fmla="*/ 0 h 453"/>
                  <a:gd name="T4" fmla="*/ 0 w 22"/>
                  <a:gd name="T5" fmla="*/ 0 h 453"/>
                  <a:gd name="T6" fmla="*/ 0 w 22"/>
                  <a:gd name="T7" fmla="*/ 0 h 4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453"/>
                  <a:gd name="T14" fmla="*/ 22 w 22"/>
                  <a:gd name="T15" fmla="*/ 453 h 4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453">
                    <a:moveTo>
                      <a:pt x="22" y="453"/>
                    </a:moveTo>
                    <a:lnTo>
                      <a:pt x="0" y="21"/>
                    </a:lnTo>
                    <a:lnTo>
                      <a:pt x="22" y="0"/>
                    </a:lnTo>
                    <a:lnTo>
                      <a:pt x="22" y="45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59" name="Freeform 300"/>
              <p:cNvSpPr>
                <a:spLocks/>
              </p:cNvSpPr>
              <p:nvPr/>
            </p:nvSpPr>
            <p:spPr bwMode="auto">
              <a:xfrm>
                <a:off x="4749" y="1554"/>
                <a:ext cx="2" cy="34"/>
              </a:xfrm>
              <a:custGeom>
                <a:avLst/>
                <a:gdLst>
                  <a:gd name="T0" fmla="*/ 0 w 22"/>
                  <a:gd name="T1" fmla="*/ 0 h 474"/>
                  <a:gd name="T2" fmla="*/ 0 w 22"/>
                  <a:gd name="T3" fmla="*/ 0 h 474"/>
                  <a:gd name="T4" fmla="*/ 0 w 22"/>
                  <a:gd name="T5" fmla="*/ 0 h 474"/>
                  <a:gd name="T6" fmla="*/ 0 w 22"/>
                  <a:gd name="T7" fmla="*/ 0 h 474"/>
                  <a:gd name="T8" fmla="*/ 0 w 22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74"/>
                  <a:gd name="T17" fmla="*/ 22 w 22"/>
                  <a:gd name="T18" fmla="*/ 474 h 4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74">
                    <a:moveTo>
                      <a:pt x="0" y="474"/>
                    </a:moveTo>
                    <a:lnTo>
                      <a:pt x="22" y="453"/>
                    </a:lnTo>
                    <a:lnTo>
                      <a:pt x="22" y="0"/>
                    </a:lnTo>
                    <a:lnTo>
                      <a:pt x="0" y="21"/>
                    </a:lnTo>
                    <a:lnTo>
                      <a:pt x="0" y="47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60" name="Freeform 301"/>
              <p:cNvSpPr>
                <a:spLocks/>
              </p:cNvSpPr>
              <p:nvPr/>
            </p:nvSpPr>
            <p:spPr bwMode="auto">
              <a:xfrm>
                <a:off x="4501" y="1554"/>
                <a:ext cx="250" cy="1"/>
              </a:xfrm>
              <a:custGeom>
                <a:avLst/>
                <a:gdLst>
                  <a:gd name="T0" fmla="*/ 0 w 3492"/>
                  <a:gd name="T1" fmla="*/ 0 h 21"/>
                  <a:gd name="T2" fmla="*/ 0 w 3492"/>
                  <a:gd name="T3" fmla="*/ 0 h 21"/>
                  <a:gd name="T4" fmla="*/ 0 w 3492"/>
                  <a:gd name="T5" fmla="*/ 0 h 21"/>
                  <a:gd name="T6" fmla="*/ 0 w 3492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92"/>
                  <a:gd name="T13" fmla="*/ 0 h 21"/>
                  <a:gd name="T14" fmla="*/ 3492 w 3492"/>
                  <a:gd name="T15" fmla="*/ 21 h 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92" h="21">
                    <a:moveTo>
                      <a:pt x="3470" y="21"/>
                    </a:moveTo>
                    <a:lnTo>
                      <a:pt x="3492" y="0"/>
                    </a:lnTo>
                    <a:lnTo>
                      <a:pt x="0" y="21"/>
                    </a:lnTo>
                    <a:lnTo>
                      <a:pt x="3470" y="2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61" name="Freeform 302"/>
              <p:cNvSpPr>
                <a:spLocks/>
              </p:cNvSpPr>
              <p:nvPr/>
            </p:nvSpPr>
            <p:spPr bwMode="auto">
              <a:xfrm>
                <a:off x="4500" y="1554"/>
                <a:ext cx="251" cy="1"/>
              </a:xfrm>
              <a:custGeom>
                <a:avLst/>
                <a:gdLst>
                  <a:gd name="T0" fmla="*/ 0 w 3513"/>
                  <a:gd name="T1" fmla="*/ 0 h 21"/>
                  <a:gd name="T2" fmla="*/ 0 w 3513"/>
                  <a:gd name="T3" fmla="*/ 0 h 21"/>
                  <a:gd name="T4" fmla="*/ 0 w 3513"/>
                  <a:gd name="T5" fmla="*/ 0 h 21"/>
                  <a:gd name="T6" fmla="*/ 0 w 3513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13"/>
                  <a:gd name="T13" fmla="*/ 0 h 21"/>
                  <a:gd name="T14" fmla="*/ 3513 w 3513"/>
                  <a:gd name="T15" fmla="*/ 21 h 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13" h="21">
                    <a:moveTo>
                      <a:pt x="3513" y="0"/>
                    </a:moveTo>
                    <a:lnTo>
                      <a:pt x="21" y="21"/>
                    </a:lnTo>
                    <a:lnTo>
                      <a:pt x="0" y="0"/>
                    </a:lnTo>
                    <a:lnTo>
                      <a:pt x="3513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62" name="Freeform 303"/>
              <p:cNvSpPr>
                <a:spLocks/>
              </p:cNvSpPr>
              <p:nvPr/>
            </p:nvSpPr>
            <p:spPr bwMode="auto">
              <a:xfrm>
                <a:off x="4500" y="1554"/>
                <a:ext cx="251" cy="1"/>
              </a:xfrm>
              <a:custGeom>
                <a:avLst/>
                <a:gdLst>
                  <a:gd name="T0" fmla="*/ 0 w 3513"/>
                  <a:gd name="T1" fmla="*/ 0 h 21"/>
                  <a:gd name="T2" fmla="*/ 0 w 3513"/>
                  <a:gd name="T3" fmla="*/ 0 h 21"/>
                  <a:gd name="T4" fmla="*/ 0 w 3513"/>
                  <a:gd name="T5" fmla="*/ 0 h 21"/>
                  <a:gd name="T6" fmla="*/ 0 w 3513"/>
                  <a:gd name="T7" fmla="*/ 0 h 21"/>
                  <a:gd name="T8" fmla="*/ 0 w 3513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3"/>
                  <a:gd name="T16" fmla="*/ 0 h 21"/>
                  <a:gd name="T17" fmla="*/ 3513 w 351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3" h="21">
                    <a:moveTo>
                      <a:pt x="3491" y="21"/>
                    </a:moveTo>
                    <a:lnTo>
                      <a:pt x="3513" y="0"/>
                    </a:lnTo>
                    <a:lnTo>
                      <a:pt x="0" y="0"/>
                    </a:lnTo>
                    <a:lnTo>
                      <a:pt x="21" y="21"/>
                    </a:lnTo>
                    <a:lnTo>
                      <a:pt x="3491" y="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63" name="Freeform 304"/>
              <p:cNvSpPr>
                <a:spLocks/>
              </p:cNvSpPr>
              <p:nvPr/>
            </p:nvSpPr>
            <p:spPr bwMode="auto">
              <a:xfrm>
                <a:off x="4500" y="1554"/>
                <a:ext cx="1" cy="241"/>
              </a:xfrm>
              <a:custGeom>
                <a:avLst/>
                <a:gdLst>
                  <a:gd name="T0" fmla="*/ 0 w 21"/>
                  <a:gd name="T1" fmla="*/ 0 h 3372"/>
                  <a:gd name="T2" fmla="*/ 0 w 21"/>
                  <a:gd name="T3" fmla="*/ 0 h 3372"/>
                  <a:gd name="T4" fmla="*/ 0 w 21"/>
                  <a:gd name="T5" fmla="*/ 0 h 3372"/>
                  <a:gd name="T6" fmla="*/ 0 w 21"/>
                  <a:gd name="T7" fmla="*/ 0 h 33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3372"/>
                  <a:gd name="T14" fmla="*/ 21 w 21"/>
                  <a:gd name="T15" fmla="*/ 3372 h 33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3372">
                    <a:moveTo>
                      <a:pt x="21" y="21"/>
                    </a:moveTo>
                    <a:lnTo>
                      <a:pt x="0" y="0"/>
                    </a:lnTo>
                    <a:lnTo>
                      <a:pt x="21" y="3372"/>
                    </a:lnTo>
                    <a:lnTo>
                      <a:pt x="21" y="2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64" name="Freeform 305"/>
              <p:cNvSpPr>
                <a:spLocks/>
              </p:cNvSpPr>
              <p:nvPr/>
            </p:nvSpPr>
            <p:spPr bwMode="auto">
              <a:xfrm>
                <a:off x="4500" y="1554"/>
                <a:ext cx="1" cy="241"/>
              </a:xfrm>
              <a:custGeom>
                <a:avLst/>
                <a:gdLst>
                  <a:gd name="T0" fmla="*/ 0 w 21"/>
                  <a:gd name="T1" fmla="*/ 0 h 3372"/>
                  <a:gd name="T2" fmla="*/ 0 w 21"/>
                  <a:gd name="T3" fmla="*/ 0 h 3372"/>
                  <a:gd name="T4" fmla="*/ 0 w 21"/>
                  <a:gd name="T5" fmla="*/ 0 h 3372"/>
                  <a:gd name="T6" fmla="*/ 0 w 21"/>
                  <a:gd name="T7" fmla="*/ 0 h 33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3372"/>
                  <a:gd name="T14" fmla="*/ 21 w 21"/>
                  <a:gd name="T15" fmla="*/ 3372 h 33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3372">
                    <a:moveTo>
                      <a:pt x="0" y="0"/>
                    </a:moveTo>
                    <a:lnTo>
                      <a:pt x="21" y="3372"/>
                    </a:lnTo>
                    <a:lnTo>
                      <a:pt x="0" y="337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65" name="Freeform 306"/>
              <p:cNvSpPr>
                <a:spLocks/>
              </p:cNvSpPr>
              <p:nvPr/>
            </p:nvSpPr>
            <p:spPr bwMode="auto">
              <a:xfrm>
                <a:off x="4500" y="1554"/>
                <a:ext cx="1" cy="241"/>
              </a:xfrm>
              <a:custGeom>
                <a:avLst/>
                <a:gdLst>
                  <a:gd name="T0" fmla="*/ 0 w 21"/>
                  <a:gd name="T1" fmla="*/ 0 h 3372"/>
                  <a:gd name="T2" fmla="*/ 0 w 21"/>
                  <a:gd name="T3" fmla="*/ 0 h 3372"/>
                  <a:gd name="T4" fmla="*/ 0 w 21"/>
                  <a:gd name="T5" fmla="*/ 0 h 3372"/>
                  <a:gd name="T6" fmla="*/ 0 w 21"/>
                  <a:gd name="T7" fmla="*/ 0 h 3372"/>
                  <a:gd name="T8" fmla="*/ 0 w 21"/>
                  <a:gd name="T9" fmla="*/ 0 h 3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3372"/>
                  <a:gd name="T17" fmla="*/ 21 w 21"/>
                  <a:gd name="T18" fmla="*/ 3372 h 3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3372">
                    <a:moveTo>
                      <a:pt x="21" y="21"/>
                    </a:moveTo>
                    <a:lnTo>
                      <a:pt x="0" y="0"/>
                    </a:lnTo>
                    <a:lnTo>
                      <a:pt x="0" y="3372"/>
                    </a:lnTo>
                    <a:lnTo>
                      <a:pt x="21" y="3372"/>
                    </a:lnTo>
                    <a:lnTo>
                      <a:pt x="21" y="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66" name="Freeform 307"/>
              <p:cNvSpPr>
                <a:spLocks/>
              </p:cNvSpPr>
              <p:nvPr/>
            </p:nvSpPr>
            <p:spPr bwMode="auto">
              <a:xfrm>
                <a:off x="4500" y="1795"/>
                <a:ext cx="1" cy="33"/>
              </a:xfrm>
              <a:custGeom>
                <a:avLst/>
                <a:gdLst>
                  <a:gd name="T0" fmla="*/ 0 w 21"/>
                  <a:gd name="T1" fmla="*/ 0 h 469"/>
                  <a:gd name="T2" fmla="*/ 0 w 21"/>
                  <a:gd name="T3" fmla="*/ 0 h 469"/>
                  <a:gd name="T4" fmla="*/ 0 w 21"/>
                  <a:gd name="T5" fmla="*/ 0 h 469"/>
                  <a:gd name="T6" fmla="*/ 0 w 21"/>
                  <a:gd name="T7" fmla="*/ 0 h 4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469"/>
                  <a:gd name="T14" fmla="*/ 21 w 21"/>
                  <a:gd name="T15" fmla="*/ 469 h 4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469">
                    <a:moveTo>
                      <a:pt x="21" y="0"/>
                    </a:moveTo>
                    <a:lnTo>
                      <a:pt x="0" y="0"/>
                    </a:lnTo>
                    <a:lnTo>
                      <a:pt x="21" y="469"/>
                    </a:lnTo>
                    <a:lnTo>
                      <a:pt x="2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67" name="Freeform 308"/>
              <p:cNvSpPr>
                <a:spLocks/>
              </p:cNvSpPr>
              <p:nvPr/>
            </p:nvSpPr>
            <p:spPr bwMode="auto">
              <a:xfrm>
                <a:off x="4500" y="1795"/>
                <a:ext cx="1" cy="34"/>
              </a:xfrm>
              <a:custGeom>
                <a:avLst/>
                <a:gdLst>
                  <a:gd name="T0" fmla="*/ 0 w 21"/>
                  <a:gd name="T1" fmla="*/ 0 h 490"/>
                  <a:gd name="T2" fmla="*/ 0 w 21"/>
                  <a:gd name="T3" fmla="*/ 0 h 490"/>
                  <a:gd name="T4" fmla="*/ 0 w 21"/>
                  <a:gd name="T5" fmla="*/ 0 h 490"/>
                  <a:gd name="T6" fmla="*/ 0 w 21"/>
                  <a:gd name="T7" fmla="*/ 0 h 4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490"/>
                  <a:gd name="T14" fmla="*/ 21 w 21"/>
                  <a:gd name="T15" fmla="*/ 490 h 4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490">
                    <a:moveTo>
                      <a:pt x="0" y="0"/>
                    </a:moveTo>
                    <a:lnTo>
                      <a:pt x="21" y="469"/>
                    </a:lnTo>
                    <a:lnTo>
                      <a:pt x="0" y="49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68" name="Freeform 309"/>
              <p:cNvSpPr>
                <a:spLocks/>
              </p:cNvSpPr>
              <p:nvPr/>
            </p:nvSpPr>
            <p:spPr bwMode="auto">
              <a:xfrm>
                <a:off x="4500" y="1795"/>
                <a:ext cx="1" cy="34"/>
              </a:xfrm>
              <a:custGeom>
                <a:avLst/>
                <a:gdLst>
                  <a:gd name="T0" fmla="*/ 0 w 21"/>
                  <a:gd name="T1" fmla="*/ 0 h 490"/>
                  <a:gd name="T2" fmla="*/ 0 w 21"/>
                  <a:gd name="T3" fmla="*/ 0 h 490"/>
                  <a:gd name="T4" fmla="*/ 0 w 21"/>
                  <a:gd name="T5" fmla="*/ 0 h 490"/>
                  <a:gd name="T6" fmla="*/ 0 w 21"/>
                  <a:gd name="T7" fmla="*/ 0 h 490"/>
                  <a:gd name="T8" fmla="*/ 0 w 21"/>
                  <a:gd name="T9" fmla="*/ 0 h 4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490"/>
                  <a:gd name="T17" fmla="*/ 21 w 21"/>
                  <a:gd name="T18" fmla="*/ 490 h 4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490">
                    <a:moveTo>
                      <a:pt x="21" y="0"/>
                    </a:moveTo>
                    <a:lnTo>
                      <a:pt x="0" y="0"/>
                    </a:lnTo>
                    <a:lnTo>
                      <a:pt x="0" y="490"/>
                    </a:lnTo>
                    <a:lnTo>
                      <a:pt x="21" y="469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69" name="Freeform 310"/>
              <p:cNvSpPr>
                <a:spLocks/>
              </p:cNvSpPr>
              <p:nvPr/>
            </p:nvSpPr>
            <p:spPr bwMode="auto">
              <a:xfrm>
                <a:off x="4500" y="1828"/>
                <a:ext cx="290" cy="1"/>
              </a:xfrm>
              <a:custGeom>
                <a:avLst/>
                <a:gdLst>
                  <a:gd name="T0" fmla="*/ 0 w 4055"/>
                  <a:gd name="T1" fmla="*/ 0 h 21"/>
                  <a:gd name="T2" fmla="*/ 0 w 4055"/>
                  <a:gd name="T3" fmla="*/ 0 h 21"/>
                  <a:gd name="T4" fmla="*/ 0 w 4055"/>
                  <a:gd name="T5" fmla="*/ 0 h 21"/>
                  <a:gd name="T6" fmla="*/ 0 w 4055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55"/>
                  <a:gd name="T13" fmla="*/ 0 h 21"/>
                  <a:gd name="T14" fmla="*/ 4055 w 4055"/>
                  <a:gd name="T15" fmla="*/ 21 h 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55" h="21">
                    <a:moveTo>
                      <a:pt x="21" y="0"/>
                    </a:moveTo>
                    <a:lnTo>
                      <a:pt x="0" y="21"/>
                    </a:lnTo>
                    <a:lnTo>
                      <a:pt x="4055" y="0"/>
                    </a:lnTo>
                    <a:lnTo>
                      <a:pt x="2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70" name="Freeform 311"/>
              <p:cNvSpPr>
                <a:spLocks/>
              </p:cNvSpPr>
              <p:nvPr/>
            </p:nvSpPr>
            <p:spPr bwMode="auto">
              <a:xfrm>
                <a:off x="4500" y="1828"/>
                <a:ext cx="290" cy="1"/>
              </a:xfrm>
              <a:custGeom>
                <a:avLst/>
                <a:gdLst>
                  <a:gd name="T0" fmla="*/ 0 w 4055"/>
                  <a:gd name="T1" fmla="*/ 0 h 21"/>
                  <a:gd name="T2" fmla="*/ 0 w 4055"/>
                  <a:gd name="T3" fmla="*/ 0 h 21"/>
                  <a:gd name="T4" fmla="*/ 0 w 4055"/>
                  <a:gd name="T5" fmla="*/ 0 h 21"/>
                  <a:gd name="T6" fmla="*/ 0 w 4055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55"/>
                  <a:gd name="T13" fmla="*/ 0 h 21"/>
                  <a:gd name="T14" fmla="*/ 4055 w 4055"/>
                  <a:gd name="T15" fmla="*/ 21 h 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55" h="21">
                    <a:moveTo>
                      <a:pt x="0" y="21"/>
                    </a:moveTo>
                    <a:lnTo>
                      <a:pt x="4055" y="0"/>
                    </a:lnTo>
                    <a:lnTo>
                      <a:pt x="4055" y="21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71" name="Freeform 312"/>
              <p:cNvSpPr>
                <a:spLocks/>
              </p:cNvSpPr>
              <p:nvPr/>
            </p:nvSpPr>
            <p:spPr bwMode="auto">
              <a:xfrm>
                <a:off x="4500" y="1828"/>
                <a:ext cx="290" cy="1"/>
              </a:xfrm>
              <a:custGeom>
                <a:avLst/>
                <a:gdLst>
                  <a:gd name="T0" fmla="*/ 0 w 4055"/>
                  <a:gd name="T1" fmla="*/ 0 h 21"/>
                  <a:gd name="T2" fmla="*/ 0 w 4055"/>
                  <a:gd name="T3" fmla="*/ 0 h 21"/>
                  <a:gd name="T4" fmla="*/ 0 w 4055"/>
                  <a:gd name="T5" fmla="*/ 0 h 21"/>
                  <a:gd name="T6" fmla="*/ 0 w 4055"/>
                  <a:gd name="T7" fmla="*/ 0 h 21"/>
                  <a:gd name="T8" fmla="*/ 0 w 4055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55"/>
                  <a:gd name="T16" fmla="*/ 0 h 21"/>
                  <a:gd name="T17" fmla="*/ 4055 w 40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55" h="21">
                    <a:moveTo>
                      <a:pt x="21" y="0"/>
                    </a:moveTo>
                    <a:lnTo>
                      <a:pt x="0" y="21"/>
                    </a:lnTo>
                    <a:lnTo>
                      <a:pt x="4055" y="21"/>
                    </a:lnTo>
                    <a:lnTo>
                      <a:pt x="4055" y="0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72" name="Freeform 313"/>
              <p:cNvSpPr>
                <a:spLocks/>
              </p:cNvSpPr>
              <p:nvPr/>
            </p:nvSpPr>
            <p:spPr bwMode="auto">
              <a:xfrm>
                <a:off x="4499" y="1192"/>
                <a:ext cx="1" cy="17"/>
              </a:xfrm>
              <a:custGeom>
                <a:avLst/>
                <a:gdLst>
                  <a:gd name="T0" fmla="*/ 0 w 24"/>
                  <a:gd name="T1" fmla="*/ 0 h 243"/>
                  <a:gd name="T2" fmla="*/ 0 w 24"/>
                  <a:gd name="T3" fmla="*/ 0 h 243"/>
                  <a:gd name="T4" fmla="*/ 0 w 24"/>
                  <a:gd name="T5" fmla="*/ 0 h 243"/>
                  <a:gd name="T6" fmla="*/ 0 w 24"/>
                  <a:gd name="T7" fmla="*/ 0 h 2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243"/>
                  <a:gd name="T14" fmla="*/ 24 w 24"/>
                  <a:gd name="T15" fmla="*/ 243 h 2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243">
                    <a:moveTo>
                      <a:pt x="0" y="243"/>
                    </a:moveTo>
                    <a:lnTo>
                      <a:pt x="24" y="243"/>
                    </a:lnTo>
                    <a:lnTo>
                      <a:pt x="0" y="0"/>
                    </a:lnTo>
                    <a:lnTo>
                      <a:pt x="0" y="24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73" name="Freeform 314"/>
              <p:cNvSpPr>
                <a:spLocks/>
              </p:cNvSpPr>
              <p:nvPr/>
            </p:nvSpPr>
            <p:spPr bwMode="auto">
              <a:xfrm>
                <a:off x="4499" y="1192"/>
                <a:ext cx="1" cy="17"/>
              </a:xfrm>
              <a:custGeom>
                <a:avLst/>
                <a:gdLst>
                  <a:gd name="T0" fmla="*/ 0 w 24"/>
                  <a:gd name="T1" fmla="*/ 0 h 243"/>
                  <a:gd name="T2" fmla="*/ 0 w 24"/>
                  <a:gd name="T3" fmla="*/ 0 h 243"/>
                  <a:gd name="T4" fmla="*/ 0 w 24"/>
                  <a:gd name="T5" fmla="*/ 0 h 243"/>
                  <a:gd name="T6" fmla="*/ 0 w 24"/>
                  <a:gd name="T7" fmla="*/ 0 h 2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243"/>
                  <a:gd name="T14" fmla="*/ 24 w 24"/>
                  <a:gd name="T15" fmla="*/ 243 h 2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243">
                    <a:moveTo>
                      <a:pt x="24" y="243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24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74" name="Rectangle 315"/>
              <p:cNvSpPr>
                <a:spLocks noChangeArrowheads="1"/>
              </p:cNvSpPr>
              <p:nvPr/>
            </p:nvSpPr>
            <p:spPr bwMode="auto">
              <a:xfrm>
                <a:off x="4499" y="1192"/>
                <a:ext cx="1" cy="17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75" name="Freeform 316"/>
              <p:cNvSpPr>
                <a:spLocks/>
              </p:cNvSpPr>
              <p:nvPr/>
            </p:nvSpPr>
            <p:spPr bwMode="auto">
              <a:xfrm>
                <a:off x="4753" y="1192"/>
                <a:ext cx="2" cy="17"/>
              </a:xfrm>
              <a:custGeom>
                <a:avLst/>
                <a:gdLst>
                  <a:gd name="T0" fmla="*/ 0 w 22"/>
                  <a:gd name="T1" fmla="*/ 0 h 243"/>
                  <a:gd name="T2" fmla="*/ 0 w 22"/>
                  <a:gd name="T3" fmla="*/ 0 h 243"/>
                  <a:gd name="T4" fmla="*/ 0 w 22"/>
                  <a:gd name="T5" fmla="*/ 0 h 243"/>
                  <a:gd name="T6" fmla="*/ 0 w 22"/>
                  <a:gd name="T7" fmla="*/ 0 h 2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243"/>
                  <a:gd name="T14" fmla="*/ 22 w 22"/>
                  <a:gd name="T15" fmla="*/ 243 h 2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243">
                    <a:moveTo>
                      <a:pt x="0" y="243"/>
                    </a:moveTo>
                    <a:lnTo>
                      <a:pt x="22" y="243"/>
                    </a:lnTo>
                    <a:lnTo>
                      <a:pt x="0" y="0"/>
                    </a:lnTo>
                    <a:lnTo>
                      <a:pt x="0" y="24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76" name="Freeform 317"/>
              <p:cNvSpPr>
                <a:spLocks/>
              </p:cNvSpPr>
              <p:nvPr/>
            </p:nvSpPr>
            <p:spPr bwMode="auto">
              <a:xfrm>
                <a:off x="4753" y="1192"/>
                <a:ext cx="2" cy="17"/>
              </a:xfrm>
              <a:custGeom>
                <a:avLst/>
                <a:gdLst>
                  <a:gd name="T0" fmla="*/ 0 w 22"/>
                  <a:gd name="T1" fmla="*/ 0 h 243"/>
                  <a:gd name="T2" fmla="*/ 0 w 22"/>
                  <a:gd name="T3" fmla="*/ 0 h 243"/>
                  <a:gd name="T4" fmla="*/ 0 w 22"/>
                  <a:gd name="T5" fmla="*/ 0 h 243"/>
                  <a:gd name="T6" fmla="*/ 0 w 22"/>
                  <a:gd name="T7" fmla="*/ 0 h 2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243"/>
                  <a:gd name="T14" fmla="*/ 22 w 22"/>
                  <a:gd name="T15" fmla="*/ 243 h 2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243">
                    <a:moveTo>
                      <a:pt x="22" y="243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22" y="24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77" name="Rectangle 318"/>
              <p:cNvSpPr>
                <a:spLocks noChangeArrowheads="1"/>
              </p:cNvSpPr>
              <p:nvPr/>
            </p:nvSpPr>
            <p:spPr bwMode="auto">
              <a:xfrm>
                <a:off x="4753" y="1192"/>
                <a:ext cx="2" cy="17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78" name="Freeform 319"/>
              <p:cNvSpPr>
                <a:spLocks/>
              </p:cNvSpPr>
              <p:nvPr/>
            </p:nvSpPr>
            <p:spPr bwMode="auto">
              <a:xfrm>
                <a:off x="4937" y="1192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0 h 1"/>
                  <a:gd name="T4" fmla="*/ 1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79" name="Freeform 320"/>
              <p:cNvSpPr>
                <a:spLocks/>
              </p:cNvSpPr>
              <p:nvPr/>
            </p:nvSpPr>
            <p:spPr bwMode="auto">
              <a:xfrm>
                <a:off x="4967" y="1192"/>
                <a:ext cx="2" cy="3"/>
              </a:xfrm>
              <a:custGeom>
                <a:avLst/>
                <a:gdLst>
                  <a:gd name="T0" fmla="*/ 0 w 30"/>
                  <a:gd name="T1" fmla="*/ 0 h 33"/>
                  <a:gd name="T2" fmla="*/ 0 w 30"/>
                  <a:gd name="T3" fmla="*/ 0 h 33"/>
                  <a:gd name="T4" fmla="*/ 0 w 30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3"/>
                  <a:gd name="T11" fmla="*/ 30 w 30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3">
                    <a:moveTo>
                      <a:pt x="0" y="33"/>
                    </a:moveTo>
                    <a:lnTo>
                      <a:pt x="29" y="0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80" name="Freeform 321"/>
              <p:cNvSpPr>
                <a:spLocks/>
              </p:cNvSpPr>
              <p:nvPr/>
            </p:nvSpPr>
            <p:spPr bwMode="auto">
              <a:xfrm>
                <a:off x="4997" y="1195"/>
                <a:ext cx="2" cy="2"/>
              </a:xfrm>
              <a:custGeom>
                <a:avLst/>
                <a:gdLst>
                  <a:gd name="T0" fmla="*/ 0 w 28"/>
                  <a:gd name="T1" fmla="*/ 0 h 33"/>
                  <a:gd name="T2" fmla="*/ 0 w 28"/>
                  <a:gd name="T3" fmla="*/ 0 h 33"/>
                  <a:gd name="T4" fmla="*/ 0 w 28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33"/>
                  <a:gd name="T11" fmla="*/ 28 w 28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33">
                    <a:moveTo>
                      <a:pt x="0" y="33"/>
                    </a:moveTo>
                    <a:lnTo>
                      <a:pt x="27" y="0"/>
                    </a:lnTo>
                    <a:lnTo>
                      <a:pt x="2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81" name="Freeform 322"/>
              <p:cNvSpPr>
                <a:spLocks/>
              </p:cNvSpPr>
              <p:nvPr/>
            </p:nvSpPr>
            <p:spPr bwMode="auto">
              <a:xfrm>
                <a:off x="5027" y="1197"/>
                <a:ext cx="2" cy="3"/>
              </a:xfrm>
              <a:custGeom>
                <a:avLst/>
                <a:gdLst>
                  <a:gd name="T0" fmla="*/ 0 w 29"/>
                  <a:gd name="T1" fmla="*/ 0 h 33"/>
                  <a:gd name="T2" fmla="*/ 0 w 29"/>
                  <a:gd name="T3" fmla="*/ 0 h 33"/>
                  <a:gd name="T4" fmla="*/ 0 w 29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3"/>
                  <a:gd name="T11" fmla="*/ 29 w 29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3">
                    <a:moveTo>
                      <a:pt x="0" y="33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82" name="Freeform 323"/>
              <p:cNvSpPr>
                <a:spLocks/>
              </p:cNvSpPr>
              <p:nvPr/>
            </p:nvSpPr>
            <p:spPr bwMode="auto">
              <a:xfrm>
                <a:off x="5057" y="1200"/>
                <a:ext cx="2" cy="2"/>
              </a:xfrm>
              <a:custGeom>
                <a:avLst/>
                <a:gdLst>
                  <a:gd name="T0" fmla="*/ 0 w 28"/>
                  <a:gd name="T1" fmla="*/ 0 h 33"/>
                  <a:gd name="T2" fmla="*/ 0 w 28"/>
                  <a:gd name="T3" fmla="*/ 0 h 33"/>
                  <a:gd name="T4" fmla="*/ 0 w 28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33"/>
                  <a:gd name="T11" fmla="*/ 28 w 28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33">
                    <a:moveTo>
                      <a:pt x="0" y="33"/>
                    </a:moveTo>
                    <a:lnTo>
                      <a:pt x="27" y="0"/>
                    </a:lnTo>
                    <a:lnTo>
                      <a:pt x="2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83" name="Freeform 324"/>
              <p:cNvSpPr>
                <a:spLocks/>
              </p:cNvSpPr>
              <p:nvPr/>
            </p:nvSpPr>
            <p:spPr bwMode="auto">
              <a:xfrm>
                <a:off x="5087" y="1203"/>
                <a:ext cx="2" cy="2"/>
              </a:xfrm>
              <a:custGeom>
                <a:avLst/>
                <a:gdLst>
                  <a:gd name="T0" fmla="*/ 0 w 30"/>
                  <a:gd name="T1" fmla="*/ 0 h 33"/>
                  <a:gd name="T2" fmla="*/ 0 w 30"/>
                  <a:gd name="T3" fmla="*/ 0 h 33"/>
                  <a:gd name="T4" fmla="*/ 0 w 30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3"/>
                  <a:gd name="T11" fmla="*/ 30 w 30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3">
                    <a:moveTo>
                      <a:pt x="0" y="33"/>
                    </a:moveTo>
                    <a:lnTo>
                      <a:pt x="29" y="0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84" name="Freeform 325"/>
              <p:cNvSpPr>
                <a:spLocks/>
              </p:cNvSpPr>
              <p:nvPr/>
            </p:nvSpPr>
            <p:spPr bwMode="auto">
              <a:xfrm>
                <a:off x="5116" y="1205"/>
                <a:ext cx="3" cy="3"/>
              </a:xfrm>
              <a:custGeom>
                <a:avLst/>
                <a:gdLst>
                  <a:gd name="T0" fmla="*/ 0 w 29"/>
                  <a:gd name="T1" fmla="*/ 0 h 33"/>
                  <a:gd name="T2" fmla="*/ 0 w 29"/>
                  <a:gd name="T3" fmla="*/ 0 h 33"/>
                  <a:gd name="T4" fmla="*/ 0 w 29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3"/>
                  <a:gd name="T11" fmla="*/ 29 w 29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3">
                    <a:moveTo>
                      <a:pt x="0" y="33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85" name="Freeform 326"/>
              <p:cNvSpPr>
                <a:spLocks/>
              </p:cNvSpPr>
              <p:nvPr/>
            </p:nvSpPr>
            <p:spPr bwMode="auto">
              <a:xfrm>
                <a:off x="5147" y="1208"/>
                <a:ext cx="1" cy="1"/>
              </a:xfrm>
              <a:custGeom>
                <a:avLst/>
                <a:gdLst>
                  <a:gd name="T0" fmla="*/ 0 w 22"/>
                  <a:gd name="T1" fmla="*/ 0 h 24"/>
                  <a:gd name="T2" fmla="*/ 0 w 22"/>
                  <a:gd name="T3" fmla="*/ 0 h 24"/>
                  <a:gd name="T4" fmla="*/ 0 w 22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24"/>
                  <a:gd name="T11" fmla="*/ 22 w 22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24">
                    <a:moveTo>
                      <a:pt x="0" y="24"/>
                    </a:moveTo>
                    <a:lnTo>
                      <a:pt x="21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86" name="Freeform 327"/>
              <p:cNvSpPr>
                <a:spLocks/>
              </p:cNvSpPr>
              <p:nvPr/>
            </p:nvSpPr>
            <p:spPr bwMode="auto">
              <a:xfrm>
                <a:off x="5290" y="1192"/>
                <a:ext cx="1" cy="1"/>
              </a:xfrm>
              <a:custGeom>
                <a:avLst/>
                <a:gdLst>
                  <a:gd name="T0" fmla="*/ 0 w 3"/>
                  <a:gd name="T1" fmla="*/ 1 h 1"/>
                  <a:gd name="T2" fmla="*/ 0 w 3"/>
                  <a:gd name="T3" fmla="*/ 0 h 1"/>
                  <a:gd name="T4" fmla="*/ 0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87" name="Freeform 328"/>
              <p:cNvSpPr>
                <a:spLocks/>
              </p:cNvSpPr>
              <p:nvPr/>
            </p:nvSpPr>
            <p:spPr bwMode="auto">
              <a:xfrm>
                <a:off x="5320" y="1192"/>
                <a:ext cx="2" cy="3"/>
              </a:xfrm>
              <a:custGeom>
                <a:avLst/>
                <a:gdLst>
                  <a:gd name="T0" fmla="*/ 0 w 29"/>
                  <a:gd name="T1" fmla="*/ 0 h 34"/>
                  <a:gd name="T2" fmla="*/ 0 w 29"/>
                  <a:gd name="T3" fmla="*/ 0 h 34"/>
                  <a:gd name="T4" fmla="*/ 0 w 29"/>
                  <a:gd name="T5" fmla="*/ 0 h 34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4"/>
                  <a:gd name="T11" fmla="*/ 29 w 29"/>
                  <a:gd name="T12" fmla="*/ 34 h 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4">
                    <a:moveTo>
                      <a:pt x="0" y="34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88" name="Freeform 329"/>
              <p:cNvSpPr>
                <a:spLocks/>
              </p:cNvSpPr>
              <p:nvPr/>
            </p:nvSpPr>
            <p:spPr bwMode="auto">
              <a:xfrm>
                <a:off x="5350" y="1195"/>
                <a:ext cx="2" cy="2"/>
              </a:xfrm>
              <a:custGeom>
                <a:avLst/>
                <a:gdLst>
                  <a:gd name="T0" fmla="*/ 0 w 29"/>
                  <a:gd name="T1" fmla="*/ 0 h 33"/>
                  <a:gd name="T2" fmla="*/ 0 w 29"/>
                  <a:gd name="T3" fmla="*/ 0 h 33"/>
                  <a:gd name="T4" fmla="*/ 0 w 29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3"/>
                  <a:gd name="T11" fmla="*/ 29 w 29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3">
                    <a:moveTo>
                      <a:pt x="0" y="33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89" name="Freeform 330"/>
              <p:cNvSpPr>
                <a:spLocks/>
              </p:cNvSpPr>
              <p:nvPr/>
            </p:nvSpPr>
            <p:spPr bwMode="auto">
              <a:xfrm>
                <a:off x="5380" y="1197"/>
                <a:ext cx="2" cy="3"/>
              </a:xfrm>
              <a:custGeom>
                <a:avLst/>
                <a:gdLst>
                  <a:gd name="T0" fmla="*/ 0 w 29"/>
                  <a:gd name="T1" fmla="*/ 0 h 32"/>
                  <a:gd name="T2" fmla="*/ 0 w 29"/>
                  <a:gd name="T3" fmla="*/ 0 h 32"/>
                  <a:gd name="T4" fmla="*/ 0 w 29"/>
                  <a:gd name="T5" fmla="*/ 0 h 32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2"/>
                  <a:gd name="T11" fmla="*/ 29 w 29"/>
                  <a:gd name="T12" fmla="*/ 32 h 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2">
                    <a:moveTo>
                      <a:pt x="0" y="32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90" name="Freeform 331"/>
              <p:cNvSpPr>
                <a:spLocks/>
              </p:cNvSpPr>
              <p:nvPr/>
            </p:nvSpPr>
            <p:spPr bwMode="auto">
              <a:xfrm>
                <a:off x="5410" y="1200"/>
                <a:ext cx="2" cy="2"/>
              </a:xfrm>
              <a:custGeom>
                <a:avLst/>
                <a:gdLst>
                  <a:gd name="T0" fmla="*/ 0 w 30"/>
                  <a:gd name="T1" fmla="*/ 0 h 32"/>
                  <a:gd name="T2" fmla="*/ 0 w 30"/>
                  <a:gd name="T3" fmla="*/ 0 h 32"/>
                  <a:gd name="T4" fmla="*/ 0 w 30"/>
                  <a:gd name="T5" fmla="*/ 0 h 3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2"/>
                  <a:gd name="T11" fmla="*/ 30 w 30"/>
                  <a:gd name="T12" fmla="*/ 32 h 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2">
                    <a:moveTo>
                      <a:pt x="0" y="32"/>
                    </a:moveTo>
                    <a:lnTo>
                      <a:pt x="29" y="0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91" name="Freeform 332"/>
              <p:cNvSpPr>
                <a:spLocks/>
              </p:cNvSpPr>
              <p:nvPr/>
            </p:nvSpPr>
            <p:spPr bwMode="auto">
              <a:xfrm>
                <a:off x="5440" y="1203"/>
                <a:ext cx="2" cy="2"/>
              </a:xfrm>
              <a:custGeom>
                <a:avLst/>
                <a:gdLst>
                  <a:gd name="T0" fmla="*/ 0 w 29"/>
                  <a:gd name="T1" fmla="*/ 0 h 33"/>
                  <a:gd name="T2" fmla="*/ 0 w 29"/>
                  <a:gd name="T3" fmla="*/ 0 h 33"/>
                  <a:gd name="T4" fmla="*/ 0 w 29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3"/>
                  <a:gd name="T11" fmla="*/ 29 w 29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3">
                    <a:moveTo>
                      <a:pt x="0" y="33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92" name="Freeform 333"/>
              <p:cNvSpPr>
                <a:spLocks/>
              </p:cNvSpPr>
              <p:nvPr/>
            </p:nvSpPr>
            <p:spPr bwMode="auto">
              <a:xfrm>
                <a:off x="5470" y="1205"/>
                <a:ext cx="2" cy="3"/>
              </a:xfrm>
              <a:custGeom>
                <a:avLst/>
                <a:gdLst>
                  <a:gd name="T0" fmla="*/ 0 w 30"/>
                  <a:gd name="T1" fmla="*/ 0 h 33"/>
                  <a:gd name="T2" fmla="*/ 0 w 30"/>
                  <a:gd name="T3" fmla="*/ 0 h 33"/>
                  <a:gd name="T4" fmla="*/ 0 w 30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3"/>
                  <a:gd name="T11" fmla="*/ 30 w 30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3">
                    <a:moveTo>
                      <a:pt x="0" y="33"/>
                    </a:moveTo>
                    <a:lnTo>
                      <a:pt x="29" y="0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93" name="Freeform 334"/>
              <p:cNvSpPr>
                <a:spLocks/>
              </p:cNvSpPr>
              <p:nvPr/>
            </p:nvSpPr>
            <p:spPr bwMode="auto">
              <a:xfrm>
                <a:off x="5500" y="1208"/>
                <a:ext cx="2" cy="1"/>
              </a:xfrm>
              <a:custGeom>
                <a:avLst/>
                <a:gdLst>
                  <a:gd name="T0" fmla="*/ 0 w 21"/>
                  <a:gd name="T1" fmla="*/ 0 h 24"/>
                  <a:gd name="T2" fmla="*/ 0 w 21"/>
                  <a:gd name="T3" fmla="*/ 0 h 24"/>
                  <a:gd name="T4" fmla="*/ 0 w 21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24"/>
                  <a:gd name="T11" fmla="*/ 21 w 21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24">
                    <a:moveTo>
                      <a:pt x="0" y="24"/>
                    </a:moveTo>
                    <a:lnTo>
                      <a:pt x="20" y="0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94" name="Freeform 335"/>
              <p:cNvSpPr>
                <a:spLocks/>
              </p:cNvSpPr>
              <p:nvPr/>
            </p:nvSpPr>
            <p:spPr bwMode="auto">
              <a:xfrm>
                <a:off x="4794" y="1208"/>
                <a:ext cx="1" cy="1"/>
              </a:xfrm>
              <a:custGeom>
                <a:avLst/>
                <a:gdLst>
                  <a:gd name="T0" fmla="*/ 0 w 23"/>
                  <a:gd name="T1" fmla="*/ 0 h 25"/>
                  <a:gd name="T2" fmla="*/ 0 w 23"/>
                  <a:gd name="T3" fmla="*/ 0 h 25"/>
                  <a:gd name="T4" fmla="*/ 0 w 23"/>
                  <a:gd name="T5" fmla="*/ 0 h 25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25"/>
                  <a:gd name="T11" fmla="*/ 23 w 23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25">
                    <a:moveTo>
                      <a:pt x="0" y="25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95" name="Freeform 336"/>
              <p:cNvSpPr>
                <a:spLocks/>
              </p:cNvSpPr>
              <p:nvPr/>
            </p:nvSpPr>
            <p:spPr bwMode="auto">
              <a:xfrm>
                <a:off x="4763" y="1205"/>
                <a:ext cx="3" cy="2"/>
              </a:xfrm>
              <a:custGeom>
                <a:avLst/>
                <a:gdLst>
                  <a:gd name="T0" fmla="*/ 0 w 29"/>
                  <a:gd name="T1" fmla="*/ 0 h 33"/>
                  <a:gd name="T2" fmla="*/ 0 w 29"/>
                  <a:gd name="T3" fmla="*/ 0 h 33"/>
                  <a:gd name="T4" fmla="*/ 0 w 29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3"/>
                  <a:gd name="T11" fmla="*/ 29 w 29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3">
                    <a:moveTo>
                      <a:pt x="0" y="33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96" name="Freeform 337"/>
              <p:cNvSpPr>
                <a:spLocks/>
              </p:cNvSpPr>
              <p:nvPr/>
            </p:nvSpPr>
            <p:spPr bwMode="auto">
              <a:xfrm>
                <a:off x="4441" y="1208"/>
                <a:ext cx="1" cy="1"/>
              </a:xfrm>
              <a:custGeom>
                <a:avLst/>
                <a:gdLst>
                  <a:gd name="T0" fmla="*/ 0 w 22"/>
                  <a:gd name="T1" fmla="*/ 0 h 25"/>
                  <a:gd name="T2" fmla="*/ 0 w 22"/>
                  <a:gd name="T3" fmla="*/ 0 h 25"/>
                  <a:gd name="T4" fmla="*/ 0 w 22"/>
                  <a:gd name="T5" fmla="*/ 0 h 25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25"/>
                  <a:gd name="T11" fmla="*/ 22 w 22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25">
                    <a:moveTo>
                      <a:pt x="0" y="25"/>
                    </a:moveTo>
                    <a:lnTo>
                      <a:pt x="21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97" name="Freeform 338"/>
              <p:cNvSpPr>
                <a:spLocks/>
              </p:cNvSpPr>
              <p:nvPr/>
            </p:nvSpPr>
            <p:spPr bwMode="auto">
              <a:xfrm>
                <a:off x="4410" y="1205"/>
                <a:ext cx="2" cy="2"/>
              </a:xfrm>
              <a:custGeom>
                <a:avLst/>
                <a:gdLst>
                  <a:gd name="T0" fmla="*/ 0 w 30"/>
                  <a:gd name="T1" fmla="*/ 0 h 33"/>
                  <a:gd name="T2" fmla="*/ 0 w 30"/>
                  <a:gd name="T3" fmla="*/ 0 h 33"/>
                  <a:gd name="T4" fmla="*/ 0 w 30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3"/>
                  <a:gd name="T11" fmla="*/ 30 w 30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3">
                    <a:moveTo>
                      <a:pt x="0" y="33"/>
                    </a:moveTo>
                    <a:lnTo>
                      <a:pt x="29" y="0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98" name="Freeform 339"/>
              <p:cNvSpPr>
                <a:spLocks/>
              </p:cNvSpPr>
              <p:nvPr/>
            </p:nvSpPr>
            <p:spPr bwMode="auto">
              <a:xfrm>
                <a:off x="4380" y="1203"/>
                <a:ext cx="3" cy="2"/>
              </a:xfrm>
              <a:custGeom>
                <a:avLst/>
                <a:gdLst>
                  <a:gd name="T0" fmla="*/ 0 w 28"/>
                  <a:gd name="T1" fmla="*/ 0 h 33"/>
                  <a:gd name="T2" fmla="*/ 0 w 28"/>
                  <a:gd name="T3" fmla="*/ 0 h 33"/>
                  <a:gd name="T4" fmla="*/ 0 w 28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33"/>
                  <a:gd name="T11" fmla="*/ 28 w 28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33">
                    <a:moveTo>
                      <a:pt x="0" y="33"/>
                    </a:moveTo>
                    <a:lnTo>
                      <a:pt x="27" y="0"/>
                    </a:lnTo>
                    <a:lnTo>
                      <a:pt x="2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99" name="Freeform 340"/>
              <p:cNvSpPr>
                <a:spLocks/>
              </p:cNvSpPr>
              <p:nvPr/>
            </p:nvSpPr>
            <p:spPr bwMode="auto">
              <a:xfrm>
                <a:off x="4351" y="1200"/>
                <a:ext cx="2" cy="2"/>
              </a:xfrm>
              <a:custGeom>
                <a:avLst/>
                <a:gdLst>
                  <a:gd name="T0" fmla="*/ 0 w 29"/>
                  <a:gd name="T1" fmla="*/ 0 h 33"/>
                  <a:gd name="T2" fmla="*/ 0 w 29"/>
                  <a:gd name="T3" fmla="*/ 0 h 33"/>
                  <a:gd name="T4" fmla="*/ 0 w 29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3"/>
                  <a:gd name="T11" fmla="*/ 29 w 29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3">
                    <a:moveTo>
                      <a:pt x="0" y="33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00" name="Freeform 341"/>
              <p:cNvSpPr>
                <a:spLocks/>
              </p:cNvSpPr>
              <p:nvPr/>
            </p:nvSpPr>
            <p:spPr bwMode="auto">
              <a:xfrm>
                <a:off x="4321" y="1197"/>
                <a:ext cx="2" cy="3"/>
              </a:xfrm>
              <a:custGeom>
                <a:avLst/>
                <a:gdLst>
                  <a:gd name="T0" fmla="*/ 0 w 28"/>
                  <a:gd name="T1" fmla="*/ 0 h 33"/>
                  <a:gd name="T2" fmla="*/ 0 w 28"/>
                  <a:gd name="T3" fmla="*/ 0 h 33"/>
                  <a:gd name="T4" fmla="*/ 0 w 28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33"/>
                  <a:gd name="T11" fmla="*/ 28 w 28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33">
                    <a:moveTo>
                      <a:pt x="0" y="33"/>
                    </a:moveTo>
                    <a:lnTo>
                      <a:pt x="27" y="0"/>
                    </a:lnTo>
                    <a:lnTo>
                      <a:pt x="2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01" name="Freeform 342"/>
              <p:cNvSpPr>
                <a:spLocks/>
              </p:cNvSpPr>
              <p:nvPr/>
            </p:nvSpPr>
            <p:spPr bwMode="auto">
              <a:xfrm>
                <a:off x="4291" y="1195"/>
                <a:ext cx="2" cy="2"/>
              </a:xfrm>
              <a:custGeom>
                <a:avLst/>
                <a:gdLst>
                  <a:gd name="T0" fmla="*/ 0 w 30"/>
                  <a:gd name="T1" fmla="*/ 0 h 33"/>
                  <a:gd name="T2" fmla="*/ 0 w 30"/>
                  <a:gd name="T3" fmla="*/ 0 h 33"/>
                  <a:gd name="T4" fmla="*/ 0 w 30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3"/>
                  <a:gd name="T11" fmla="*/ 30 w 30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3">
                    <a:moveTo>
                      <a:pt x="0" y="33"/>
                    </a:moveTo>
                    <a:lnTo>
                      <a:pt x="29" y="0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02" name="Freeform 343"/>
              <p:cNvSpPr>
                <a:spLocks/>
              </p:cNvSpPr>
              <p:nvPr/>
            </p:nvSpPr>
            <p:spPr bwMode="auto">
              <a:xfrm>
                <a:off x="4261" y="1192"/>
                <a:ext cx="2" cy="3"/>
              </a:xfrm>
              <a:custGeom>
                <a:avLst/>
                <a:gdLst>
                  <a:gd name="T0" fmla="*/ 0 w 29"/>
                  <a:gd name="T1" fmla="*/ 0 h 33"/>
                  <a:gd name="T2" fmla="*/ 0 w 29"/>
                  <a:gd name="T3" fmla="*/ 0 h 33"/>
                  <a:gd name="T4" fmla="*/ 0 w 29"/>
                  <a:gd name="T5" fmla="*/ 0 h 33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3"/>
                  <a:gd name="T11" fmla="*/ 29 w 29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3">
                    <a:moveTo>
                      <a:pt x="0" y="33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03" name="Freeform 344"/>
              <p:cNvSpPr>
                <a:spLocks/>
              </p:cNvSpPr>
              <p:nvPr/>
            </p:nvSpPr>
            <p:spPr bwMode="auto">
              <a:xfrm>
                <a:off x="4763" y="1207"/>
                <a:ext cx="3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5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04" name="Freeform 345"/>
              <p:cNvSpPr>
                <a:spLocks/>
              </p:cNvSpPr>
              <p:nvPr/>
            </p:nvSpPr>
            <p:spPr bwMode="auto">
              <a:xfrm>
                <a:off x="4937" y="1192"/>
                <a:ext cx="3" cy="1"/>
              </a:xfrm>
              <a:custGeom>
                <a:avLst/>
                <a:gdLst>
                  <a:gd name="T0" fmla="*/ 0 w 36"/>
                  <a:gd name="T1" fmla="*/ 0 h 2"/>
                  <a:gd name="T2" fmla="*/ 0 w 36"/>
                  <a:gd name="T3" fmla="*/ 1 h 2"/>
                  <a:gd name="T4" fmla="*/ 0 w 36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"/>
                  <a:gd name="T11" fmla="*/ 36 w 36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">
                    <a:moveTo>
                      <a:pt x="0" y="0"/>
                    </a:moveTo>
                    <a:lnTo>
                      <a:pt x="35" y="2"/>
                    </a:lnTo>
                    <a:lnTo>
                      <a:pt x="36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05" name="Freeform 346"/>
              <p:cNvSpPr>
                <a:spLocks/>
              </p:cNvSpPr>
              <p:nvPr/>
            </p:nvSpPr>
            <p:spPr bwMode="auto">
              <a:xfrm>
                <a:off x="4967" y="1195"/>
                <a:ext cx="3" cy="1"/>
              </a:xfrm>
              <a:custGeom>
                <a:avLst/>
                <a:gdLst>
                  <a:gd name="T0" fmla="*/ 0 w 37"/>
                  <a:gd name="T1" fmla="*/ 0 h 3"/>
                  <a:gd name="T2" fmla="*/ 0 w 37"/>
                  <a:gd name="T3" fmla="*/ 0 h 3"/>
                  <a:gd name="T4" fmla="*/ 0 w 37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"/>
                  <a:gd name="T11" fmla="*/ 37 w 3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">
                    <a:moveTo>
                      <a:pt x="0" y="0"/>
                    </a:moveTo>
                    <a:lnTo>
                      <a:pt x="36" y="3"/>
                    </a:lnTo>
                    <a:lnTo>
                      <a:pt x="37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06" name="Freeform 347"/>
              <p:cNvSpPr>
                <a:spLocks/>
              </p:cNvSpPr>
              <p:nvPr/>
            </p:nvSpPr>
            <p:spPr bwMode="auto">
              <a:xfrm>
                <a:off x="4997" y="1197"/>
                <a:ext cx="2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4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07" name="Freeform 348"/>
              <p:cNvSpPr>
                <a:spLocks/>
              </p:cNvSpPr>
              <p:nvPr/>
            </p:nvSpPr>
            <p:spPr bwMode="auto">
              <a:xfrm>
                <a:off x="5027" y="1200"/>
                <a:ext cx="2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5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08" name="Freeform 349"/>
              <p:cNvSpPr>
                <a:spLocks/>
              </p:cNvSpPr>
              <p:nvPr/>
            </p:nvSpPr>
            <p:spPr bwMode="auto">
              <a:xfrm>
                <a:off x="5057" y="1202"/>
                <a:ext cx="2" cy="1"/>
              </a:xfrm>
              <a:custGeom>
                <a:avLst/>
                <a:gdLst>
                  <a:gd name="T0" fmla="*/ 0 w 35"/>
                  <a:gd name="T1" fmla="*/ 0 h 3"/>
                  <a:gd name="T2" fmla="*/ 0 w 35"/>
                  <a:gd name="T3" fmla="*/ 0 h 3"/>
                  <a:gd name="T4" fmla="*/ 0 w 35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5"/>
                  <a:gd name="T10" fmla="*/ 0 h 3"/>
                  <a:gd name="T11" fmla="*/ 35 w 35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" h="3">
                    <a:moveTo>
                      <a:pt x="0" y="0"/>
                    </a:moveTo>
                    <a:lnTo>
                      <a:pt x="34" y="3"/>
                    </a:lnTo>
                    <a:lnTo>
                      <a:pt x="35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09" name="Freeform 350"/>
              <p:cNvSpPr>
                <a:spLocks/>
              </p:cNvSpPr>
              <p:nvPr/>
            </p:nvSpPr>
            <p:spPr bwMode="auto">
              <a:xfrm>
                <a:off x="5087" y="1205"/>
                <a:ext cx="2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5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10" name="Freeform 351"/>
              <p:cNvSpPr>
                <a:spLocks/>
              </p:cNvSpPr>
              <p:nvPr/>
            </p:nvSpPr>
            <p:spPr bwMode="auto">
              <a:xfrm>
                <a:off x="5116" y="1208"/>
                <a:ext cx="3" cy="1"/>
              </a:xfrm>
              <a:custGeom>
                <a:avLst/>
                <a:gdLst>
                  <a:gd name="T0" fmla="*/ 0 w 35"/>
                  <a:gd name="T1" fmla="*/ 0 h 3"/>
                  <a:gd name="T2" fmla="*/ 0 w 35"/>
                  <a:gd name="T3" fmla="*/ 0 h 3"/>
                  <a:gd name="T4" fmla="*/ 0 w 35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5"/>
                  <a:gd name="T10" fmla="*/ 0 h 3"/>
                  <a:gd name="T11" fmla="*/ 35 w 35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" h="3">
                    <a:moveTo>
                      <a:pt x="0" y="0"/>
                    </a:moveTo>
                    <a:lnTo>
                      <a:pt x="34" y="3"/>
                    </a:lnTo>
                    <a:lnTo>
                      <a:pt x="35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11" name="Freeform 352"/>
              <p:cNvSpPr>
                <a:spLocks/>
              </p:cNvSpPr>
              <p:nvPr/>
            </p:nvSpPr>
            <p:spPr bwMode="auto">
              <a:xfrm>
                <a:off x="5290" y="1192"/>
                <a:ext cx="3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5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12" name="Freeform 353"/>
              <p:cNvSpPr>
                <a:spLocks/>
              </p:cNvSpPr>
              <p:nvPr/>
            </p:nvSpPr>
            <p:spPr bwMode="auto">
              <a:xfrm>
                <a:off x="5320" y="1195"/>
                <a:ext cx="3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5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13" name="Freeform 354"/>
              <p:cNvSpPr>
                <a:spLocks/>
              </p:cNvSpPr>
              <p:nvPr/>
            </p:nvSpPr>
            <p:spPr bwMode="auto">
              <a:xfrm>
                <a:off x="5350" y="1197"/>
                <a:ext cx="3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5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14" name="Freeform 355"/>
              <p:cNvSpPr>
                <a:spLocks/>
              </p:cNvSpPr>
              <p:nvPr/>
            </p:nvSpPr>
            <p:spPr bwMode="auto">
              <a:xfrm>
                <a:off x="5380" y="1200"/>
                <a:ext cx="2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5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15" name="Freeform 356"/>
              <p:cNvSpPr>
                <a:spLocks/>
              </p:cNvSpPr>
              <p:nvPr/>
            </p:nvSpPr>
            <p:spPr bwMode="auto">
              <a:xfrm>
                <a:off x="5410" y="1202"/>
                <a:ext cx="2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5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16" name="Freeform 357"/>
              <p:cNvSpPr>
                <a:spLocks/>
              </p:cNvSpPr>
              <p:nvPr/>
            </p:nvSpPr>
            <p:spPr bwMode="auto">
              <a:xfrm>
                <a:off x="5440" y="1205"/>
                <a:ext cx="2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5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17" name="Freeform 358"/>
              <p:cNvSpPr>
                <a:spLocks/>
              </p:cNvSpPr>
              <p:nvPr/>
            </p:nvSpPr>
            <p:spPr bwMode="auto">
              <a:xfrm>
                <a:off x="5470" y="1208"/>
                <a:ext cx="2" cy="1"/>
              </a:xfrm>
              <a:custGeom>
                <a:avLst/>
                <a:gdLst>
                  <a:gd name="T0" fmla="*/ 0 w 37"/>
                  <a:gd name="T1" fmla="*/ 0 h 3"/>
                  <a:gd name="T2" fmla="*/ 0 w 37"/>
                  <a:gd name="T3" fmla="*/ 0 h 3"/>
                  <a:gd name="T4" fmla="*/ 0 w 37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"/>
                  <a:gd name="T11" fmla="*/ 37 w 3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">
                    <a:moveTo>
                      <a:pt x="0" y="0"/>
                    </a:moveTo>
                    <a:lnTo>
                      <a:pt x="36" y="3"/>
                    </a:lnTo>
                    <a:lnTo>
                      <a:pt x="37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18" name="Freeform 359"/>
              <p:cNvSpPr>
                <a:spLocks/>
              </p:cNvSpPr>
              <p:nvPr/>
            </p:nvSpPr>
            <p:spPr bwMode="auto">
              <a:xfrm>
                <a:off x="4231" y="1192"/>
                <a:ext cx="3" cy="1"/>
              </a:xfrm>
              <a:custGeom>
                <a:avLst/>
                <a:gdLst>
                  <a:gd name="T0" fmla="*/ 0 w 31"/>
                  <a:gd name="T1" fmla="*/ 0 h 3"/>
                  <a:gd name="T2" fmla="*/ 0 w 31"/>
                  <a:gd name="T3" fmla="*/ 0 h 3"/>
                  <a:gd name="T4" fmla="*/ 0 w 31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3"/>
                  <a:gd name="T11" fmla="*/ 31 w 31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3">
                    <a:moveTo>
                      <a:pt x="0" y="0"/>
                    </a:moveTo>
                    <a:lnTo>
                      <a:pt x="30" y="3"/>
                    </a:lnTo>
                    <a:lnTo>
                      <a:pt x="31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19" name="Freeform 360"/>
              <p:cNvSpPr>
                <a:spLocks/>
              </p:cNvSpPr>
              <p:nvPr/>
            </p:nvSpPr>
            <p:spPr bwMode="auto">
              <a:xfrm>
                <a:off x="4261" y="1195"/>
                <a:ext cx="2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5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20" name="Freeform 361"/>
              <p:cNvSpPr>
                <a:spLocks/>
              </p:cNvSpPr>
              <p:nvPr/>
            </p:nvSpPr>
            <p:spPr bwMode="auto">
              <a:xfrm>
                <a:off x="4291" y="1197"/>
                <a:ext cx="2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5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21" name="Freeform 362"/>
              <p:cNvSpPr>
                <a:spLocks/>
              </p:cNvSpPr>
              <p:nvPr/>
            </p:nvSpPr>
            <p:spPr bwMode="auto">
              <a:xfrm>
                <a:off x="4321" y="1200"/>
                <a:ext cx="2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4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22" name="Freeform 363"/>
              <p:cNvSpPr>
                <a:spLocks/>
              </p:cNvSpPr>
              <p:nvPr/>
            </p:nvSpPr>
            <p:spPr bwMode="auto">
              <a:xfrm>
                <a:off x="4351" y="1202"/>
                <a:ext cx="2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5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23" name="Freeform 364"/>
              <p:cNvSpPr>
                <a:spLocks/>
              </p:cNvSpPr>
              <p:nvPr/>
            </p:nvSpPr>
            <p:spPr bwMode="auto">
              <a:xfrm>
                <a:off x="4380" y="1205"/>
                <a:ext cx="3" cy="1"/>
              </a:xfrm>
              <a:custGeom>
                <a:avLst/>
                <a:gdLst>
                  <a:gd name="T0" fmla="*/ 0 w 35"/>
                  <a:gd name="T1" fmla="*/ 0 h 3"/>
                  <a:gd name="T2" fmla="*/ 0 w 35"/>
                  <a:gd name="T3" fmla="*/ 0 h 3"/>
                  <a:gd name="T4" fmla="*/ 0 w 35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5"/>
                  <a:gd name="T10" fmla="*/ 0 h 3"/>
                  <a:gd name="T11" fmla="*/ 35 w 35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" h="3">
                    <a:moveTo>
                      <a:pt x="0" y="0"/>
                    </a:moveTo>
                    <a:lnTo>
                      <a:pt x="34" y="3"/>
                    </a:lnTo>
                    <a:lnTo>
                      <a:pt x="35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24" name="Freeform 365"/>
              <p:cNvSpPr>
                <a:spLocks/>
              </p:cNvSpPr>
              <p:nvPr/>
            </p:nvSpPr>
            <p:spPr bwMode="auto">
              <a:xfrm>
                <a:off x="4410" y="1207"/>
                <a:ext cx="3" cy="1"/>
              </a:xfrm>
              <a:custGeom>
                <a:avLst/>
                <a:gdLst>
                  <a:gd name="T0" fmla="*/ 0 w 36"/>
                  <a:gd name="T1" fmla="*/ 0 h 3"/>
                  <a:gd name="T2" fmla="*/ 0 w 36"/>
                  <a:gd name="T3" fmla="*/ 0 h 3"/>
                  <a:gd name="T4" fmla="*/ 0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0"/>
                    </a:moveTo>
                    <a:lnTo>
                      <a:pt x="35" y="3"/>
                    </a:lnTo>
                    <a:lnTo>
                      <a:pt x="36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25" name="Freeform 366"/>
              <p:cNvSpPr>
                <a:spLocks/>
              </p:cNvSpPr>
              <p:nvPr/>
            </p:nvSpPr>
            <p:spPr bwMode="auto">
              <a:xfrm>
                <a:off x="4795" y="1208"/>
                <a:ext cx="1" cy="1"/>
              </a:xfrm>
              <a:custGeom>
                <a:avLst/>
                <a:gdLst>
                  <a:gd name="T0" fmla="*/ 0 w 4"/>
                  <a:gd name="T1" fmla="*/ 0 h 25"/>
                  <a:gd name="T2" fmla="*/ 0 w 4"/>
                  <a:gd name="T3" fmla="*/ 0 h 25"/>
                  <a:gd name="T4" fmla="*/ 0 w 4"/>
                  <a:gd name="T5" fmla="*/ 0 h 2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5"/>
                  <a:gd name="T11" fmla="*/ 4 w 4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5">
                    <a:moveTo>
                      <a:pt x="4" y="25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26" name="Freeform 367"/>
              <p:cNvSpPr>
                <a:spLocks/>
              </p:cNvSpPr>
              <p:nvPr/>
            </p:nvSpPr>
            <p:spPr bwMode="auto">
              <a:xfrm>
                <a:off x="4940" y="1192"/>
                <a:ext cx="1" cy="1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0 h 4"/>
                  <a:gd name="T4" fmla="*/ 1 w 1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"/>
                  <a:gd name="T11" fmla="*/ 1 w 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">
                    <a:moveTo>
                      <a:pt x="0" y="4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27" name="Freeform 368"/>
              <p:cNvSpPr>
                <a:spLocks/>
              </p:cNvSpPr>
              <p:nvPr/>
            </p:nvSpPr>
            <p:spPr bwMode="auto">
              <a:xfrm>
                <a:off x="4969" y="1192"/>
                <a:ext cx="1" cy="3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0 h 36"/>
                  <a:gd name="T4" fmla="*/ 0 w 7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6"/>
                  <a:gd name="T11" fmla="*/ 7 w 7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6">
                    <a:moveTo>
                      <a:pt x="7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28" name="Freeform 369"/>
              <p:cNvSpPr>
                <a:spLocks/>
              </p:cNvSpPr>
              <p:nvPr/>
            </p:nvSpPr>
            <p:spPr bwMode="auto">
              <a:xfrm>
                <a:off x="4999" y="1195"/>
                <a:ext cx="1" cy="2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0 h 36"/>
                  <a:gd name="T4" fmla="*/ 0 w 7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6"/>
                  <a:gd name="T11" fmla="*/ 7 w 7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6">
                    <a:moveTo>
                      <a:pt x="7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29" name="Freeform 370"/>
              <p:cNvSpPr>
                <a:spLocks/>
              </p:cNvSpPr>
              <p:nvPr/>
            </p:nvSpPr>
            <p:spPr bwMode="auto">
              <a:xfrm>
                <a:off x="5029" y="1197"/>
                <a:ext cx="1" cy="3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0 h 36"/>
                  <a:gd name="T4" fmla="*/ 0 w 7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6"/>
                  <a:gd name="T11" fmla="*/ 7 w 7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6">
                    <a:moveTo>
                      <a:pt x="7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0" name="Freeform 371"/>
              <p:cNvSpPr>
                <a:spLocks/>
              </p:cNvSpPr>
              <p:nvPr/>
            </p:nvSpPr>
            <p:spPr bwMode="auto">
              <a:xfrm>
                <a:off x="5059" y="1200"/>
                <a:ext cx="1" cy="3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0 h 36"/>
                  <a:gd name="T4" fmla="*/ 0 w 7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6"/>
                  <a:gd name="T11" fmla="*/ 7 w 7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6">
                    <a:moveTo>
                      <a:pt x="7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1" name="Freeform 372"/>
              <p:cNvSpPr>
                <a:spLocks/>
              </p:cNvSpPr>
              <p:nvPr/>
            </p:nvSpPr>
            <p:spPr bwMode="auto">
              <a:xfrm>
                <a:off x="5089" y="1203"/>
                <a:ext cx="1" cy="2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0 h 36"/>
                  <a:gd name="T4" fmla="*/ 0 w 6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36"/>
                  <a:gd name="T11" fmla="*/ 6 w 6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36">
                    <a:moveTo>
                      <a:pt x="6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2" name="Freeform 373"/>
              <p:cNvSpPr>
                <a:spLocks/>
              </p:cNvSpPr>
              <p:nvPr/>
            </p:nvSpPr>
            <p:spPr bwMode="auto">
              <a:xfrm>
                <a:off x="5119" y="1205"/>
                <a:ext cx="1" cy="3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0 h 36"/>
                  <a:gd name="T4" fmla="*/ 0 w 6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36"/>
                  <a:gd name="T11" fmla="*/ 6 w 6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36">
                    <a:moveTo>
                      <a:pt x="6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3" name="Freeform 374"/>
              <p:cNvSpPr>
                <a:spLocks/>
              </p:cNvSpPr>
              <p:nvPr/>
            </p:nvSpPr>
            <p:spPr bwMode="auto">
              <a:xfrm>
                <a:off x="5148" y="1208"/>
                <a:ext cx="1" cy="1"/>
              </a:xfrm>
              <a:custGeom>
                <a:avLst/>
                <a:gdLst>
                  <a:gd name="T0" fmla="*/ 0 w 5"/>
                  <a:gd name="T1" fmla="*/ 0 h 24"/>
                  <a:gd name="T2" fmla="*/ 0 w 5"/>
                  <a:gd name="T3" fmla="*/ 0 h 24"/>
                  <a:gd name="T4" fmla="*/ 0 w 5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24"/>
                  <a:gd name="T11" fmla="*/ 5 w 5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24">
                    <a:moveTo>
                      <a:pt x="5" y="24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4" name="Freeform 375"/>
              <p:cNvSpPr>
                <a:spLocks/>
              </p:cNvSpPr>
              <p:nvPr/>
            </p:nvSpPr>
            <p:spPr bwMode="auto">
              <a:xfrm>
                <a:off x="5293" y="1192"/>
                <a:ext cx="1" cy="1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0 h 4"/>
                  <a:gd name="T4" fmla="*/ 1 w 1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"/>
                  <a:gd name="T11" fmla="*/ 1 w 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">
                    <a:moveTo>
                      <a:pt x="0" y="4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5" name="Freeform 376"/>
              <p:cNvSpPr>
                <a:spLocks/>
              </p:cNvSpPr>
              <p:nvPr/>
            </p:nvSpPr>
            <p:spPr bwMode="auto">
              <a:xfrm>
                <a:off x="5322" y="1192"/>
                <a:ext cx="1" cy="3"/>
              </a:xfrm>
              <a:custGeom>
                <a:avLst/>
                <a:gdLst>
                  <a:gd name="T0" fmla="*/ 0 w 7"/>
                  <a:gd name="T1" fmla="*/ 0 h 37"/>
                  <a:gd name="T2" fmla="*/ 0 w 7"/>
                  <a:gd name="T3" fmla="*/ 0 h 37"/>
                  <a:gd name="T4" fmla="*/ 0 w 7"/>
                  <a:gd name="T5" fmla="*/ 0 h 37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7"/>
                  <a:gd name="T11" fmla="*/ 7 w 7"/>
                  <a:gd name="T12" fmla="*/ 37 h 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7">
                    <a:moveTo>
                      <a:pt x="7" y="37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6" name="Freeform 377"/>
              <p:cNvSpPr>
                <a:spLocks/>
              </p:cNvSpPr>
              <p:nvPr/>
            </p:nvSpPr>
            <p:spPr bwMode="auto">
              <a:xfrm>
                <a:off x="5352" y="1195"/>
                <a:ext cx="1" cy="2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0 h 36"/>
                  <a:gd name="T4" fmla="*/ 0 w 7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6"/>
                  <a:gd name="T11" fmla="*/ 7 w 7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6">
                    <a:moveTo>
                      <a:pt x="7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7" name="Freeform 378"/>
              <p:cNvSpPr>
                <a:spLocks/>
              </p:cNvSpPr>
              <p:nvPr/>
            </p:nvSpPr>
            <p:spPr bwMode="auto">
              <a:xfrm>
                <a:off x="5382" y="1197"/>
                <a:ext cx="1" cy="3"/>
              </a:xfrm>
              <a:custGeom>
                <a:avLst/>
                <a:gdLst>
                  <a:gd name="T0" fmla="*/ 0 w 7"/>
                  <a:gd name="T1" fmla="*/ 0 h 35"/>
                  <a:gd name="T2" fmla="*/ 0 w 7"/>
                  <a:gd name="T3" fmla="*/ 0 h 35"/>
                  <a:gd name="T4" fmla="*/ 0 w 7"/>
                  <a:gd name="T5" fmla="*/ 0 h 3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5"/>
                  <a:gd name="T11" fmla="*/ 7 w 7"/>
                  <a:gd name="T12" fmla="*/ 35 h 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5">
                    <a:moveTo>
                      <a:pt x="7" y="35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8" name="Freeform 379"/>
              <p:cNvSpPr>
                <a:spLocks/>
              </p:cNvSpPr>
              <p:nvPr/>
            </p:nvSpPr>
            <p:spPr bwMode="auto">
              <a:xfrm>
                <a:off x="5412" y="1200"/>
                <a:ext cx="1" cy="3"/>
              </a:xfrm>
              <a:custGeom>
                <a:avLst/>
                <a:gdLst>
                  <a:gd name="T0" fmla="*/ 0 w 6"/>
                  <a:gd name="T1" fmla="*/ 0 h 35"/>
                  <a:gd name="T2" fmla="*/ 0 w 6"/>
                  <a:gd name="T3" fmla="*/ 0 h 35"/>
                  <a:gd name="T4" fmla="*/ 0 w 6"/>
                  <a:gd name="T5" fmla="*/ 0 h 35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35"/>
                  <a:gd name="T11" fmla="*/ 6 w 6"/>
                  <a:gd name="T12" fmla="*/ 35 h 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35">
                    <a:moveTo>
                      <a:pt x="6" y="35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9" name="Freeform 380"/>
              <p:cNvSpPr>
                <a:spLocks/>
              </p:cNvSpPr>
              <p:nvPr/>
            </p:nvSpPr>
            <p:spPr bwMode="auto">
              <a:xfrm>
                <a:off x="5442" y="1203"/>
                <a:ext cx="1" cy="2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0 h 36"/>
                  <a:gd name="T4" fmla="*/ 0 w 7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6"/>
                  <a:gd name="T11" fmla="*/ 7 w 7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6">
                    <a:moveTo>
                      <a:pt x="7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0" name="Freeform 381"/>
              <p:cNvSpPr>
                <a:spLocks/>
              </p:cNvSpPr>
              <p:nvPr/>
            </p:nvSpPr>
            <p:spPr bwMode="auto">
              <a:xfrm>
                <a:off x="5472" y="1205"/>
                <a:ext cx="1" cy="3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0 h 36"/>
                  <a:gd name="T4" fmla="*/ 0 w 7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6"/>
                  <a:gd name="T11" fmla="*/ 7 w 7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6">
                    <a:moveTo>
                      <a:pt x="7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1" name="Freeform 382"/>
              <p:cNvSpPr>
                <a:spLocks/>
              </p:cNvSpPr>
              <p:nvPr/>
            </p:nvSpPr>
            <p:spPr bwMode="auto">
              <a:xfrm>
                <a:off x="5501" y="1208"/>
                <a:ext cx="1" cy="1"/>
              </a:xfrm>
              <a:custGeom>
                <a:avLst/>
                <a:gdLst>
                  <a:gd name="T0" fmla="*/ 0 w 5"/>
                  <a:gd name="T1" fmla="*/ 0 h 24"/>
                  <a:gd name="T2" fmla="*/ 0 w 5"/>
                  <a:gd name="T3" fmla="*/ 0 h 24"/>
                  <a:gd name="T4" fmla="*/ 0 w 5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24"/>
                  <a:gd name="T11" fmla="*/ 5 w 5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24">
                    <a:moveTo>
                      <a:pt x="5" y="24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2" name="Freeform 383"/>
              <p:cNvSpPr>
                <a:spLocks/>
              </p:cNvSpPr>
              <p:nvPr/>
            </p:nvSpPr>
            <p:spPr bwMode="auto">
              <a:xfrm>
                <a:off x="4765" y="1205"/>
                <a:ext cx="1" cy="3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0 h 36"/>
                  <a:gd name="T4" fmla="*/ 0 w 7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6"/>
                  <a:gd name="T11" fmla="*/ 7 w 7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6">
                    <a:moveTo>
                      <a:pt x="7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3" name="Freeform 384"/>
              <p:cNvSpPr>
                <a:spLocks/>
              </p:cNvSpPr>
              <p:nvPr/>
            </p:nvSpPr>
            <p:spPr bwMode="auto">
              <a:xfrm>
                <a:off x="4442" y="1208"/>
                <a:ext cx="1" cy="1"/>
              </a:xfrm>
              <a:custGeom>
                <a:avLst/>
                <a:gdLst>
                  <a:gd name="T0" fmla="*/ 0 w 4"/>
                  <a:gd name="T1" fmla="*/ 0 h 25"/>
                  <a:gd name="T2" fmla="*/ 0 w 4"/>
                  <a:gd name="T3" fmla="*/ 0 h 25"/>
                  <a:gd name="T4" fmla="*/ 0 w 4"/>
                  <a:gd name="T5" fmla="*/ 0 h 2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5"/>
                  <a:gd name="T11" fmla="*/ 4 w 4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5">
                    <a:moveTo>
                      <a:pt x="4" y="25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4" name="Freeform 385"/>
              <p:cNvSpPr>
                <a:spLocks/>
              </p:cNvSpPr>
              <p:nvPr/>
            </p:nvSpPr>
            <p:spPr bwMode="auto">
              <a:xfrm>
                <a:off x="4412" y="1205"/>
                <a:ext cx="1" cy="3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0 h 36"/>
                  <a:gd name="T4" fmla="*/ 0 w 6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36"/>
                  <a:gd name="T11" fmla="*/ 6 w 6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36">
                    <a:moveTo>
                      <a:pt x="6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5" name="Freeform 386"/>
              <p:cNvSpPr>
                <a:spLocks/>
              </p:cNvSpPr>
              <p:nvPr/>
            </p:nvSpPr>
            <p:spPr bwMode="auto">
              <a:xfrm>
                <a:off x="4382" y="1203"/>
                <a:ext cx="1" cy="2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0 h 36"/>
                  <a:gd name="T4" fmla="*/ 0 w 7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6"/>
                  <a:gd name="T11" fmla="*/ 7 w 7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6">
                    <a:moveTo>
                      <a:pt x="7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6" name="Freeform 387"/>
              <p:cNvSpPr>
                <a:spLocks/>
              </p:cNvSpPr>
              <p:nvPr/>
            </p:nvSpPr>
            <p:spPr bwMode="auto">
              <a:xfrm>
                <a:off x="4353" y="1200"/>
                <a:ext cx="1" cy="3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0 h 36"/>
                  <a:gd name="T4" fmla="*/ 0 w 7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6"/>
                  <a:gd name="T11" fmla="*/ 7 w 7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6">
                    <a:moveTo>
                      <a:pt x="7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7" name="Freeform 388"/>
              <p:cNvSpPr>
                <a:spLocks/>
              </p:cNvSpPr>
              <p:nvPr/>
            </p:nvSpPr>
            <p:spPr bwMode="auto">
              <a:xfrm>
                <a:off x="4323" y="1197"/>
                <a:ext cx="1" cy="3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0 h 36"/>
                  <a:gd name="T4" fmla="*/ 0 w 7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6"/>
                  <a:gd name="T11" fmla="*/ 7 w 7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6">
                    <a:moveTo>
                      <a:pt x="7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8" name="Freeform 389"/>
              <p:cNvSpPr>
                <a:spLocks/>
              </p:cNvSpPr>
              <p:nvPr/>
            </p:nvSpPr>
            <p:spPr bwMode="auto">
              <a:xfrm>
                <a:off x="4293" y="1195"/>
                <a:ext cx="1" cy="2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0 h 36"/>
                  <a:gd name="T4" fmla="*/ 0 w 6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36"/>
                  <a:gd name="T11" fmla="*/ 6 w 6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36">
                    <a:moveTo>
                      <a:pt x="6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9" name="Freeform 390"/>
              <p:cNvSpPr>
                <a:spLocks/>
              </p:cNvSpPr>
              <p:nvPr/>
            </p:nvSpPr>
            <p:spPr bwMode="auto">
              <a:xfrm>
                <a:off x="4263" y="1192"/>
                <a:ext cx="1" cy="3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0 h 36"/>
                  <a:gd name="T4" fmla="*/ 0 w 7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6"/>
                  <a:gd name="T11" fmla="*/ 7 w 7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6">
                    <a:moveTo>
                      <a:pt x="7" y="3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0" name="Freeform 391"/>
              <p:cNvSpPr>
                <a:spLocks/>
              </p:cNvSpPr>
              <p:nvPr/>
            </p:nvSpPr>
            <p:spPr bwMode="auto">
              <a:xfrm>
                <a:off x="4233" y="1192"/>
                <a:ext cx="1" cy="1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1 w 1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3"/>
                  <a:gd name="T11" fmla="*/ 1 w 1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3">
                    <a:moveTo>
                      <a:pt x="0" y="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1" name="Freeform 392"/>
              <p:cNvSpPr>
                <a:spLocks/>
              </p:cNvSpPr>
              <p:nvPr/>
            </p:nvSpPr>
            <p:spPr bwMode="auto">
              <a:xfrm>
                <a:off x="4896" y="1192"/>
                <a:ext cx="3" cy="3"/>
              </a:xfrm>
              <a:custGeom>
                <a:avLst/>
                <a:gdLst>
                  <a:gd name="T0" fmla="*/ 0 w 39"/>
                  <a:gd name="T1" fmla="*/ 0 h 40"/>
                  <a:gd name="T2" fmla="*/ 0 w 39"/>
                  <a:gd name="T3" fmla="*/ 0 h 40"/>
                  <a:gd name="T4" fmla="*/ 0 w 39"/>
                  <a:gd name="T5" fmla="*/ 0 h 40"/>
                  <a:gd name="T6" fmla="*/ 0 60000 65536"/>
                  <a:gd name="T7" fmla="*/ 0 60000 65536"/>
                  <a:gd name="T8" fmla="*/ 0 60000 65536"/>
                  <a:gd name="T9" fmla="*/ 0 w 39"/>
                  <a:gd name="T10" fmla="*/ 0 h 40"/>
                  <a:gd name="T11" fmla="*/ 39 w 39"/>
                  <a:gd name="T12" fmla="*/ 40 h 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" h="40">
                    <a:moveTo>
                      <a:pt x="0" y="40"/>
                    </a:moveTo>
                    <a:lnTo>
                      <a:pt x="38" y="0"/>
                    </a:lnTo>
                    <a:lnTo>
                      <a:pt x="3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2" name="Freeform 393"/>
              <p:cNvSpPr>
                <a:spLocks/>
              </p:cNvSpPr>
              <p:nvPr/>
            </p:nvSpPr>
            <p:spPr bwMode="auto">
              <a:xfrm>
                <a:off x="4941" y="1198"/>
                <a:ext cx="3" cy="4"/>
              </a:xfrm>
              <a:custGeom>
                <a:avLst/>
                <a:gdLst>
                  <a:gd name="T0" fmla="*/ 0 w 47"/>
                  <a:gd name="T1" fmla="*/ 0 h 47"/>
                  <a:gd name="T2" fmla="*/ 0 w 47"/>
                  <a:gd name="T3" fmla="*/ 0 h 47"/>
                  <a:gd name="T4" fmla="*/ 0 w 47"/>
                  <a:gd name="T5" fmla="*/ 0 h 47"/>
                  <a:gd name="T6" fmla="*/ 0 60000 65536"/>
                  <a:gd name="T7" fmla="*/ 0 60000 65536"/>
                  <a:gd name="T8" fmla="*/ 0 60000 65536"/>
                  <a:gd name="T9" fmla="*/ 0 w 47"/>
                  <a:gd name="T10" fmla="*/ 0 h 47"/>
                  <a:gd name="T11" fmla="*/ 47 w 47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" h="47">
                    <a:moveTo>
                      <a:pt x="0" y="47"/>
                    </a:moveTo>
                    <a:lnTo>
                      <a:pt x="46" y="0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3" name="Freeform 394"/>
              <p:cNvSpPr>
                <a:spLocks/>
              </p:cNvSpPr>
              <p:nvPr/>
            </p:nvSpPr>
            <p:spPr bwMode="auto">
              <a:xfrm>
                <a:off x="4985" y="1205"/>
                <a:ext cx="4" cy="3"/>
              </a:xfrm>
              <a:custGeom>
                <a:avLst/>
                <a:gdLst>
                  <a:gd name="T0" fmla="*/ 0 w 47"/>
                  <a:gd name="T1" fmla="*/ 0 h 46"/>
                  <a:gd name="T2" fmla="*/ 0 w 47"/>
                  <a:gd name="T3" fmla="*/ 0 h 46"/>
                  <a:gd name="T4" fmla="*/ 0 w 47"/>
                  <a:gd name="T5" fmla="*/ 0 h 46"/>
                  <a:gd name="T6" fmla="*/ 0 60000 65536"/>
                  <a:gd name="T7" fmla="*/ 0 60000 65536"/>
                  <a:gd name="T8" fmla="*/ 0 60000 65536"/>
                  <a:gd name="T9" fmla="*/ 0 w 47"/>
                  <a:gd name="T10" fmla="*/ 0 h 46"/>
                  <a:gd name="T11" fmla="*/ 47 w 47"/>
                  <a:gd name="T12" fmla="*/ 46 h 4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" h="46">
                    <a:moveTo>
                      <a:pt x="0" y="46"/>
                    </a:moveTo>
                    <a:lnTo>
                      <a:pt x="46" y="0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4" name="Freeform 395"/>
              <p:cNvSpPr>
                <a:spLocks/>
              </p:cNvSpPr>
              <p:nvPr/>
            </p:nvSpPr>
            <p:spPr bwMode="auto">
              <a:xfrm>
                <a:off x="5202" y="1192"/>
                <a:ext cx="4" cy="4"/>
              </a:xfrm>
              <a:custGeom>
                <a:avLst/>
                <a:gdLst>
                  <a:gd name="T0" fmla="*/ 0 w 46"/>
                  <a:gd name="T1" fmla="*/ 0 h 47"/>
                  <a:gd name="T2" fmla="*/ 0 w 46"/>
                  <a:gd name="T3" fmla="*/ 0 h 47"/>
                  <a:gd name="T4" fmla="*/ 0 w 46"/>
                  <a:gd name="T5" fmla="*/ 0 h 47"/>
                  <a:gd name="T6" fmla="*/ 0 60000 65536"/>
                  <a:gd name="T7" fmla="*/ 0 60000 65536"/>
                  <a:gd name="T8" fmla="*/ 0 60000 65536"/>
                  <a:gd name="T9" fmla="*/ 0 w 46"/>
                  <a:gd name="T10" fmla="*/ 0 h 47"/>
                  <a:gd name="T11" fmla="*/ 46 w 46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6" h="47">
                    <a:moveTo>
                      <a:pt x="0" y="47"/>
                    </a:moveTo>
                    <a:lnTo>
                      <a:pt x="45" y="0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5" name="Freeform 396"/>
              <p:cNvSpPr>
                <a:spLocks/>
              </p:cNvSpPr>
              <p:nvPr/>
            </p:nvSpPr>
            <p:spPr bwMode="auto">
              <a:xfrm>
                <a:off x="5247" y="1199"/>
                <a:ext cx="3" cy="3"/>
              </a:xfrm>
              <a:custGeom>
                <a:avLst/>
                <a:gdLst>
                  <a:gd name="T0" fmla="*/ 0 w 46"/>
                  <a:gd name="T1" fmla="*/ 0 h 47"/>
                  <a:gd name="T2" fmla="*/ 0 w 46"/>
                  <a:gd name="T3" fmla="*/ 0 h 47"/>
                  <a:gd name="T4" fmla="*/ 0 w 46"/>
                  <a:gd name="T5" fmla="*/ 0 h 47"/>
                  <a:gd name="T6" fmla="*/ 0 60000 65536"/>
                  <a:gd name="T7" fmla="*/ 0 60000 65536"/>
                  <a:gd name="T8" fmla="*/ 0 60000 65536"/>
                  <a:gd name="T9" fmla="*/ 0 w 46"/>
                  <a:gd name="T10" fmla="*/ 0 h 47"/>
                  <a:gd name="T11" fmla="*/ 46 w 46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6" h="47">
                    <a:moveTo>
                      <a:pt x="0" y="47"/>
                    </a:moveTo>
                    <a:lnTo>
                      <a:pt x="45" y="0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6" name="Freeform 397"/>
              <p:cNvSpPr>
                <a:spLocks/>
              </p:cNvSpPr>
              <p:nvPr/>
            </p:nvSpPr>
            <p:spPr bwMode="auto">
              <a:xfrm>
                <a:off x="5291" y="1206"/>
                <a:ext cx="4" cy="3"/>
              </a:xfrm>
              <a:custGeom>
                <a:avLst/>
                <a:gdLst>
                  <a:gd name="T0" fmla="*/ 0 w 46"/>
                  <a:gd name="T1" fmla="*/ 0 h 46"/>
                  <a:gd name="T2" fmla="*/ 0 w 46"/>
                  <a:gd name="T3" fmla="*/ 0 h 46"/>
                  <a:gd name="T4" fmla="*/ 0 w 46"/>
                  <a:gd name="T5" fmla="*/ 0 h 46"/>
                  <a:gd name="T6" fmla="*/ 0 60000 65536"/>
                  <a:gd name="T7" fmla="*/ 0 60000 65536"/>
                  <a:gd name="T8" fmla="*/ 0 60000 65536"/>
                  <a:gd name="T9" fmla="*/ 0 w 46"/>
                  <a:gd name="T10" fmla="*/ 0 h 46"/>
                  <a:gd name="T11" fmla="*/ 46 w 46"/>
                  <a:gd name="T12" fmla="*/ 46 h 4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6" h="46">
                    <a:moveTo>
                      <a:pt x="0" y="46"/>
                    </a:moveTo>
                    <a:lnTo>
                      <a:pt x="45" y="0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7" name="Freeform 398"/>
              <p:cNvSpPr>
                <a:spLocks/>
              </p:cNvSpPr>
              <p:nvPr/>
            </p:nvSpPr>
            <p:spPr bwMode="auto">
              <a:xfrm>
                <a:off x="5508" y="1196"/>
                <a:ext cx="1" cy="1"/>
              </a:xfrm>
              <a:custGeom>
                <a:avLst/>
                <a:gdLst>
                  <a:gd name="T0" fmla="*/ 0 w 12"/>
                  <a:gd name="T1" fmla="*/ 0 h 10"/>
                  <a:gd name="T2" fmla="*/ 0 w 12"/>
                  <a:gd name="T3" fmla="*/ 0 h 10"/>
                  <a:gd name="T4" fmla="*/ 0 w 12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0"/>
                  <a:gd name="T11" fmla="*/ 12 w 12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0">
                    <a:moveTo>
                      <a:pt x="0" y="10"/>
                    </a:moveTo>
                    <a:lnTo>
                      <a:pt x="11" y="0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8" name="Freeform 399"/>
              <p:cNvSpPr>
                <a:spLocks/>
              </p:cNvSpPr>
              <p:nvPr/>
            </p:nvSpPr>
            <p:spPr bwMode="auto">
              <a:xfrm>
                <a:off x="4373" y="1204"/>
                <a:ext cx="4" cy="3"/>
              </a:xfrm>
              <a:custGeom>
                <a:avLst/>
                <a:gdLst>
                  <a:gd name="T0" fmla="*/ 0 w 46"/>
                  <a:gd name="T1" fmla="*/ 0 h 47"/>
                  <a:gd name="T2" fmla="*/ 0 w 46"/>
                  <a:gd name="T3" fmla="*/ 0 h 47"/>
                  <a:gd name="T4" fmla="*/ 0 w 46"/>
                  <a:gd name="T5" fmla="*/ 0 h 47"/>
                  <a:gd name="T6" fmla="*/ 0 60000 65536"/>
                  <a:gd name="T7" fmla="*/ 0 60000 65536"/>
                  <a:gd name="T8" fmla="*/ 0 60000 65536"/>
                  <a:gd name="T9" fmla="*/ 0 w 46"/>
                  <a:gd name="T10" fmla="*/ 0 h 47"/>
                  <a:gd name="T11" fmla="*/ 46 w 46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6" h="47">
                    <a:moveTo>
                      <a:pt x="0" y="47"/>
                    </a:moveTo>
                    <a:lnTo>
                      <a:pt x="45" y="0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9" name="Freeform 400"/>
              <p:cNvSpPr>
                <a:spLocks/>
              </p:cNvSpPr>
              <p:nvPr/>
            </p:nvSpPr>
            <p:spPr bwMode="auto">
              <a:xfrm>
                <a:off x="4329" y="1197"/>
                <a:ext cx="3" cy="3"/>
              </a:xfrm>
              <a:custGeom>
                <a:avLst/>
                <a:gdLst>
                  <a:gd name="T0" fmla="*/ 0 w 46"/>
                  <a:gd name="T1" fmla="*/ 0 h 46"/>
                  <a:gd name="T2" fmla="*/ 0 w 46"/>
                  <a:gd name="T3" fmla="*/ 0 h 46"/>
                  <a:gd name="T4" fmla="*/ 0 w 46"/>
                  <a:gd name="T5" fmla="*/ 0 h 46"/>
                  <a:gd name="T6" fmla="*/ 0 60000 65536"/>
                  <a:gd name="T7" fmla="*/ 0 60000 65536"/>
                  <a:gd name="T8" fmla="*/ 0 60000 65536"/>
                  <a:gd name="T9" fmla="*/ 0 w 46"/>
                  <a:gd name="T10" fmla="*/ 0 h 46"/>
                  <a:gd name="T11" fmla="*/ 46 w 46"/>
                  <a:gd name="T12" fmla="*/ 46 h 4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6" h="46">
                    <a:moveTo>
                      <a:pt x="0" y="46"/>
                    </a:moveTo>
                    <a:lnTo>
                      <a:pt x="45" y="0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0" name="Freeform 401"/>
              <p:cNvSpPr>
                <a:spLocks/>
              </p:cNvSpPr>
              <p:nvPr/>
            </p:nvSpPr>
            <p:spPr bwMode="auto">
              <a:xfrm>
                <a:off x="4284" y="1192"/>
                <a:ext cx="2" cy="1"/>
              </a:xfrm>
              <a:custGeom>
                <a:avLst/>
                <a:gdLst>
                  <a:gd name="T0" fmla="*/ 0 w 19"/>
                  <a:gd name="T1" fmla="*/ 0 h 19"/>
                  <a:gd name="T2" fmla="*/ 0 w 19"/>
                  <a:gd name="T3" fmla="*/ 0 h 19"/>
                  <a:gd name="T4" fmla="*/ 0 w 19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9"/>
                  <a:gd name="T11" fmla="*/ 19 w 19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9">
                    <a:moveTo>
                      <a:pt x="0" y="19"/>
                    </a:moveTo>
                    <a:lnTo>
                      <a:pt x="18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1" name="Freeform 402"/>
              <p:cNvSpPr>
                <a:spLocks/>
              </p:cNvSpPr>
              <p:nvPr/>
            </p:nvSpPr>
            <p:spPr bwMode="auto">
              <a:xfrm>
                <a:off x="4900" y="1192"/>
                <a:ext cx="1" cy="3"/>
              </a:xfrm>
              <a:custGeom>
                <a:avLst/>
                <a:gdLst>
                  <a:gd name="T0" fmla="*/ 0 w 5"/>
                  <a:gd name="T1" fmla="*/ 0 h 48"/>
                  <a:gd name="T2" fmla="*/ 0 w 5"/>
                  <a:gd name="T3" fmla="*/ 0 h 48"/>
                  <a:gd name="T4" fmla="*/ 0 w 5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48"/>
                  <a:gd name="T11" fmla="*/ 5 w 5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48">
                    <a:moveTo>
                      <a:pt x="5" y="48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2" name="Freeform 403"/>
              <p:cNvSpPr>
                <a:spLocks/>
              </p:cNvSpPr>
              <p:nvPr/>
            </p:nvSpPr>
            <p:spPr bwMode="auto">
              <a:xfrm>
                <a:off x="4944" y="1198"/>
                <a:ext cx="1" cy="4"/>
              </a:xfrm>
              <a:custGeom>
                <a:avLst/>
                <a:gdLst>
                  <a:gd name="T0" fmla="*/ 0 w 6"/>
                  <a:gd name="T1" fmla="*/ 0 h 55"/>
                  <a:gd name="T2" fmla="*/ 0 w 6"/>
                  <a:gd name="T3" fmla="*/ 0 h 55"/>
                  <a:gd name="T4" fmla="*/ 0 w 6"/>
                  <a:gd name="T5" fmla="*/ 0 h 55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55"/>
                  <a:gd name="T11" fmla="*/ 6 w 6"/>
                  <a:gd name="T12" fmla="*/ 55 h 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55">
                    <a:moveTo>
                      <a:pt x="6" y="55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04"/>
            <p:cNvGrpSpPr>
              <a:grpSpLocks/>
            </p:cNvGrpSpPr>
            <p:nvPr/>
          </p:nvGrpSpPr>
          <p:grpSpPr bwMode="auto">
            <a:xfrm>
              <a:off x="4048" y="872"/>
              <a:ext cx="1518" cy="1100"/>
              <a:chOff x="4120" y="884"/>
              <a:chExt cx="1518" cy="1100"/>
            </a:xfrm>
          </p:grpSpPr>
          <p:sp>
            <p:nvSpPr>
              <p:cNvPr id="55963" name="Freeform 405"/>
              <p:cNvSpPr>
                <a:spLocks/>
              </p:cNvSpPr>
              <p:nvPr/>
            </p:nvSpPr>
            <p:spPr bwMode="auto">
              <a:xfrm>
                <a:off x="4989" y="1205"/>
                <a:ext cx="1" cy="4"/>
              </a:xfrm>
              <a:custGeom>
                <a:avLst/>
                <a:gdLst>
                  <a:gd name="T0" fmla="*/ 0 w 6"/>
                  <a:gd name="T1" fmla="*/ 0 h 54"/>
                  <a:gd name="T2" fmla="*/ 0 w 6"/>
                  <a:gd name="T3" fmla="*/ 0 h 54"/>
                  <a:gd name="T4" fmla="*/ 0 w 6"/>
                  <a:gd name="T5" fmla="*/ 0 h 54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54"/>
                  <a:gd name="T11" fmla="*/ 6 w 6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54">
                    <a:moveTo>
                      <a:pt x="6" y="54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64" name="Freeform 406"/>
              <p:cNvSpPr>
                <a:spLocks/>
              </p:cNvSpPr>
              <p:nvPr/>
            </p:nvSpPr>
            <p:spPr bwMode="auto">
              <a:xfrm>
                <a:off x="5205" y="1192"/>
                <a:ext cx="1" cy="4"/>
              </a:xfrm>
              <a:custGeom>
                <a:avLst/>
                <a:gdLst>
                  <a:gd name="T0" fmla="*/ 0 w 7"/>
                  <a:gd name="T1" fmla="*/ 0 h 55"/>
                  <a:gd name="T2" fmla="*/ 0 w 7"/>
                  <a:gd name="T3" fmla="*/ 0 h 55"/>
                  <a:gd name="T4" fmla="*/ 0 w 7"/>
                  <a:gd name="T5" fmla="*/ 0 h 5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5"/>
                  <a:gd name="T11" fmla="*/ 7 w 7"/>
                  <a:gd name="T12" fmla="*/ 55 h 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5">
                    <a:moveTo>
                      <a:pt x="7" y="55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65" name="Freeform 407"/>
              <p:cNvSpPr>
                <a:spLocks/>
              </p:cNvSpPr>
              <p:nvPr/>
            </p:nvSpPr>
            <p:spPr bwMode="auto">
              <a:xfrm>
                <a:off x="5250" y="1199"/>
                <a:ext cx="1" cy="4"/>
              </a:xfrm>
              <a:custGeom>
                <a:avLst/>
                <a:gdLst>
                  <a:gd name="T0" fmla="*/ 0 w 7"/>
                  <a:gd name="T1" fmla="*/ 0 h 55"/>
                  <a:gd name="T2" fmla="*/ 0 w 7"/>
                  <a:gd name="T3" fmla="*/ 0 h 55"/>
                  <a:gd name="T4" fmla="*/ 0 w 7"/>
                  <a:gd name="T5" fmla="*/ 0 h 5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5"/>
                  <a:gd name="T11" fmla="*/ 7 w 7"/>
                  <a:gd name="T12" fmla="*/ 55 h 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5">
                    <a:moveTo>
                      <a:pt x="7" y="55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66" name="Freeform 408"/>
              <p:cNvSpPr>
                <a:spLocks/>
              </p:cNvSpPr>
              <p:nvPr/>
            </p:nvSpPr>
            <p:spPr bwMode="auto">
              <a:xfrm>
                <a:off x="5294" y="1206"/>
                <a:ext cx="1" cy="3"/>
              </a:xfrm>
              <a:custGeom>
                <a:avLst/>
                <a:gdLst>
                  <a:gd name="T0" fmla="*/ 0 w 6"/>
                  <a:gd name="T1" fmla="*/ 0 h 50"/>
                  <a:gd name="T2" fmla="*/ 0 w 6"/>
                  <a:gd name="T3" fmla="*/ 0 h 50"/>
                  <a:gd name="T4" fmla="*/ 0 w 6"/>
                  <a:gd name="T5" fmla="*/ 0 h 50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50"/>
                  <a:gd name="T11" fmla="*/ 6 w 6"/>
                  <a:gd name="T12" fmla="*/ 50 h 5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50">
                    <a:moveTo>
                      <a:pt x="6" y="5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67" name="Freeform 409"/>
              <p:cNvSpPr>
                <a:spLocks/>
              </p:cNvSpPr>
              <p:nvPr/>
            </p:nvSpPr>
            <p:spPr bwMode="auto">
              <a:xfrm>
                <a:off x="4377" y="1204"/>
                <a:ext cx="1" cy="3"/>
              </a:xfrm>
              <a:custGeom>
                <a:avLst/>
                <a:gdLst>
                  <a:gd name="T0" fmla="*/ 0 w 7"/>
                  <a:gd name="T1" fmla="*/ 0 h 54"/>
                  <a:gd name="T2" fmla="*/ 0 w 7"/>
                  <a:gd name="T3" fmla="*/ 0 h 54"/>
                  <a:gd name="T4" fmla="*/ 0 w 7"/>
                  <a:gd name="T5" fmla="*/ 0 h 54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4"/>
                  <a:gd name="T11" fmla="*/ 7 w 7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4">
                    <a:moveTo>
                      <a:pt x="7" y="54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68" name="Freeform 410"/>
              <p:cNvSpPr>
                <a:spLocks/>
              </p:cNvSpPr>
              <p:nvPr/>
            </p:nvSpPr>
            <p:spPr bwMode="auto">
              <a:xfrm>
                <a:off x="4332" y="1197"/>
                <a:ext cx="1" cy="4"/>
              </a:xfrm>
              <a:custGeom>
                <a:avLst/>
                <a:gdLst>
                  <a:gd name="T0" fmla="*/ 0 w 8"/>
                  <a:gd name="T1" fmla="*/ 0 h 54"/>
                  <a:gd name="T2" fmla="*/ 0 w 8"/>
                  <a:gd name="T3" fmla="*/ 0 h 54"/>
                  <a:gd name="T4" fmla="*/ 0 w 8"/>
                  <a:gd name="T5" fmla="*/ 0 h 54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54"/>
                  <a:gd name="T11" fmla="*/ 8 w 8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54">
                    <a:moveTo>
                      <a:pt x="8" y="54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69" name="Freeform 411"/>
              <p:cNvSpPr>
                <a:spLocks/>
              </p:cNvSpPr>
              <p:nvPr/>
            </p:nvSpPr>
            <p:spPr bwMode="auto">
              <a:xfrm>
                <a:off x="4288" y="1192"/>
                <a:ext cx="1" cy="2"/>
              </a:xfrm>
              <a:custGeom>
                <a:avLst/>
                <a:gdLst>
                  <a:gd name="T0" fmla="*/ 0 w 3"/>
                  <a:gd name="T1" fmla="*/ 0 h 26"/>
                  <a:gd name="T2" fmla="*/ 0 w 3"/>
                  <a:gd name="T3" fmla="*/ 0 h 26"/>
                  <a:gd name="T4" fmla="*/ 0 w 3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6"/>
                  <a:gd name="T11" fmla="*/ 3 w 3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6">
                    <a:moveTo>
                      <a:pt x="3" y="2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70" name="Freeform 412"/>
              <p:cNvSpPr>
                <a:spLocks/>
              </p:cNvSpPr>
              <p:nvPr/>
            </p:nvSpPr>
            <p:spPr bwMode="auto">
              <a:xfrm>
                <a:off x="4896" y="1195"/>
                <a:ext cx="4" cy="1"/>
              </a:xfrm>
              <a:custGeom>
                <a:avLst/>
                <a:gdLst>
                  <a:gd name="T0" fmla="*/ 0 w 52"/>
                  <a:gd name="T1" fmla="*/ 0 h 8"/>
                  <a:gd name="T2" fmla="*/ 0 w 52"/>
                  <a:gd name="T3" fmla="*/ 0 h 8"/>
                  <a:gd name="T4" fmla="*/ 0 w 52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8"/>
                  <a:gd name="T11" fmla="*/ 52 w 52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8">
                    <a:moveTo>
                      <a:pt x="0" y="0"/>
                    </a:moveTo>
                    <a:lnTo>
                      <a:pt x="51" y="8"/>
                    </a:lnTo>
                    <a:lnTo>
                      <a:pt x="52" y="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71" name="Freeform 413"/>
              <p:cNvSpPr>
                <a:spLocks/>
              </p:cNvSpPr>
              <p:nvPr/>
            </p:nvSpPr>
            <p:spPr bwMode="auto">
              <a:xfrm>
                <a:off x="4941" y="1202"/>
                <a:ext cx="4" cy="1"/>
              </a:xfrm>
              <a:custGeom>
                <a:avLst/>
                <a:gdLst>
                  <a:gd name="T0" fmla="*/ 0 w 53"/>
                  <a:gd name="T1" fmla="*/ 0 h 8"/>
                  <a:gd name="T2" fmla="*/ 0 w 53"/>
                  <a:gd name="T3" fmla="*/ 0 h 8"/>
                  <a:gd name="T4" fmla="*/ 0 w 5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53"/>
                  <a:gd name="T10" fmla="*/ 0 h 8"/>
                  <a:gd name="T11" fmla="*/ 53 w 5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" h="8">
                    <a:moveTo>
                      <a:pt x="0" y="0"/>
                    </a:moveTo>
                    <a:lnTo>
                      <a:pt x="52" y="8"/>
                    </a:lnTo>
                    <a:lnTo>
                      <a:pt x="53" y="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72" name="Freeform 414"/>
              <p:cNvSpPr>
                <a:spLocks/>
              </p:cNvSpPr>
              <p:nvPr/>
            </p:nvSpPr>
            <p:spPr bwMode="auto">
              <a:xfrm>
                <a:off x="4985" y="1208"/>
                <a:ext cx="4" cy="1"/>
              </a:xfrm>
              <a:custGeom>
                <a:avLst/>
                <a:gdLst>
                  <a:gd name="T0" fmla="*/ 0 w 53"/>
                  <a:gd name="T1" fmla="*/ 0 h 8"/>
                  <a:gd name="T2" fmla="*/ 0 w 53"/>
                  <a:gd name="T3" fmla="*/ 0 h 8"/>
                  <a:gd name="T4" fmla="*/ 0 w 5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53"/>
                  <a:gd name="T10" fmla="*/ 0 h 8"/>
                  <a:gd name="T11" fmla="*/ 53 w 5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" h="8">
                    <a:moveTo>
                      <a:pt x="0" y="0"/>
                    </a:moveTo>
                    <a:lnTo>
                      <a:pt x="52" y="8"/>
                    </a:lnTo>
                    <a:lnTo>
                      <a:pt x="53" y="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73" name="Freeform 415"/>
              <p:cNvSpPr>
                <a:spLocks/>
              </p:cNvSpPr>
              <p:nvPr/>
            </p:nvSpPr>
            <p:spPr bwMode="auto">
              <a:xfrm>
                <a:off x="5202" y="1196"/>
                <a:ext cx="4" cy="1"/>
              </a:xfrm>
              <a:custGeom>
                <a:avLst/>
                <a:gdLst>
                  <a:gd name="T0" fmla="*/ 0 w 53"/>
                  <a:gd name="T1" fmla="*/ 0 h 8"/>
                  <a:gd name="T2" fmla="*/ 0 w 53"/>
                  <a:gd name="T3" fmla="*/ 0 h 8"/>
                  <a:gd name="T4" fmla="*/ 0 w 5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53"/>
                  <a:gd name="T10" fmla="*/ 0 h 8"/>
                  <a:gd name="T11" fmla="*/ 53 w 5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" h="8">
                    <a:moveTo>
                      <a:pt x="0" y="0"/>
                    </a:moveTo>
                    <a:lnTo>
                      <a:pt x="52" y="8"/>
                    </a:lnTo>
                    <a:lnTo>
                      <a:pt x="53" y="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74" name="Freeform 416"/>
              <p:cNvSpPr>
                <a:spLocks/>
              </p:cNvSpPr>
              <p:nvPr/>
            </p:nvSpPr>
            <p:spPr bwMode="auto">
              <a:xfrm>
                <a:off x="5247" y="1202"/>
                <a:ext cx="4" cy="1"/>
              </a:xfrm>
              <a:custGeom>
                <a:avLst/>
                <a:gdLst>
                  <a:gd name="T0" fmla="*/ 0 w 53"/>
                  <a:gd name="T1" fmla="*/ 0 h 7"/>
                  <a:gd name="T2" fmla="*/ 0 w 53"/>
                  <a:gd name="T3" fmla="*/ 0 h 7"/>
                  <a:gd name="T4" fmla="*/ 0 w 53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53"/>
                  <a:gd name="T10" fmla="*/ 0 h 7"/>
                  <a:gd name="T11" fmla="*/ 53 w 5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" h="7">
                    <a:moveTo>
                      <a:pt x="0" y="0"/>
                    </a:moveTo>
                    <a:lnTo>
                      <a:pt x="52" y="7"/>
                    </a:lnTo>
                    <a:lnTo>
                      <a:pt x="53" y="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75" name="Freeform 417"/>
              <p:cNvSpPr>
                <a:spLocks/>
              </p:cNvSpPr>
              <p:nvPr/>
            </p:nvSpPr>
            <p:spPr bwMode="auto">
              <a:xfrm>
                <a:off x="5291" y="1209"/>
                <a:ext cx="2" cy="1"/>
              </a:xfrm>
              <a:custGeom>
                <a:avLst/>
                <a:gdLst>
                  <a:gd name="T0" fmla="*/ 0 w 24"/>
                  <a:gd name="T1" fmla="*/ 0 h 4"/>
                  <a:gd name="T2" fmla="*/ 0 w 24"/>
                  <a:gd name="T3" fmla="*/ 0 h 4"/>
                  <a:gd name="T4" fmla="*/ 0 w 24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"/>
                  <a:gd name="T11" fmla="*/ 24 w 2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">
                    <a:moveTo>
                      <a:pt x="0" y="0"/>
                    </a:moveTo>
                    <a:lnTo>
                      <a:pt x="23" y="4"/>
                    </a:lnTo>
                    <a:lnTo>
                      <a:pt x="24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76" name="Freeform 418"/>
              <p:cNvSpPr>
                <a:spLocks/>
              </p:cNvSpPr>
              <p:nvPr/>
            </p:nvSpPr>
            <p:spPr bwMode="auto">
              <a:xfrm>
                <a:off x="5508" y="1196"/>
                <a:ext cx="1" cy="1"/>
              </a:xfrm>
              <a:custGeom>
                <a:avLst/>
                <a:gdLst>
                  <a:gd name="T0" fmla="*/ 0 w 13"/>
                  <a:gd name="T1" fmla="*/ 0 h 2"/>
                  <a:gd name="T2" fmla="*/ 0 w 13"/>
                  <a:gd name="T3" fmla="*/ 1 h 2"/>
                  <a:gd name="T4" fmla="*/ 0 w 13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2"/>
                  <a:gd name="T11" fmla="*/ 13 w 1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2">
                    <a:moveTo>
                      <a:pt x="0" y="0"/>
                    </a:moveTo>
                    <a:lnTo>
                      <a:pt x="12" y="2"/>
                    </a:lnTo>
                    <a:lnTo>
                      <a:pt x="13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77" name="Freeform 419"/>
              <p:cNvSpPr>
                <a:spLocks/>
              </p:cNvSpPr>
              <p:nvPr/>
            </p:nvSpPr>
            <p:spPr bwMode="auto">
              <a:xfrm>
                <a:off x="4284" y="1193"/>
                <a:ext cx="4" cy="1"/>
              </a:xfrm>
              <a:custGeom>
                <a:avLst/>
                <a:gdLst>
                  <a:gd name="T0" fmla="*/ 0 w 53"/>
                  <a:gd name="T1" fmla="*/ 0 h 7"/>
                  <a:gd name="T2" fmla="*/ 0 w 53"/>
                  <a:gd name="T3" fmla="*/ 0 h 7"/>
                  <a:gd name="T4" fmla="*/ 0 w 53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53"/>
                  <a:gd name="T10" fmla="*/ 0 h 7"/>
                  <a:gd name="T11" fmla="*/ 53 w 5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" h="7">
                    <a:moveTo>
                      <a:pt x="0" y="0"/>
                    </a:moveTo>
                    <a:lnTo>
                      <a:pt x="52" y="7"/>
                    </a:lnTo>
                    <a:lnTo>
                      <a:pt x="53" y="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78" name="Freeform 420"/>
              <p:cNvSpPr>
                <a:spLocks/>
              </p:cNvSpPr>
              <p:nvPr/>
            </p:nvSpPr>
            <p:spPr bwMode="auto">
              <a:xfrm>
                <a:off x="4329" y="1200"/>
                <a:ext cx="4" cy="1"/>
              </a:xfrm>
              <a:custGeom>
                <a:avLst/>
                <a:gdLst>
                  <a:gd name="T0" fmla="*/ 0 w 54"/>
                  <a:gd name="T1" fmla="*/ 0 h 8"/>
                  <a:gd name="T2" fmla="*/ 0 w 54"/>
                  <a:gd name="T3" fmla="*/ 0 h 8"/>
                  <a:gd name="T4" fmla="*/ 0 w 54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8"/>
                  <a:gd name="T11" fmla="*/ 54 w 54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8">
                    <a:moveTo>
                      <a:pt x="0" y="0"/>
                    </a:moveTo>
                    <a:lnTo>
                      <a:pt x="53" y="8"/>
                    </a:lnTo>
                    <a:lnTo>
                      <a:pt x="54" y="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79" name="Freeform 421"/>
              <p:cNvSpPr>
                <a:spLocks/>
              </p:cNvSpPr>
              <p:nvPr/>
            </p:nvSpPr>
            <p:spPr bwMode="auto">
              <a:xfrm>
                <a:off x="4373" y="1207"/>
                <a:ext cx="4" cy="1"/>
              </a:xfrm>
              <a:custGeom>
                <a:avLst/>
                <a:gdLst>
                  <a:gd name="T0" fmla="*/ 0 w 53"/>
                  <a:gd name="T1" fmla="*/ 0 h 7"/>
                  <a:gd name="T2" fmla="*/ 0 w 53"/>
                  <a:gd name="T3" fmla="*/ 0 h 7"/>
                  <a:gd name="T4" fmla="*/ 0 w 53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53"/>
                  <a:gd name="T10" fmla="*/ 0 h 7"/>
                  <a:gd name="T11" fmla="*/ 53 w 5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" h="7">
                    <a:moveTo>
                      <a:pt x="0" y="0"/>
                    </a:moveTo>
                    <a:lnTo>
                      <a:pt x="52" y="7"/>
                    </a:lnTo>
                    <a:lnTo>
                      <a:pt x="53" y="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80" name="Freeform 422"/>
              <p:cNvSpPr>
                <a:spLocks/>
              </p:cNvSpPr>
              <p:nvPr/>
            </p:nvSpPr>
            <p:spPr bwMode="auto">
              <a:xfrm>
                <a:off x="4801" y="1205"/>
                <a:ext cx="3" cy="1"/>
              </a:xfrm>
              <a:custGeom>
                <a:avLst/>
                <a:gdLst>
                  <a:gd name="T0" fmla="*/ 0 w 42"/>
                  <a:gd name="T1" fmla="*/ 0 h 15"/>
                  <a:gd name="T2" fmla="*/ 0 w 42"/>
                  <a:gd name="T3" fmla="*/ 0 h 15"/>
                  <a:gd name="T4" fmla="*/ 0 w 4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5"/>
                  <a:gd name="T11" fmla="*/ 42 w 4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5">
                    <a:moveTo>
                      <a:pt x="0" y="15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81" name="Freeform 423"/>
              <p:cNvSpPr>
                <a:spLocks/>
              </p:cNvSpPr>
              <p:nvPr/>
            </p:nvSpPr>
            <p:spPr bwMode="auto">
              <a:xfrm>
                <a:off x="4836" y="1192"/>
                <a:ext cx="3" cy="1"/>
              </a:xfrm>
              <a:custGeom>
                <a:avLst/>
                <a:gdLst>
                  <a:gd name="T0" fmla="*/ 0 w 41"/>
                  <a:gd name="T1" fmla="*/ 0 h 16"/>
                  <a:gd name="T2" fmla="*/ 0 w 41"/>
                  <a:gd name="T3" fmla="*/ 0 h 16"/>
                  <a:gd name="T4" fmla="*/ 0 w 41"/>
                  <a:gd name="T5" fmla="*/ 0 h 16"/>
                  <a:gd name="T6" fmla="*/ 0 60000 65536"/>
                  <a:gd name="T7" fmla="*/ 0 60000 65536"/>
                  <a:gd name="T8" fmla="*/ 0 60000 65536"/>
                  <a:gd name="T9" fmla="*/ 0 w 41"/>
                  <a:gd name="T10" fmla="*/ 0 h 16"/>
                  <a:gd name="T11" fmla="*/ 41 w 41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" h="16">
                    <a:moveTo>
                      <a:pt x="0" y="16"/>
                    </a:moveTo>
                    <a:lnTo>
                      <a:pt x="40" y="0"/>
                    </a:lnTo>
                    <a:lnTo>
                      <a:pt x="4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82" name="Freeform 424"/>
              <p:cNvSpPr>
                <a:spLocks/>
              </p:cNvSpPr>
              <p:nvPr/>
            </p:nvSpPr>
            <p:spPr bwMode="auto">
              <a:xfrm>
                <a:off x="4862" y="1209"/>
                <a:ext cx="2" cy="1"/>
              </a:xfrm>
              <a:custGeom>
                <a:avLst/>
                <a:gdLst>
                  <a:gd name="T0" fmla="*/ 0 w 31"/>
                  <a:gd name="T1" fmla="*/ 0 h 11"/>
                  <a:gd name="T2" fmla="*/ 0 w 31"/>
                  <a:gd name="T3" fmla="*/ 0 h 11"/>
                  <a:gd name="T4" fmla="*/ 0 w 31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11"/>
                  <a:gd name="T11" fmla="*/ 31 w 31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11">
                    <a:moveTo>
                      <a:pt x="0" y="11"/>
                    </a:moveTo>
                    <a:lnTo>
                      <a:pt x="30" y="0"/>
                    </a:lnTo>
                    <a:lnTo>
                      <a:pt x="3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83" name="Freeform 425"/>
              <p:cNvSpPr>
                <a:spLocks/>
              </p:cNvSpPr>
              <p:nvPr/>
            </p:nvSpPr>
            <p:spPr bwMode="auto">
              <a:xfrm>
                <a:off x="4896" y="1195"/>
                <a:ext cx="3" cy="2"/>
              </a:xfrm>
              <a:custGeom>
                <a:avLst/>
                <a:gdLst>
                  <a:gd name="T0" fmla="*/ 0 w 42"/>
                  <a:gd name="T1" fmla="*/ 0 h 16"/>
                  <a:gd name="T2" fmla="*/ 0 w 42"/>
                  <a:gd name="T3" fmla="*/ 0 h 16"/>
                  <a:gd name="T4" fmla="*/ 0 w 42"/>
                  <a:gd name="T5" fmla="*/ 0 h 16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6"/>
                  <a:gd name="T11" fmla="*/ 42 w 42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6">
                    <a:moveTo>
                      <a:pt x="0" y="16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84" name="Freeform 426"/>
              <p:cNvSpPr>
                <a:spLocks/>
              </p:cNvSpPr>
              <p:nvPr/>
            </p:nvSpPr>
            <p:spPr bwMode="auto">
              <a:xfrm>
                <a:off x="4956" y="1199"/>
                <a:ext cx="3" cy="1"/>
              </a:xfrm>
              <a:custGeom>
                <a:avLst/>
                <a:gdLst>
                  <a:gd name="T0" fmla="*/ 0 w 42"/>
                  <a:gd name="T1" fmla="*/ 0 h 15"/>
                  <a:gd name="T2" fmla="*/ 0 w 42"/>
                  <a:gd name="T3" fmla="*/ 0 h 15"/>
                  <a:gd name="T4" fmla="*/ 0 w 4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5"/>
                  <a:gd name="T11" fmla="*/ 42 w 4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5">
                    <a:moveTo>
                      <a:pt x="0" y="15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85" name="Freeform 427"/>
              <p:cNvSpPr>
                <a:spLocks/>
              </p:cNvSpPr>
              <p:nvPr/>
            </p:nvSpPr>
            <p:spPr bwMode="auto">
              <a:xfrm>
                <a:off x="5016" y="1202"/>
                <a:ext cx="3" cy="1"/>
              </a:xfrm>
              <a:custGeom>
                <a:avLst/>
                <a:gdLst>
                  <a:gd name="T0" fmla="*/ 0 w 42"/>
                  <a:gd name="T1" fmla="*/ 0 h 15"/>
                  <a:gd name="T2" fmla="*/ 0 w 42"/>
                  <a:gd name="T3" fmla="*/ 0 h 15"/>
                  <a:gd name="T4" fmla="*/ 0 w 4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5"/>
                  <a:gd name="T11" fmla="*/ 42 w 4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5">
                    <a:moveTo>
                      <a:pt x="0" y="15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86" name="Freeform 428"/>
              <p:cNvSpPr>
                <a:spLocks/>
              </p:cNvSpPr>
              <p:nvPr/>
            </p:nvSpPr>
            <p:spPr bwMode="auto">
              <a:xfrm>
                <a:off x="5076" y="1205"/>
                <a:ext cx="3" cy="1"/>
              </a:xfrm>
              <a:custGeom>
                <a:avLst/>
                <a:gdLst>
                  <a:gd name="T0" fmla="*/ 0 w 42"/>
                  <a:gd name="T1" fmla="*/ 0 h 15"/>
                  <a:gd name="T2" fmla="*/ 0 w 42"/>
                  <a:gd name="T3" fmla="*/ 0 h 15"/>
                  <a:gd name="T4" fmla="*/ 0 w 4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5"/>
                  <a:gd name="T11" fmla="*/ 42 w 4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5">
                    <a:moveTo>
                      <a:pt x="0" y="15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87" name="Freeform 429"/>
              <p:cNvSpPr>
                <a:spLocks/>
              </p:cNvSpPr>
              <p:nvPr/>
            </p:nvSpPr>
            <p:spPr bwMode="auto">
              <a:xfrm>
                <a:off x="5111" y="1192"/>
                <a:ext cx="3" cy="1"/>
              </a:xfrm>
              <a:custGeom>
                <a:avLst/>
                <a:gdLst>
                  <a:gd name="T0" fmla="*/ 0 w 42"/>
                  <a:gd name="T1" fmla="*/ 0 h 17"/>
                  <a:gd name="T2" fmla="*/ 0 w 42"/>
                  <a:gd name="T3" fmla="*/ 0 h 17"/>
                  <a:gd name="T4" fmla="*/ 0 w 42"/>
                  <a:gd name="T5" fmla="*/ 0 h 17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7"/>
                  <a:gd name="T11" fmla="*/ 42 w 42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7">
                    <a:moveTo>
                      <a:pt x="0" y="17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88" name="Freeform 430"/>
              <p:cNvSpPr>
                <a:spLocks/>
              </p:cNvSpPr>
              <p:nvPr/>
            </p:nvSpPr>
            <p:spPr bwMode="auto">
              <a:xfrm>
                <a:off x="5137" y="1209"/>
                <a:ext cx="2" cy="1"/>
              </a:xfrm>
              <a:custGeom>
                <a:avLst/>
                <a:gdLst>
                  <a:gd name="T0" fmla="*/ 0 w 35"/>
                  <a:gd name="T1" fmla="*/ 0 h 13"/>
                  <a:gd name="T2" fmla="*/ 0 w 35"/>
                  <a:gd name="T3" fmla="*/ 0 h 13"/>
                  <a:gd name="T4" fmla="*/ 0 w 35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35"/>
                  <a:gd name="T10" fmla="*/ 0 h 13"/>
                  <a:gd name="T11" fmla="*/ 35 w 35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" h="13">
                    <a:moveTo>
                      <a:pt x="0" y="13"/>
                    </a:moveTo>
                    <a:lnTo>
                      <a:pt x="34" y="0"/>
                    </a:lnTo>
                    <a:lnTo>
                      <a:pt x="3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89" name="Freeform 431"/>
              <p:cNvSpPr>
                <a:spLocks/>
              </p:cNvSpPr>
              <p:nvPr/>
            </p:nvSpPr>
            <p:spPr bwMode="auto">
              <a:xfrm>
                <a:off x="5171" y="1195"/>
                <a:ext cx="3" cy="1"/>
              </a:xfrm>
              <a:custGeom>
                <a:avLst/>
                <a:gdLst>
                  <a:gd name="T0" fmla="*/ 0 w 42"/>
                  <a:gd name="T1" fmla="*/ 0 h 15"/>
                  <a:gd name="T2" fmla="*/ 0 w 42"/>
                  <a:gd name="T3" fmla="*/ 0 h 15"/>
                  <a:gd name="T4" fmla="*/ 0 w 4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5"/>
                  <a:gd name="T11" fmla="*/ 42 w 4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5">
                    <a:moveTo>
                      <a:pt x="0" y="15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90" name="Freeform 432"/>
              <p:cNvSpPr>
                <a:spLocks/>
              </p:cNvSpPr>
              <p:nvPr/>
            </p:nvSpPr>
            <p:spPr bwMode="auto">
              <a:xfrm>
                <a:off x="5231" y="1199"/>
                <a:ext cx="3" cy="1"/>
              </a:xfrm>
              <a:custGeom>
                <a:avLst/>
                <a:gdLst>
                  <a:gd name="T0" fmla="*/ 0 w 42"/>
                  <a:gd name="T1" fmla="*/ 0 h 15"/>
                  <a:gd name="T2" fmla="*/ 0 w 42"/>
                  <a:gd name="T3" fmla="*/ 0 h 15"/>
                  <a:gd name="T4" fmla="*/ 0 w 4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5"/>
                  <a:gd name="T11" fmla="*/ 42 w 4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5">
                    <a:moveTo>
                      <a:pt x="0" y="15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91" name="Freeform 433"/>
              <p:cNvSpPr>
                <a:spLocks/>
              </p:cNvSpPr>
              <p:nvPr/>
            </p:nvSpPr>
            <p:spPr bwMode="auto">
              <a:xfrm>
                <a:off x="5291" y="1202"/>
                <a:ext cx="3" cy="1"/>
              </a:xfrm>
              <a:custGeom>
                <a:avLst/>
                <a:gdLst>
                  <a:gd name="T0" fmla="*/ 0 w 42"/>
                  <a:gd name="T1" fmla="*/ 0 h 15"/>
                  <a:gd name="T2" fmla="*/ 0 w 42"/>
                  <a:gd name="T3" fmla="*/ 0 h 15"/>
                  <a:gd name="T4" fmla="*/ 0 w 4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5"/>
                  <a:gd name="T11" fmla="*/ 42 w 4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5">
                    <a:moveTo>
                      <a:pt x="0" y="15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92" name="Freeform 434"/>
              <p:cNvSpPr>
                <a:spLocks/>
              </p:cNvSpPr>
              <p:nvPr/>
            </p:nvSpPr>
            <p:spPr bwMode="auto">
              <a:xfrm>
                <a:off x="5351" y="1205"/>
                <a:ext cx="3" cy="1"/>
              </a:xfrm>
              <a:custGeom>
                <a:avLst/>
                <a:gdLst>
                  <a:gd name="T0" fmla="*/ 0 w 42"/>
                  <a:gd name="T1" fmla="*/ 0 h 16"/>
                  <a:gd name="T2" fmla="*/ 0 w 42"/>
                  <a:gd name="T3" fmla="*/ 0 h 16"/>
                  <a:gd name="T4" fmla="*/ 0 w 42"/>
                  <a:gd name="T5" fmla="*/ 0 h 16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6"/>
                  <a:gd name="T11" fmla="*/ 42 w 42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6">
                    <a:moveTo>
                      <a:pt x="0" y="16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93" name="Freeform 435"/>
              <p:cNvSpPr>
                <a:spLocks/>
              </p:cNvSpPr>
              <p:nvPr/>
            </p:nvSpPr>
            <p:spPr bwMode="auto">
              <a:xfrm>
                <a:off x="5386" y="1192"/>
                <a:ext cx="3" cy="1"/>
              </a:xfrm>
              <a:custGeom>
                <a:avLst/>
                <a:gdLst>
                  <a:gd name="T0" fmla="*/ 0 w 40"/>
                  <a:gd name="T1" fmla="*/ 0 h 15"/>
                  <a:gd name="T2" fmla="*/ 0 w 40"/>
                  <a:gd name="T3" fmla="*/ 0 h 15"/>
                  <a:gd name="T4" fmla="*/ 0 w 40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15"/>
                  <a:gd name="T11" fmla="*/ 40 w 40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15">
                    <a:moveTo>
                      <a:pt x="0" y="15"/>
                    </a:moveTo>
                    <a:lnTo>
                      <a:pt x="39" y="0"/>
                    </a:lnTo>
                    <a:lnTo>
                      <a:pt x="4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94" name="Freeform 436"/>
              <p:cNvSpPr>
                <a:spLocks/>
              </p:cNvSpPr>
              <p:nvPr/>
            </p:nvSpPr>
            <p:spPr bwMode="auto">
              <a:xfrm>
                <a:off x="5411" y="1208"/>
                <a:ext cx="3" cy="1"/>
              </a:xfrm>
              <a:custGeom>
                <a:avLst/>
                <a:gdLst>
                  <a:gd name="T0" fmla="*/ 0 w 38"/>
                  <a:gd name="T1" fmla="*/ 0 h 14"/>
                  <a:gd name="T2" fmla="*/ 0 w 38"/>
                  <a:gd name="T3" fmla="*/ 0 h 14"/>
                  <a:gd name="T4" fmla="*/ 0 w 38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38"/>
                  <a:gd name="T10" fmla="*/ 0 h 14"/>
                  <a:gd name="T11" fmla="*/ 38 w 38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" h="14">
                    <a:moveTo>
                      <a:pt x="0" y="14"/>
                    </a:moveTo>
                    <a:lnTo>
                      <a:pt x="37" y="0"/>
                    </a:lnTo>
                    <a:lnTo>
                      <a:pt x="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95" name="Freeform 437"/>
              <p:cNvSpPr>
                <a:spLocks/>
              </p:cNvSpPr>
              <p:nvPr/>
            </p:nvSpPr>
            <p:spPr bwMode="auto">
              <a:xfrm>
                <a:off x="5446" y="1195"/>
                <a:ext cx="3" cy="1"/>
              </a:xfrm>
              <a:custGeom>
                <a:avLst/>
                <a:gdLst>
                  <a:gd name="T0" fmla="*/ 0 w 42"/>
                  <a:gd name="T1" fmla="*/ 0 h 15"/>
                  <a:gd name="T2" fmla="*/ 0 w 42"/>
                  <a:gd name="T3" fmla="*/ 0 h 15"/>
                  <a:gd name="T4" fmla="*/ 0 w 4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5"/>
                  <a:gd name="T11" fmla="*/ 42 w 4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5">
                    <a:moveTo>
                      <a:pt x="0" y="15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96" name="Freeform 438"/>
              <p:cNvSpPr>
                <a:spLocks/>
              </p:cNvSpPr>
              <p:nvPr/>
            </p:nvSpPr>
            <p:spPr bwMode="auto">
              <a:xfrm>
                <a:off x="5506" y="1199"/>
                <a:ext cx="3" cy="1"/>
              </a:xfrm>
              <a:custGeom>
                <a:avLst/>
                <a:gdLst>
                  <a:gd name="T0" fmla="*/ 0 w 42"/>
                  <a:gd name="T1" fmla="*/ 0 h 15"/>
                  <a:gd name="T2" fmla="*/ 0 w 42"/>
                  <a:gd name="T3" fmla="*/ 0 h 15"/>
                  <a:gd name="T4" fmla="*/ 0 w 4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5"/>
                  <a:gd name="T11" fmla="*/ 42 w 4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5">
                    <a:moveTo>
                      <a:pt x="0" y="15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97" name="Freeform 439"/>
              <p:cNvSpPr>
                <a:spLocks/>
              </p:cNvSpPr>
              <p:nvPr/>
            </p:nvSpPr>
            <p:spPr bwMode="auto">
              <a:xfrm>
                <a:off x="4467" y="1202"/>
                <a:ext cx="3" cy="1"/>
              </a:xfrm>
              <a:custGeom>
                <a:avLst/>
                <a:gdLst>
                  <a:gd name="T0" fmla="*/ 0 w 42"/>
                  <a:gd name="T1" fmla="*/ 0 h 16"/>
                  <a:gd name="T2" fmla="*/ 0 w 42"/>
                  <a:gd name="T3" fmla="*/ 0 h 16"/>
                  <a:gd name="T4" fmla="*/ 0 w 42"/>
                  <a:gd name="T5" fmla="*/ 0 h 16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6"/>
                  <a:gd name="T11" fmla="*/ 42 w 42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6">
                    <a:moveTo>
                      <a:pt x="0" y="16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98" name="Freeform 440"/>
              <p:cNvSpPr>
                <a:spLocks/>
              </p:cNvSpPr>
              <p:nvPr/>
            </p:nvSpPr>
            <p:spPr bwMode="auto">
              <a:xfrm>
                <a:off x="4407" y="1199"/>
                <a:ext cx="3" cy="1"/>
              </a:xfrm>
              <a:custGeom>
                <a:avLst/>
                <a:gdLst>
                  <a:gd name="T0" fmla="*/ 0 w 42"/>
                  <a:gd name="T1" fmla="*/ 0 h 15"/>
                  <a:gd name="T2" fmla="*/ 0 w 42"/>
                  <a:gd name="T3" fmla="*/ 0 h 15"/>
                  <a:gd name="T4" fmla="*/ 0 w 4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5"/>
                  <a:gd name="T11" fmla="*/ 42 w 4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5">
                    <a:moveTo>
                      <a:pt x="0" y="15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99" name="Freeform 441"/>
              <p:cNvSpPr>
                <a:spLocks/>
              </p:cNvSpPr>
              <p:nvPr/>
            </p:nvSpPr>
            <p:spPr bwMode="auto">
              <a:xfrm>
                <a:off x="4313" y="1209"/>
                <a:ext cx="2" cy="1"/>
              </a:xfrm>
              <a:custGeom>
                <a:avLst/>
                <a:gdLst>
                  <a:gd name="T0" fmla="*/ 0 w 24"/>
                  <a:gd name="T1" fmla="*/ 0 h 9"/>
                  <a:gd name="T2" fmla="*/ 0 w 24"/>
                  <a:gd name="T3" fmla="*/ 0 h 9"/>
                  <a:gd name="T4" fmla="*/ 0 w 24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9"/>
                  <a:gd name="T11" fmla="*/ 24 w 2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9">
                    <a:moveTo>
                      <a:pt x="0" y="9"/>
                    </a:moveTo>
                    <a:lnTo>
                      <a:pt x="23" y="0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00" name="Freeform 442"/>
              <p:cNvSpPr>
                <a:spLocks/>
              </p:cNvSpPr>
              <p:nvPr/>
            </p:nvSpPr>
            <p:spPr bwMode="auto">
              <a:xfrm>
                <a:off x="4347" y="1196"/>
                <a:ext cx="3" cy="1"/>
              </a:xfrm>
              <a:custGeom>
                <a:avLst/>
                <a:gdLst>
                  <a:gd name="T0" fmla="*/ 0 w 42"/>
                  <a:gd name="T1" fmla="*/ 0 h 15"/>
                  <a:gd name="T2" fmla="*/ 0 w 42"/>
                  <a:gd name="T3" fmla="*/ 0 h 15"/>
                  <a:gd name="T4" fmla="*/ 0 w 4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5"/>
                  <a:gd name="T11" fmla="*/ 42 w 4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5">
                    <a:moveTo>
                      <a:pt x="0" y="15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01" name="Freeform 443"/>
              <p:cNvSpPr>
                <a:spLocks/>
              </p:cNvSpPr>
              <p:nvPr/>
            </p:nvSpPr>
            <p:spPr bwMode="auto">
              <a:xfrm>
                <a:off x="4252" y="1206"/>
                <a:ext cx="3" cy="1"/>
              </a:xfrm>
              <a:custGeom>
                <a:avLst/>
                <a:gdLst>
                  <a:gd name="T0" fmla="*/ 0 w 42"/>
                  <a:gd name="T1" fmla="*/ 0 h 16"/>
                  <a:gd name="T2" fmla="*/ 0 w 42"/>
                  <a:gd name="T3" fmla="*/ 0 h 16"/>
                  <a:gd name="T4" fmla="*/ 0 w 42"/>
                  <a:gd name="T5" fmla="*/ 0 h 16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6"/>
                  <a:gd name="T11" fmla="*/ 42 w 42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6">
                    <a:moveTo>
                      <a:pt x="0" y="16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02" name="Freeform 444"/>
              <p:cNvSpPr>
                <a:spLocks/>
              </p:cNvSpPr>
              <p:nvPr/>
            </p:nvSpPr>
            <p:spPr bwMode="auto">
              <a:xfrm>
                <a:off x="4287" y="1192"/>
                <a:ext cx="3" cy="1"/>
              </a:xfrm>
              <a:custGeom>
                <a:avLst/>
                <a:gdLst>
                  <a:gd name="T0" fmla="*/ 0 w 42"/>
                  <a:gd name="T1" fmla="*/ 0 h 16"/>
                  <a:gd name="T2" fmla="*/ 0 w 42"/>
                  <a:gd name="T3" fmla="*/ 0 h 16"/>
                  <a:gd name="T4" fmla="*/ 0 w 42"/>
                  <a:gd name="T5" fmla="*/ 0 h 16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6"/>
                  <a:gd name="T11" fmla="*/ 42 w 42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6">
                    <a:moveTo>
                      <a:pt x="0" y="16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03" name="Freeform 445"/>
              <p:cNvSpPr>
                <a:spLocks/>
              </p:cNvSpPr>
              <p:nvPr/>
            </p:nvSpPr>
            <p:spPr bwMode="auto">
              <a:xfrm>
                <a:off x="4192" y="1202"/>
                <a:ext cx="3" cy="1"/>
              </a:xfrm>
              <a:custGeom>
                <a:avLst/>
                <a:gdLst>
                  <a:gd name="T0" fmla="*/ 0 w 42"/>
                  <a:gd name="T1" fmla="*/ 0 h 15"/>
                  <a:gd name="T2" fmla="*/ 0 w 42"/>
                  <a:gd name="T3" fmla="*/ 0 h 15"/>
                  <a:gd name="T4" fmla="*/ 0 w 4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5"/>
                  <a:gd name="T11" fmla="*/ 42 w 4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5">
                    <a:moveTo>
                      <a:pt x="0" y="15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04" name="Freeform 446"/>
              <p:cNvSpPr>
                <a:spLocks/>
              </p:cNvSpPr>
              <p:nvPr/>
            </p:nvSpPr>
            <p:spPr bwMode="auto">
              <a:xfrm>
                <a:off x="4132" y="1199"/>
                <a:ext cx="3" cy="1"/>
              </a:xfrm>
              <a:custGeom>
                <a:avLst/>
                <a:gdLst>
                  <a:gd name="T0" fmla="*/ 0 w 42"/>
                  <a:gd name="T1" fmla="*/ 0 h 15"/>
                  <a:gd name="T2" fmla="*/ 0 w 42"/>
                  <a:gd name="T3" fmla="*/ 0 h 15"/>
                  <a:gd name="T4" fmla="*/ 0 w 4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15"/>
                  <a:gd name="T11" fmla="*/ 42 w 4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15">
                    <a:moveTo>
                      <a:pt x="0" y="15"/>
                    </a:moveTo>
                    <a:lnTo>
                      <a:pt x="41" y="0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05" name="Freeform 447"/>
              <p:cNvSpPr>
                <a:spLocks/>
              </p:cNvSpPr>
              <p:nvPr/>
            </p:nvSpPr>
            <p:spPr bwMode="auto">
              <a:xfrm>
                <a:off x="4801" y="1206"/>
                <a:ext cx="3" cy="2"/>
              </a:xfrm>
              <a:custGeom>
                <a:avLst/>
                <a:gdLst>
                  <a:gd name="T0" fmla="*/ 0 w 31"/>
                  <a:gd name="T1" fmla="*/ 0 h 19"/>
                  <a:gd name="T2" fmla="*/ 0 w 31"/>
                  <a:gd name="T3" fmla="*/ 0 h 19"/>
                  <a:gd name="T4" fmla="*/ 0 w 31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19"/>
                  <a:gd name="T11" fmla="*/ 31 w 31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19">
                    <a:moveTo>
                      <a:pt x="0" y="0"/>
                    </a:moveTo>
                    <a:lnTo>
                      <a:pt x="30" y="19"/>
                    </a:lnTo>
                    <a:lnTo>
                      <a:pt x="31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06" name="Freeform 448"/>
              <p:cNvSpPr>
                <a:spLocks/>
              </p:cNvSpPr>
              <p:nvPr/>
            </p:nvSpPr>
            <p:spPr bwMode="auto">
              <a:xfrm>
                <a:off x="4836" y="1193"/>
                <a:ext cx="3" cy="2"/>
              </a:xfrm>
              <a:custGeom>
                <a:avLst/>
                <a:gdLst>
                  <a:gd name="T0" fmla="*/ 0 w 30"/>
                  <a:gd name="T1" fmla="*/ 0 h 19"/>
                  <a:gd name="T2" fmla="*/ 0 w 30"/>
                  <a:gd name="T3" fmla="*/ 0 h 19"/>
                  <a:gd name="T4" fmla="*/ 0 w 30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9"/>
                  <a:gd name="T11" fmla="*/ 30 w 30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9">
                    <a:moveTo>
                      <a:pt x="0" y="0"/>
                    </a:moveTo>
                    <a:lnTo>
                      <a:pt x="29" y="19"/>
                    </a:lnTo>
                    <a:lnTo>
                      <a:pt x="30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07" name="Freeform 449"/>
              <p:cNvSpPr>
                <a:spLocks/>
              </p:cNvSpPr>
              <p:nvPr/>
            </p:nvSpPr>
            <p:spPr bwMode="auto">
              <a:xfrm>
                <a:off x="4896" y="1197"/>
                <a:ext cx="3" cy="1"/>
              </a:xfrm>
              <a:custGeom>
                <a:avLst/>
                <a:gdLst>
                  <a:gd name="T0" fmla="*/ 0 w 31"/>
                  <a:gd name="T1" fmla="*/ 0 h 19"/>
                  <a:gd name="T2" fmla="*/ 0 w 31"/>
                  <a:gd name="T3" fmla="*/ 0 h 19"/>
                  <a:gd name="T4" fmla="*/ 0 w 31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19"/>
                  <a:gd name="T11" fmla="*/ 31 w 31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19">
                    <a:moveTo>
                      <a:pt x="0" y="0"/>
                    </a:moveTo>
                    <a:lnTo>
                      <a:pt x="30" y="19"/>
                    </a:lnTo>
                    <a:lnTo>
                      <a:pt x="31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08" name="Freeform 450"/>
              <p:cNvSpPr>
                <a:spLocks/>
              </p:cNvSpPr>
              <p:nvPr/>
            </p:nvSpPr>
            <p:spPr bwMode="auto">
              <a:xfrm>
                <a:off x="4956" y="1200"/>
                <a:ext cx="2" cy="1"/>
              </a:xfrm>
              <a:custGeom>
                <a:avLst/>
                <a:gdLst>
                  <a:gd name="T0" fmla="*/ 0 w 31"/>
                  <a:gd name="T1" fmla="*/ 0 h 20"/>
                  <a:gd name="T2" fmla="*/ 0 w 31"/>
                  <a:gd name="T3" fmla="*/ 0 h 20"/>
                  <a:gd name="T4" fmla="*/ 0 w 31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20"/>
                  <a:gd name="T11" fmla="*/ 31 w 31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20">
                    <a:moveTo>
                      <a:pt x="0" y="0"/>
                    </a:moveTo>
                    <a:lnTo>
                      <a:pt x="30" y="20"/>
                    </a:lnTo>
                    <a:lnTo>
                      <a:pt x="31" y="2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09" name="Freeform 451"/>
              <p:cNvSpPr>
                <a:spLocks/>
              </p:cNvSpPr>
              <p:nvPr/>
            </p:nvSpPr>
            <p:spPr bwMode="auto">
              <a:xfrm>
                <a:off x="5016" y="1203"/>
                <a:ext cx="2" cy="1"/>
              </a:xfrm>
              <a:custGeom>
                <a:avLst/>
                <a:gdLst>
                  <a:gd name="T0" fmla="*/ 0 w 29"/>
                  <a:gd name="T1" fmla="*/ 0 h 19"/>
                  <a:gd name="T2" fmla="*/ 0 w 29"/>
                  <a:gd name="T3" fmla="*/ 0 h 19"/>
                  <a:gd name="T4" fmla="*/ 0 w 29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9"/>
                  <a:gd name="T11" fmla="*/ 29 w 29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9">
                    <a:moveTo>
                      <a:pt x="0" y="0"/>
                    </a:moveTo>
                    <a:lnTo>
                      <a:pt x="28" y="19"/>
                    </a:lnTo>
                    <a:lnTo>
                      <a:pt x="29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10" name="Freeform 452"/>
              <p:cNvSpPr>
                <a:spLocks/>
              </p:cNvSpPr>
              <p:nvPr/>
            </p:nvSpPr>
            <p:spPr bwMode="auto">
              <a:xfrm>
                <a:off x="5076" y="1206"/>
                <a:ext cx="2" cy="2"/>
              </a:xfrm>
              <a:custGeom>
                <a:avLst/>
                <a:gdLst>
                  <a:gd name="T0" fmla="*/ 0 w 29"/>
                  <a:gd name="T1" fmla="*/ 0 h 19"/>
                  <a:gd name="T2" fmla="*/ 0 w 29"/>
                  <a:gd name="T3" fmla="*/ 0 h 19"/>
                  <a:gd name="T4" fmla="*/ 0 w 29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9"/>
                  <a:gd name="T11" fmla="*/ 29 w 29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9">
                    <a:moveTo>
                      <a:pt x="0" y="0"/>
                    </a:moveTo>
                    <a:lnTo>
                      <a:pt x="28" y="19"/>
                    </a:lnTo>
                    <a:lnTo>
                      <a:pt x="29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11" name="Freeform 453"/>
              <p:cNvSpPr>
                <a:spLocks/>
              </p:cNvSpPr>
              <p:nvPr/>
            </p:nvSpPr>
            <p:spPr bwMode="auto">
              <a:xfrm>
                <a:off x="5111" y="1193"/>
                <a:ext cx="2" cy="2"/>
              </a:xfrm>
              <a:custGeom>
                <a:avLst/>
                <a:gdLst>
                  <a:gd name="T0" fmla="*/ 0 w 31"/>
                  <a:gd name="T1" fmla="*/ 0 h 19"/>
                  <a:gd name="T2" fmla="*/ 0 w 31"/>
                  <a:gd name="T3" fmla="*/ 0 h 19"/>
                  <a:gd name="T4" fmla="*/ 0 w 31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19"/>
                  <a:gd name="T11" fmla="*/ 31 w 31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19">
                    <a:moveTo>
                      <a:pt x="0" y="0"/>
                    </a:moveTo>
                    <a:lnTo>
                      <a:pt x="30" y="19"/>
                    </a:lnTo>
                    <a:lnTo>
                      <a:pt x="31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12" name="Freeform 454"/>
              <p:cNvSpPr>
                <a:spLocks/>
              </p:cNvSpPr>
              <p:nvPr/>
            </p:nvSpPr>
            <p:spPr bwMode="auto">
              <a:xfrm>
                <a:off x="5171" y="1196"/>
                <a:ext cx="2" cy="2"/>
              </a:xfrm>
              <a:custGeom>
                <a:avLst/>
                <a:gdLst>
                  <a:gd name="T0" fmla="*/ 0 w 31"/>
                  <a:gd name="T1" fmla="*/ 0 h 20"/>
                  <a:gd name="T2" fmla="*/ 0 w 31"/>
                  <a:gd name="T3" fmla="*/ 0 h 20"/>
                  <a:gd name="T4" fmla="*/ 0 w 31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20"/>
                  <a:gd name="T11" fmla="*/ 31 w 31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20">
                    <a:moveTo>
                      <a:pt x="0" y="0"/>
                    </a:moveTo>
                    <a:lnTo>
                      <a:pt x="29" y="20"/>
                    </a:lnTo>
                    <a:lnTo>
                      <a:pt x="31" y="2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13" name="Freeform 455"/>
              <p:cNvSpPr>
                <a:spLocks/>
              </p:cNvSpPr>
              <p:nvPr/>
            </p:nvSpPr>
            <p:spPr bwMode="auto">
              <a:xfrm>
                <a:off x="5231" y="1200"/>
                <a:ext cx="2" cy="1"/>
              </a:xfrm>
              <a:custGeom>
                <a:avLst/>
                <a:gdLst>
                  <a:gd name="T0" fmla="*/ 0 w 29"/>
                  <a:gd name="T1" fmla="*/ 0 h 19"/>
                  <a:gd name="T2" fmla="*/ 0 w 29"/>
                  <a:gd name="T3" fmla="*/ 0 h 19"/>
                  <a:gd name="T4" fmla="*/ 0 w 29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9"/>
                  <a:gd name="T11" fmla="*/ 29 w 29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9">
                    <a:moveTo>
                      <a:pt x="0" y="0"/>
                    </a:moveTo>
                    <a:lnTo>
                      <a:pt x="28" y="19"/>
                    </a:lnTo>
                    <a:lnTo>
                      <a:pt x="29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14" name="Freeform 456"/>
              <p:cNvSpPr>
                <a:spLocks/>
              </p:cNvSpPr>
              <p:nvPr/>
            </p:nvSpPr>
            <p:spPr bwMode="auto">
              <a:xfrm>
                <a:off x="5291" y="1203"/>
                <a:ext cx="2" cy="1"/>
              </a:xfrm>
              <a:custGeom>
                <a:avLst/>
                <a:gdLst>
                  <a:gd name="T0" fmla="*/ 0 w 29"/>
                  <a:gd name="T1" fmla="*/ 0 h 19"/>
                  <a:gd name="T2" fmla="*/ 0 w 29"/>
                  <a:gd name="T3" fmla="*/ 0 h 19"/>
                  <a:gd name="T4" fmla="*/ 0 w 29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9"/>
                  <a:gd name="T11" fmla="*/ 29 w 29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9">
                    <a:moveTo>
                      <a:pt x="0" y="0"/>
                    </a:moveTo>
                    <a:lnTo>
                      <a:pt x="28" y="19"/>
                    </a:lnTo>
                    <a:lnTo>
                      <a:pt x="29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15" name="Freeform 457"/>
              <p:cNvSpPr>
                <a:spLocks/>
              </p:cNvSpPr>
              <p:nvPr/>
            </p:nvSpPr>
            <p:spPr bwMode="auto">
              <a:xfrm>
                <a:off x="5351" y="1206"/>
                <a:ext cx="2" cy="2"/>
              </a:xfrm>
              <a:custGeom>
                <a:avLst/>
                <a:gdLst>
                  <a:gd name="T0" fmla="*/ 0 w 29"/>
                  <a:gd name="T1" fmla="*/ 0 h 19"/>
                  <a:gd name="T2" fmla="*/ 0 w 29"/>
                  <a:gd name="T3" fmla="*/ 0 h 19"/>
                  <a:gd name="T4" fmla="*/ 0 w 29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9"/>
                  <a:gd name="T11" fmla="*/ 29 w 29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9">
                    <a:moveTo>
                      <a:pt x="0" y="0"/>
                    </a:moveTo>
                    <a:lnTo>
                      <a:pt x="28" y="19"/>
                    </a:lnTo>
                    <a:lnTo>
                      <a:pt x="29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16" name="Freeform 458"/>
              <p:cNvSpPr>
                <a:spLocks/>
              </p:cNvSpPr>
              <p:nvPr/>
            </p:nvSpPr>
            <p:spPr bwMode="auto">
              <a:xfrm>
                <a:off x="5386" y="1193"/>
                <a:ext cx="2" cy="1"/>
              </a:xfrm>
              <a:custGeom>
                <a:avLst/>
                <a:gdLst>
                  <a:gd name="T0" fmla="*/ 0 w 29"/>
                  <a:gd name="T1" fmla="*/ 0 h 20"/>
                  <a:gd name="T2" fmla="*/ 0 w 29"/>
                  <a:gd name="T3" fmla="*/ 0 h 20"/>
                  <a:gd name="T4" fmla="*/ 0 w 29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20"/>
                  <a:gd name="T11" fmla="*/ 29 w 29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20">
                    <a:moveTo>
                      <a:pt x="0" y="0"/>
                    </a:moveTo>
                    <a:lnTo>
                      <a:pt x="28" y="20"/>
                    </a:lnTo>
                    <a:lnTo>
                      <a:pt x="29" y="2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17" name="Freeform 459"/>
              <p:cNvSpPr>
                <a:spLocks/>
              </p:cNvSpPr>
              <p:nvPr/>
            </p:nvSpPr>
            <p:spPr bwMode="auto">
              <a:xfrm>
                <a:off x="5446" y="1196"/>
                <a:ext cx="2" cy="2"/>
              </a:xfrm>
              <a:custGeom>
                <a:avLst/>
                <a:gdLst>
                  <a:gd name="T0" fmla="*/ 0 w 29"/>
                  <a:gd name="T1" fmla="*/ 0 h 19"/>
                  <a:gd name="T2" fmla="*/ 0 w 29"/>
                  <a:gd name="T3" fmla="*/ 0 h 19"/>
                  <a:gd name="T4" fmla="*/ 0 w 29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9"/>
                  <a:gd name="T11" fmla="*/ 29 w 29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9">
                    <a:moveTo>
                      <a:pt x="0" y="0"/>
                    </a:moveTo>
                    <a:lnTo>
                      <a:pt x="28" y="19"/>
                    </a:lnTo>
                    <a:lnTo>
                      <a:pt x="29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18" name="Freeform 460"/>
              <p:cNvSpPr>
                <a:spLocks/>
              </p:cNvSpPr>
              <p:nvPr/>
            </p:nvSpPr>
            <p:spPr bwMode="auto">
              <a:xfrm>
                <a:off x="5506" y="1200"/>
                <a:ext cx="2" cy="1"/>
              </a:xfrm>
              <a:custGeom>
                <a:avLst/>
                <a:gdLst>
                  <a:gd name="T0" fmla="*/ 0 w 29"/>
                  <a:gd name="T1" fmla="*/ 0 h 19"/>
                  <a:gd name="T2" fmla="*/ 0 w 29"/>
                  <a:gd name="T3" fmla="*/ 0 h 19"/>
                  <a:gd name="T4" fmla="*/ 0 w 29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9"/>
                  <a:gd name="T11" fmla="*/ 29 w 29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9">
                    <a:moveTo>
                      <a:pt x="0" y="0"/>
                    </a:moveTo>
                    <a:lnTo>
                      <a:pt x="28" y="19"/>
                    </a:lnTo>
                    <a:lnTo>
                      <a:pt x="29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19" name="Freeform 461"/>
              <p:cNvSpPr>
                <a:spLocks/>
              </p:cNvSpPr>
              <p:nvPr/>
            </p:nvSpPr>
            <p:spPr bwMode="auto">
              <a:xfrm>
                <a:off x="4467" y="1203"/>
                <a:ext cx="2" cy="2"/>
              </a:xfrm>
              <a:custGeom>
                <a:avLst/>
                <a:gdLst>
                  <a:gd name="T0" fmla="*/ 0 w 31"/>
                  <a:gd name="T1" fmla="*/ 0 h 19"/>
                  <a:gd name="T2" fmla="*/ 0 w 31"/>
                  <a:gd name="T3" fmla="*/ 0 h 19"/>
                  <a:gd name="T4" fmla="*/ 0 w 31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19"/>
                  <a:gd name="T11" fmla="*/ 31 w 31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19">
                    <a:moveTo>
                      <a:pt x="0" y="0"/>
                    </a:moveTo>
                    <a:lnTo>
                      <a:pt x="30" y="19"/>
                    </a:lnTo>
                    <a:lnTo>
                      <a:pt x="31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20" name="Freeform 462"/>
              <p:cNvSpPr>
                <a:spLocks/>
              </p:cNvSpPr>
              <p:nvPr/>
            </p:nvSpPr>
            <p:spPr bwMode="auto">
              <a:xfrm>
                <a:off x="4407" y="1200"/>
                <a:ext cx="2" cy="1"/>
              </a:xfrm>
              <a:custGeom>
                <a:avLst/>
                <a:gdLst>
                  <a:gd name="T0" fmla="*/ 0 w 30"/>
                  <a:gd name="T1" fmla="*/ 0 h 19"/>
                  <a:gd name="T2" fmla="*/ 0 w 30"/>
                  <a:gd name="T3" fmla="*/ 0 h 19"/>
                  <a:gd name="T4" fmla="*/ 0 w 30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9"/>
                  <a:gd name="T11" fmla="*/ 30 w 30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9">
                    <a:moveTo>
                      <a:pt x="0" y="0"/>
                    </a:moveTo>
                    <a:lnTo>
                      <a:pt x="29" y="19"/>
                    </a:lnTo>
                    <a:lnTo>
                      <a:pt x="30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21" name="Freeform 463"/>
              <p:cNvSpPr>
                <a:spLocks/>
              </p:cNvSpPr>
              <p:nvPr/>
            </p:nvSpPr>
            <p:spPr bwMode="auto">
              <a:xfrm>
                <a:off x="4347" y="1197"/>
                <a:ext cx="2" cy="1"/>
              </a:xfrm>
              <a:custGeom>
                <a:avLst/>
                <a:gdLst>
                  <a:gd name="T0" fmla="*/ 0 w 30"/>
                  <a:gd name="T1" fmla="*/ 0 h 19"/>
                  <a:gd name="T2" fmla="*/ 0 w 30"/>
                  <a:gd name="T3" fmla="*/ 0 h 19"/>
                  <a:gd name="T4" fmla="*/ 0 w 30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9"/>
                  <a:gd name="T11" fmla="*/ 30 w 30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9">
                    <a:moveTo>
                      <a:pt x="0" y="0"/>
                    </a:moveTo>
                    <a:lnTo>
                      <a:pt x="29" y="19"/>
                    </a:lnTo>
                    <a:lnTo>
                      <a:pt x="30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22" name="Freeform 464"/>
              <p:cNvSpPr>
                <a:spLocks/>
              </p:cNvSpPr>
              <p:nvPr/>
            </p:nvSpPr>
            <p:spPr bwMode="auto">
              <a:xfrm>
                <a:off x="4287" y="1193"/>
                <a:ext cx="2" cy="2"/>
              </a:xfrm>
              <a:custGeom>
                <a:avLst/>
                <a:gdLst>
                  <a:gd name="T0" fmla="*/ 0 w 30"/>
                  <a:gd name="T1" fmla="*/ 0 h 20"/>
                  <a:gd name="T2" fmla="*/ 0 w 30"/>
                  <a:gd name="T3" fmla="*/ 0 h 20"/>
                  <a:gd name="T4" fmla="*/ 0 w 30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20"/>
                  <a:gd name="T11" fmla="*/ 30 w 30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20">
                    <a:moveTo>
                      <a:pt x="0" y="0"/>
                    </a:moveTo>
                    <a:lnTo>
                      <a:pt x="29" y="20"/>
                    </a:lnTo>
                    <a:lnTo>
                      <a:pt x="30" y="2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23" name="Freeform 465"/>
              <p:cNvSpPr>
                <a:spLocks/>
              </p:cNvSpPr>
              <p:nvPr/>
            </p:nvSpPr>
            <p:spPr bwMode="auto">
              <a:xfrm>
                <a:off x="4252" y="1207"/>
                <a:ext cx="2" cy="1"/>
              </a:xfrm>
              <a:custGeom>
                <a:avLst/>
                <a:gdLst>
                  <a:gd name="T0" fmla="*/ 0 w 30"/>
                  <a:gd name="T1" fmla="*/ 0 h 19"/>
                  <a:gd name="T2" fmla="*/ 0 w 30"/>
                  <a:gd name="T3" fmla="*/ 0 h 19"/>
                  <a:gd name="T4" fmla="*/ 0 w 30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9"/>
                  <a:gd name="T11" fmla="*/ 30 w 30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9">
                    <a:moveTo>
                      <a:pt x="0" y="0"/>
                    </a:moveTo>
                    <a:lnTo>
                      <a:pt x="29" y="19"/>
                    </a:lnTo>
                    <a:lnTo>
                      <a:pt x="30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24" name="Freeform 466"/>
              <p:cNvSpPr>
                <a:spLocks/>
              </p:cNvSpPr>
              <p:nvPr/>
            </p:nvSpPr>
            <p:spPr bwMode="auto">
              <a:xfrm>
                <a:off x="4192" y="1203"/>
                <a:ext cx="2" cy="2"/>
              </a:xfrm>
              <a:custGeom>
                <a:avLst/>
                <a:gdLst>
                  <a:gd name="T0" fmla="*/ 0 w 30"/>
                  <a:gd name="T1" fmla="*/ 0 h 19"/>
                  <a:gd name="T2" fmla="*/ 0 w 30"/>
                  <a:gd name="T3" fmla="*/ 0 h 19"/>
                  <a:gd name="T4" fmla="*/ 0 w 30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9"/>
                  <a:gd name="T11" fmla="*/ 30 w 30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9">
                    <a:moveTo>
                      <a:pt x="0" y="0"/>
                    </a:moveTo>
                    <a:lnTo>
                      <a:pt x="29" y="19"/>
                    </a:lnTo>
                    <a:lnTo>
                      <a:pt x="30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25" name="Freeform 467"/>
              <p:cNvSpPr>
                <a:spLocks/>
              </p:cNvSpPr>
              <p:nvPr/>
            </p:nvSpPr>
            <p:spPr bwMode="auto">
              <a:xfrm>
                <a:off x="4132" y="1200"/>
                <a:ext cx="2" cy="1"/>
              </a:xfrm>
              <a:custGeom>
                <a:avLst/>
                <a:gdLst>
                  <a:gd name="T0" fmla="*/ 0 w 30"/>
                  <a:gd name="T1" fmla="*/ 0 h 19"/>
                  <a:gd name="T2" fmla="*/ 0 w 30"/>
                  <a:gd name="T3" fmla="*/ 0 h 19"/>
                  <a:gd name="T4" fmla="*/ 0 w 30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9"/>
                  <a:gd name="T11" fmla="*/ 30 w 30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9">
                    <a:moveTo>
                      <a:pt x="0" y="0"/>
                    </a:moveTo>
                    <a:lnTo>
                      <a:pt x="29" y="19"/>
                    </a:lnTo>
                    <a:lnTo>
                      <a:pt x="30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26" name="Freeform 468"/>
              <p:cNvSpPr>
                <a:spLocks/>
              </p:cNvSpPr>
              <p:nvPr/>
            </p:nvSpPr>
            <p:spPr bwMode="auto">
              <a:xfrm>
                <a:off x="4804" y="1205"/>
                <a:ext cx="1" cy="3"/>
              </a:xfrm>
              <a:custGeom>
                <a:avLst/>
                <a:gdLst>
                  <a:gd name="T0" fmla="*/ 0 w 12"/>
                  <a:gd name="T1" fmla="*/ 0 h 34"/>
                  <a:gd name="T2" fmla="*/ 0 w 12"/>
                  <a:gd name="T3" fmla="*/ 0 h 34"/>
                  <a:gd name="T4" fmla="*/ 0 w 12"/>
                  <a:gd name="T5" fmla="*/ 0 h 34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4"/>
                  <a:gd name="T11" fmla="*/ 12 w 12"/>
                  <a:gd name="T12" fmla="*/ 34 h 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4">
                    <a:moveTo>
                      <a:pt x="0" y="34"/>
                    </a:moveTo>
                    <a:lnTo>
                      <a:pt x="11" y="0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27" name="Freeform 469"/>
              <p:cNvSpPr>
                <a:spLocks/>
              </p:cNvSpPr>
              <p:nvPr/>
            </p:nvSpPr>
            <p:spPr bwMode="auto">
              <a:xfrm>
                <a:off x="4839" y="1192"/>
                <a:ext cx="1" cy="3"/>
              </a:xfrm>
              <a:custGeom>
                <a:avLst/>
                <a:gdLst>
                  <a:gd name="T0" fmla="*/ 0 w 12"/>
                  <a:gd name="T1" fmla="*/ 0 h 35"/>
                  <a:gd name="T2" fmla="*/ 0 w 12"/>
                  <a:gd name="T3" fmla="*/ 0 h 35"/>
                  <a:gd name="T4" fmla="*/ 0 w 12"/>
                  <a:gd name="T5" fmla="*/ 0 h 35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5"/>
                  <a:gd name="T11" fmla="*/ 12 w 12"/>
                  <a:gd name="T12" fmla="*/ 35 h 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5">
                    <a:moveTo>
                      <a:pt x="0" y="35"/>
                    </a:moveTo>
                    <a:lnTo>
                      <a:pt x="11" y="0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28" name="Freeform 470"/>
              <p:cNvSpPr>
                <a:spLocks/>
              </p:cNvSpPr>
              <p:nvPr/>
            </p:nvSpPr>
            <p:spPr bwMode="auto">
              <a:xfrm>
                <a:off x="4864" y="1209"/>
                <a:ext cx="1" cy="1"/>
              </a:xfrm>
              <a:custGeom>
                <a:avLst/>
                <a:gdLst>
                  <a:gd name="T0" fmla="*/ 0 w 5"/>
                  <a:gd name="T1" fmla="*/ 0 h 11"/>
                  <a:gd name="T2" fmla="*/ 0 w 5"/>
                  <a:gd name="T3" fmla="*/ 0 h 11"/>
                  <a:gd name="T4" fmla="*/ 0 w 5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1"/>
                  <a:gd name="T11" fmla="*/ 5 w 5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1">
                    <a:moveTo>
                      <a:pt x="0" y="11"/>
                    </a:move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29" name="Freeform 471"/>
              <p:cNvSpPr>
                <a:spLocks/>
              </p:cNvSpPr>
              <p:nvPr/>
            </p:nvSpPr>
            <p:spPr bwMode="auto">
              <a:xfrm>
                <a:off x="4898" y="1195"/>
                <a:ext cx="1" cy="3"/>
              </a:xfrm>
              <a:custGeom>
                <a:avLst/>
                <a:gdLst>
                  <a:gd name="T0" fmla="*/ 0 w 12"/>
                  <a:gd name="T1" fmla="*/ 0 h 35"/>
                  <a:gd name="T2" fmla="*/ 0 w 12"/>
                  <a:gd name="T3" fmla="*/ 0 h 35"/>
                  <a:gd name="T4" fmla="*/ 0 w 12"/>
                  <a:gd name="T5" fmla="*/ 0 h 35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5"/>
                  <a:gd name="T11" fmla="*/ 12 w 12"/>
                  <a:gd name="T12" fmla="*/ 35 h 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5">
                    <a:moveTo>
                      <a:pt x="0" y="35"/>
                    </a:moveTo>
                    <a:lnTo>
                      <a:pt x="11" y="0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30" name="Freeform 472"/>
              <p:cNvSpPr>
                <a:spLocks/>
              </p:cNvSpPr>
              <p:nvPr/>
            </p:nvSpPr>
            <p:spPr bwMode="auto">
              <a:xfrm>
                <a:off x="4958" y="1199"/>
                <a:ext cx="1" cy="2"/>
              </a:xfrm>
              <a:custGeom>
                <a:avLst/>
                <a:gdLst>
                  <a:gd name="T0" fmla="*/ 0 w 12"/>
                  <a:gd name="T1" fmla="*/ 0 h 35"/>
                  <a:gd name="T2" fmla="*/ 0 w 12"/>
                  <a:gd name="T3" fmla="*/ 0 h 35"/>
                  <a:gd name="T4" fmla="*/ 0 w 12"/>
                  <a:gd name="T5" fmla="*/ 0 h 35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5"/>
                  <a:gd name="T11" fmla="*/ 12 w 12"/>
                  <a:gd name="T12" fmla="*/ 35 h 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5">
                    <a:moveTo>
                      <a:pt x="0" y="35"/>
                    </a:moveTo>
                    <a:lnTo>
                      <a:pt x="11" y="0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31" name="Freeform 473"/>
              <p:cNvSpPr>
                <a:spLocks/>
              </p:cNvSpPr>
              <p:nvPr/>
            </p:nvSpPr>
            <p:spPr bwMode="auto">
              <a:xfrm>
                <a:off x="5018" y="1202"/>
                <a:ext cx="1" cy="2"/>
              </a:xfrm>
              <a:custGeom>
                <a:avLst/>
                <a:gdLst>
                  <a:gd name="T0" fmla="*/ 0 w 14"/>
                  <a:gd name="T1" fmla="*/ 0 h 34"/>
                  <a:gd name="T2" fmla="*/ 0 w 14"/>
                  <a:gd name="T3" fmla="*/ 0 h 34"/>
                  <a:gd name="T4" fmla="*/ 0 w 14"/>
                  <a:gd name="T5" fmla="*/ 0 h 34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34"/>
                  <a:gd name="T11" fmla="*/ 14 w 14"/>
                  <a:gd name="T12" fmla="*/ 34 h 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34">
                    <a:moveTo>
                      <a:pt x="0" y="34"/>
                    </a:move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32" name="Freeform 474"/>
              <p:cNvSpPr>
                <a:spLocks/>
              </p:cNvSpPr>
              <p:nvPr/>
            </p:nvSpPr>
            <p:spPr bwMode="auto">
              <a:xfrm>
                <a:off x="5078" y="1205"/>
                <a:ext cx="1" cy="3"/>
              </a:xfrm>
              <a:custGeom>
                <a:avLst/>
                <a:gdLst>
                  <a:gd name="T0" fmla="*/ 0 w 14"/>
                  <a:gd name="T1" fmla="*/ 0 h 34"/>
                  <a:gd name="T2" fmla="*/ 0 w 14"/>
                  <a:gd name="T3" fmla="*/ 0 h 34"/>
                  <a:gd name="T4" fmla="*/ 0 w 14"/>
                  <a:gd name="T5" fmla="*/ 0 h 34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34"/>
                  <a:gd name="T11" fmla="*/ 14 w 14"/>
                  <a:gd name="T12" fmla="*/ 34 h 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34">
                    <a:moveTo>
                      <a:pt x="0" y="34"/>
                    </a:move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33" name="Freeform 475"/>
              <p:cNvSpPr>
                <a:spLocks/>
              </p:cNvSpPr>
              <p:nvPr/>
            </p:nvSpPr>
            <p:spPr bwMode="auto">
              <a:xfrm>
                <a:off x="5113" y="1192"/>
                <a:ext cx="1" cy="3"/>
              </a:xfrm>
              <a:custGeom>
                <a:avLst/>
                <a:gdLst>
                  <a:gd name="T0" fmla="*/ 0 w 12"/>
                  <a:gd name="T1" fmla="*/ 0 h 36"/>
                  <a:gd name="T2" fmla="*/ 0 w 12"/>
                  <a:gd name="T3" fmla="*/ 0 h 36"/>
                  <a:gd name="T4" fmla="*/ 0 w 12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6"/>
                  <a:gd name="T11" fmla="*/ 12 w 12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6">
                    <a:moveTo>
                      <a:pt x="0" y="36"/>
                    </a:moveTo>
                    <a:lnTo>
                      <a:pt x="11" y="0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34" name="Freeform 476"/>
              <p:cNvSpPr>
                <a:spLocks/>
              </p:cNvSpPr>
              <p:nvPr/>
            </p:nvSpPr>
            <p:spPr bwMode="auto">
              <a:xfrm>
                <a:off x="5139" y="1209"/>
                <a:ext cx="1" cy="1"/>
              </a:xfrm>
              <a:custGeom>
                <a:avLst/>
                <a:gdLst>
                  <a:gd name="T0" fmla="*/ 0 w 5"/>
                  <a:gd name="T1" fmla="*/ 0 h 13"/>
                  <a:gd name="T2" fmla="*/ 0 w 5"/>
                  <a:gd name="T3" fmla="*/ 0 h 13"/>
                  <a:gd name="T4" fmla="*/ 0 w 5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3"/>
                  <a:gd name="T11" fmla="*/ 5 w 5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3">
                    <a:moveTo>
                      <a:pt x="0" y="13"/>
                    </a:move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35" name="Freeform 477"/>
              <p:cNvSpPr>
                <a:spLocks/>
              </p:cNvSpPr>
              <p:nvPr/>
            </p:nvSpPr>
            <p:spPr bwMode="auto">
              <a:xfrm>
                <a:off x="5173" y="1195"/>
                <a:ext cx="1" cy="3"/>
              </a:xfrm>
              <a:custGeom>
                <a:avLst/>
                <a:gdLst>
                  <a:gd name="T0" fmla="*/ 0 w 13"/>
                  <a:gd name="T1" fmla="*/ 0 h 35"/>
                  <a:gd name="T2" fmla="*/ 0 w 13"/>
                  <a:gd name="T3" fmla="*/ 0 h 35"/>
                  <a:gd name="T4" fmla="*/ 0 w 13"/>
                  <a:gd name="T5" fmla="*/ 0 h 35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35"/>
                  <a:gd name="T11" fmla="*/ 13 w 13"/>
                  <a:gd name="T12" fmla="*/ 35 h 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35">
                    <a:moveTo>
                      <a:pt x="0" y="35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36" name="Freeform 478"/>
              <p:cNvSpPr>
                <a:spLocks/>
              </p:cNvSpPr>
              <p:nvPr/>
            </p:nvSpPr>
            <p:spPr bwMode="auto">
              <a:xfrm>
                <a:off x="5233" y="1199"/>
                <a:ext cx="1" cy="2"/>
              </a:xfrm>
              <a:custGeom>
                <a:avLst/>
                <a:gdLst>
                  <a:gd name="T0" fmla="*/ 0 w 14"/>
                  <a:gd name="T1" fmla="*/ 0 h 34"/>
                  <a:gd name="T2" fmla="*/ 0 w 14"/>
                  <a:gd name="T3" fmla="*/ 0 h 34"/>
                  <a:gd name="T4" fmla="*/ 0 w 14"/>
                  <a:gd name="T5" fmla="*/ 0 h 34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34"/>
                  <a:gd name="T11" fmla="*/ 14 w 14"/>
                  <a:gd name="T12" fmla="*/ 34 h 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34">
                    <a:moveTo>
                      <a:pt x="0" y="34"/>
                    </a:move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37" name="Freeform 479"/>
              <p:cNvSpPr>
                <a:spLocks/>
              </p:cNvSpPr>
              <p:nvPr/>
            </p:nvSpPr>
            <p:spPr bwMode="auto">
              <a:xfrm>
                <a:off x="5293" y="1202"/>
                <a:ext cx="1" cy="2"/>
              </a:xfrm>
              <a:custGeom>
                <a:avLst/>
                <a:gdLst>
                  <a:gd name="T0" fmla="*/ 0 w 14"/>
                  <a:gd name="T1" fmla="*/ 0 h 34"/>
                  <a:gd name="T2" fmla="*/ 0 w 14"/>
                  <a:gd name="T3" fmla="*/ 0 h 34"/>
                  <a:gd name="T4" fmla="*/ 0 w 14"/>
                  <a:gd name="T5" fmla="*/ 0 h 34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34"/>
                  <a:gd name="T11" fmla="*/ 14 w 14"/>
                  <a:gd name="T12" fmla="*/ 34 h 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34">
                    <a:moveTo>
                      <a:pt x="0" y="34"/>
                    </a:move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38" name="Freeform 480"/>
              <p:cNvSpPr>
                <a:spLocks/>
              </p:cNvSpPr>
              <p:nvPr/>
            </p:nvSpPr>
            <p:spPr bwMode="auto">
              <a:xfrm>
                <a:off x="5353" y="1205"/>
                <a:ext cx="1" cy="3"/>
              </a:xfrm>
              <a:custGeom>
                <a:avLst/>
                <a:gdLst>
                  <a:gd name="T0" fmla="*/ 0 w 14"/>
                  <a:gd name="T1" fmla="*/ 0 h 35"/>
                  <a:gd name="T2" fmla="*/ 0 w 14"/>
                  <a:gd name="T3" fmla="*/ 0 h 35"/>
                  <a:gd name="T4" fmla="*/ 0 w 14"/>
                  <a:gd name="T5" fmla="*/ 0 h 35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35"/>
                  <a:gd name="T11" fmla="*/ 14 w 14"/>
                  <a:gd name="T12" fmla="*/ 35 h 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35">
                    <a:moveTo>
                      <a:pt x="0" y="35"/>
                    </a:move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39" name="Freeform 481"/>
              <p:cNvSpPr>
                <a:spLocks/>
              </p:cNvSpPr>
              <p:nvPr/>
            </p:nvSpPr>
            <p:spPr bwMode="auto">
              <a:xfrm>
                <a:off x="5388" y="1192"/>
                <a:ext cx="1" cy="2"/>
              </a:xfrm>
              <a:custGeom>
                <a:avLst/>
                <a:gdLst>
                  <a:gd name="T0" fmla="*/ 0 w 13"/>
                  <a:gd name="T1" fmla="*/ 0 h 35"/>
                  <a:gd name="T2" fmla="*/ 0 w 13"/>
                  <a:gd name="T3" fmla="*/ 0 h 35"/>
                  <a:gd name="T4" fmla="*/ 0 w 13"/>
                  <a:gd name="T5" fmla="*/ 0 h 35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35"/>
                  <a:gd name="T11" fmla="*/ 13 w 13"/>
                  <a:gd name="T12" fmla="*/ 35 h 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35">
                    <a:moveTo>
                      <a:pt x="0" y="35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40" name="Freeform 482"/>
              <p:cNvSpPr>
                <a:spLocks/>
              </p:cNvSpPr>
              <p:nvPr/>
            </p:nvSpPr>
            <p:spPr bwMode="auto">
              <a:xfrm>
                <a:off x="5413" y="1208"/>
                <a:ext cx="1" cy="1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0 h 14"/>
                  <a:gd name="T4" fmla="*/ 0 w 7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4"/>
                  <a:gd name="T11" fmla="*/ 7 w 7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4">
                    <a:moveTo>
                      <a:pt x="0" y="14"/>
                    </a:moveTo>
                    <a:lnTo>
                      <a:pt x="6" y="0"/>
                    </a:ln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41" name="Freeform 483"/>
              <p:cNvSpPr>
                <a:spLocks/>
              </p:cNvSpPr>
              <p:nvPr/>
            </p:nvSpPr>
            <p:spPr bwMode="auto">
              <a:xfrm>
                <a:off x="5448" y="1195"/>
                <a:ext cx="1" cy="3"/>
              </a:xfrm>
              <a:custGeom>
                <a:avLst/>
                <a:gdLst>
                  <a:gd name="T0" fmla="*/ 0 w 14"/>
                  <a:gd name="T1" fmla="*/ 0 h 34"/>
                  <a:gd name="T2" fmla="*/ 0 w 14"/>
                  <a:gd name="T3" fmla="*/ 0 h 34"/>
                  <a:gd name="T4" fmla="*/ 0 w 14"/>
                  <a:gd name="T5" fmla="*/ 0 h 34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34"/>
                  <a:gd name="T11" fmla="*/ 14 w 14"/>
                  <a:gd name="T12" fmla="*/ 34 h 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34">
                    <a:moveTo>
                      <a:pt x="0" y="34"/>
                    </a:move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42" name="Freeform 484"/>
              <p:cNvSpPr>
                <a:spLocks/>
              </p:cNvSpPr>
              <p:nvPr/>
            </p:nvSpPr>
            <p:spPr bwMode="auto">
              <a:xfrm>
                <a:off x="5508" y="1199"/>
                <a:ext cx="1" cy="2"/>
              </a:xfrm>
              <a:custGeom>
                <a:avLst/>
                <a:gdLst>
                  <a:gd name="T0" fmla="*/ 0 w 14"/>
                  <a:gd name="T1" fmla="*/ 0 h 34"/>
                  <a:gd name="T2" fmla="*/ 0 w 14"/>
                  <a:gd name="T3" fmla="*/ 0 h 34"/>
                  <a:gd name="T4" fmla="*/ 0 w 14"/>
                  <a:gd name="T5" fmla="*/ 0 h 34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34"/>
                  <a:gd name="T11" fmla="*/ 14 w 14"/>
                  <a:gd name="T12" fmla="*/ 34 h 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34">
                    <a:moveTo>
                      <a:pt x="0" y="34"/>
                    </a:move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43" name="Freeform 485"/>
              <p:cNvSpPr>
                <a:spLocks/>
              </p:cNvSpPr>
              <p:nvPr/>
            </p:nvSpPr>
            <p:spPr bwMode="auto">
              <a:xfrm>
                <a:off x="4469" y="1202"/>
                <a:ext cx="1" cy="3"/>
              </a:xfrm>
              <a:custGeom>
                <a:avLst/>
                <a:gdLst>
                  <a:gd name="T0" fmla="*/ 0 w 12"/>
                  <a:gd name="T1" fmla="*/ 0 h 35"/>
                  <a:gd name="T2" fmla="*/ 0 w 12"/>
                  <a:gd name="T3" fmla="*/ 0 h 35"/>
                  <a:gd name="T4" fmla="*/ 0 w 12"/>
                  <a:gd name="T5" fmla="*/ 0 h 35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5"/>
                  <a:gd name="T11" fmla="*/ 12 w 12"/>
                  <a:gd name="T12" fmla="*/ 35 h 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5">
                    <a:moveTo>
                      <a:pt x="0" y="35"/>
                    </a:moveTo>
                    <a:lnTo>
                      <a:pt x="11" y="0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44" name="Freeform 486"/>
              <p:cNvSpPr>
                <a:spLocks/>
              </p:cNvSpPr>
              <p:nvPr/>
            </p:nvSpPr>
            <p:spPr bwMode="auto">
              <a:xfrm>
                <a:off x="4409" y="1199"/>
                <a:ext cx="1" cy="2"/>
              </a:xfrm>
              <a:custGeom>
                <a:avLst/>
                <a:gdLst>
                  <a:gd name="T0" fmla="*/ 0 w 13"/>
                  <a:gd name="T1" fmla="*/ 0 h 34"/>
                  <a:gd name="T2" fmla="*/ 0 w 13"/>
                  <a:gd name="T3" fmla="*/ 0 h 34"/>
                  <a:gd name="T4" fmla="*/ 0 w 13"/>
                  <a:gd name="T5" fmla="*/ 0 h 34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34"/>
                  <a:gd name="T11" fmla="*/ 13 w 13"/>
                  <a:gd name="T12" fmla="*/ 34 h 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34">
                    <a:moveTo>
                      <a:pt x="0" y="34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45" name="Freeform 487"/>
              <p:cNvSpPr>
                <a:spLocks/>
              </p:cNvSpPr>
              <p:nvPr/>
            </p:nvSpPr>
            <p:spPr bwMode="auto">
              <a:xfrm>
                <a:off x="4349" y="1196"/>
                <a:ext cx="1" cy="2"/>
              </a:xfrm>
              <a:custGeom>
                <a:avLst/>
                <a:gdLst>
                  <a:gd name="T0" fmla="*/ 0 w 13"/>
                  <a:gd name="T1" fmla="*/ 0 h 34"/>
                  <a:gd name="T2" fmla="*/ 0 w 13"/>
                  <a:gd name="T3" fmla="*/ 0 h 34"/>
                  <a:gd name="T4" fmla="*/ 0 w 13"/>
                  <a:gd name="T5" fmla="*/ 0 h 34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34"/>
                  <a:gd name="T11" fmla="*/ 13 w 13"/>
                  <a:gd name="T12" fmla="*/ 34 h 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34">
                    <a:moveTo>
                      <a:pt x="0" y="34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46" name="Freeform 488"/>
              <p:cNvSpPr>
                <a:spLocks/>
              </p:cNvSpPr>
              <p:nvPr/>
            </p:nvSpPr>
            <p:spPr bwMode="auto">
              <a:xfrm>
                <a:off x="4315" y="1209"/>
                <a:ext cx="1" cy="1"/>
              </a:xfrm>
              <a:custGeom>
                <a:avLst/>
                <a:gdLst>
                  <a:gd name="T0" fmla="*/ 0 w 4"/>
                  <a:gd name="T1" fmla="*/ 0 h 9"/>
                  <a:gd name="T2" fmla="*/ 0 w 4"/>
                  <a:gd name="T3" fmla="*/ 0 h 9"/>
                  <a:gd name="T4" fmla="*/ 0 w 4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9"/>
                  <a:gd name="T11" fmla="*/ 4 w 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9">
                    <a:moveTo>
                      <a:pt x="0" y="9"/>
                    </a:move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47" name="Freeform 489"/>
              <p:cNvSpPr>
                <a:spLocks/>
              </p:cNvSpPr>
              <p:nvPr/>
            </p:nvSpPr>
            <p:spPr bwMode="auto">
              <a:xfrm>
                <a:off x="4289" y="1192"/>
                <a:ext cx="1" cy="3"/>
              </a:xfrm>
              <a:custGeom>
                <a:avLst/>
                <a:gdLst>
                  <a:gd name="T0" fmla="*/ 0 w 13"/>
                  <a:gd name="T1" fmla="*/ 0 h 36"/>
                  <a:gd name="T2" fmla="*/ 0 w 13"/>
                  <a:gd name="T3" fmla="*/ 0 h 36"/>
                  <a:gd name="T4" fmla="*/ 0 w 13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36"/>
                  <a:gd name="T11" fmla="*/ 13 w 13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36">
                    <a:moveTo>
                      <a:pt x="0" y="36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48" name="Freeform 490"/>
              <p:cNvSpPr>
                <a:spLocks/>
              </p:cNvSpPr>
              <p:nvPr/>
            </p:nvSpPr>
            <p:spPr bwMode="auto">
              <a:xfrm>
                <a:off x="4254" y="1206"/>
                <a:ext cx="1" cy="2"/>
              </a:xfrm>
              <a:custGeom>
                <a:avLst/>
                <a:gdLst>
                  <a:gd name="T0" fmla="*/ 0 w 13"/>
                  <a:gd name="T1" fmla="*/ 0 h 35"/>
                  <a:gd name="T2" fmla="*/ 0 w 13"/>
                  <a:gd name="T3" fmla="*/ 0 h 35"/>
                  <a:gd name="T4" fmla="*/ 0 w 13"/>
                  <a:gd name="T5" fmla="*/ 0 h 35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35"/>
                  <a:gd name="T11" fmla="*/ 13 w 13"/>
                  <a:gd name="T12" fmla="*/ 35 h 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35">
                    <a:moveTo>
                      <a:pt x="0" y="35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49" name="Freeform 491"/>
              <p:cNvSpPr>
                <a:spLocks/>
              </p:cNvSpPr>
              <p:nvPr/>
            </p:nvSpPr>
            <p:spPr bwMode="auto">
              <a:xfrm>
                <a:off x="4194" y="1202"/>
                <a:ext cx="1" cy="3"/>
              </a:xfrm>
              <a:custGeom>
                <a:avLst/>
                <a:gdLst>
                  <a:gd name="T0" fmla="*/ 0 w 13"/>
                  <a:gd name="T1" fmla="*/ 0 h 34"/>
                  <a:gd name="T2" fmla="*/ 0 w 13"/>
                  <a:gd name="T3" fmla="*/ 0 h 34"/>
                  <a:gd name="T4" fmla="*/ 0 w 13"/>
                  <a:gd name="T5" fmla="*/ 0 h 34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34"/>
                  <a:gd name="T11" fmla="*/ 13 w 13"/>
                  <a:gd name="T12" fmla="*/ 34 h 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34">
                    <a:moveTo>
                      <a:pt x="0" y="34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50" name="Freeform 492"/>
              <p:cNvSpPr>
                <a:spLocks/>
              </p:cNvSpPr>
              <p:nvPr/>
            </p:nvSpPr>
            <p:spPr bwMode="auto">
              <a:xfrm>
                <a:off x="4134" y="1199"/>
                <a:ext cx="1" cy="2"/>
              </a:xfrm>
              <a:custGeom>
                <a:avLst/>
                <a:gdLst>
                  <a:gd name="T0" fmla="*/ 0 w 13"/>
                  <a:gd name="T1" fmla="*/ 0 h 34"/>
                  <a:gd name="T2" fmla="*/ 0 w 13"/>
                  <a:gd name="T3" fmla="*/ 0 h 34"/>
                  <a:gd name="T4" fmla="*/ 0 w 13"/>
                  <a:gd name="T5" fmla="*/ 0 h 34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34"/>
                  <a:gd name="T11" fmla="*/ 13 w 13"/>
                  <a:gd name="T12" fmla="*/ 34 h 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34">
                    <a:moveTo>
                      <a:pt x="0" y="34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51" name="Freeform 493"/>
              <p:cNvSpPr>
                <a:spLocks/>
              </p:cNvSpPr>
              <p:nvPr/>
            </p:nvSpPr>
            <p:spPr bwMode="auto">
              <a:xfrm>
                <a:off x="4120" y="1208"/>
                <a:ext cx="380" cy="3"/>
              </a:xfrm>
              <a:custGeom>
                <a:avLst/>
                <a:gdLst>
                  <a:gd name="T0" fmla="*/ 0 w 5314"/>
                  <a:gd name="T1" fmla="*/ 0 h 30"/>
                  <a:gd name="T2" fmla="*/ 0 w 5314"/>
                  <a:gd name="T3" fmla="*/ 0 h 30"/>
                  <a:gd name="T4" fmla="*/ 0 w 5314"/>
                  <a:gd name="T5" fmla="*/ 0 h 30"/>
                  <a:gd name="T6" fmla="*/ 0 w 5314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14"/>
                  <a:gd name="T13" fmla="*/ 0 h 30"/>
                  <a:gd name="T14" fmla="*/ 5314 w 5314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14" h="30">
                    <a:moveTo>
                      <a:pt x="0" y="0"/>
                    </a:moveTo>
                    <a:lnTo>
                      <a:pt x="0" y="30"/>
                    </a:lnTo>
                    <a:lnTo>
                      <a:pt x="531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52" name="Freeform 494"/>
              <p:cNvSpPr>
                <a:spLocks/>
              </p:cNvSpPr>
              <p:nvPr/>
            </p:nvSpPr>
            <p:spPr bwMode="auto">
              <a:xfrm>
                <a:off x="4120" y="1208"/>
                <a:ext cx="380" cy="3"/>
              </a:xfrm>
              <a:custGeom>
                <a:avLst/>
                <a:gdLst>
                  <a:gd name="T0" fmla="*/ 0 w 5314"/>
                  <a:gd name="T1" fmla="*/ 0 h 30"/>
                  <a:gd name="T2" fmla="*/ 0 w 5314"/>
                  <a:gd name="T3" fmla="*/ 0 h 30"/>
                  <a:gd name="T4" fmla="*/ 0 w 5314"/>
                  <a:gd name="T5" fmla="*/ 0 h 30"/>
                  <a:gd name="T6" fmla="*/ 0 w 5314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14"/>
                  <a:gd name="T13" fmla="*/ 0 h 30"/>
                  <a:gd name="T14" fmla="*/ 5314 w 5314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14" h="30">
                    <a:moveTo>
                      <a:pt x="0" y="30"/>
                    </a:moveTo>
                    <a:lnTo>
                      <a:pt x="5314" y="0"/>
                    </a:lnTo>
                    <a:lnTo>
                      <a:pt x="5314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53" name="Rectangle 495"/>
              <p:cNvSpPr>
                <a:spLocks noChangeArrowheads="1"/>
              </p:cNvSpPr>
              <p:nvPr/>
            </p:nvSpPr>
            <p:spPr bwMode="auto">
              <a:xfrm>
                <a:off x="4120" y="1208"/>
                <a:ext cx="380" cy="3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54" name="Freeform 496"/>
              <p:cNvSpPr>
                <a:spLocks/>
              </p:cNvSpPr>
              <p:nvPr/>
            </p:nvSpPr>
            <p:spPr bwMode="auto">
              <a:xfrm>
                <a:off x="4754" y="1208"/>
                <a:ext cx="757" cy="3"/>
              </a:xfrm>
              <a:custGeom>
                <a:avLst/>
                <a:gdLst>
                  <a:gd name="T0" fmla="*/ 0 w 10591"/>
                  <a:gd name="T1" fmla="*/ 0 h 30"/>
                  <a:gd name="T2" fmla="*/ 0 w 10591"/>
                  <a:gd name="T3" fmla="*/ 0 h 30"/>
                  <a:gd name="T4" fmla="*/ 0 w 10591"/>
                  <a:gd name="T5" fmla="*/ 0 h 30"/>
                  <a:gd name="T6" fmla="*/ 0 w 10591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91"/>
                  <a:gd name="T13" fmla="*/ 0 h 30"/>
                  <a:gd name="T14" fmla="*/ 10591 w 10591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91" h="30">
                    <a:moveTo>
                      <a:pt x="0" y="0"/>
                    </a:moveTo>
                    <a:lnTo>
                      <a:pt x="0" y="30"/>
                    </a:lnTo>
                    <a:lnTo>
                      <a:pt x="10591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55" name="Freeform 497"/>
              <p:cNvSpPr>
                <a:spLocks/>
              </p:cNvSpPr>
              <p:nvPr/>
            </p:nvSpPr>
            <p:spPr bwMode="auto">
              <a:xfrm>
                <a:off x="4754" y="1208"/>
                <a:ext cx="757" cy="3"/>
              </a:xfrm>
              <a:custGeom>
                <a:avLst/>
                <a:gdLst>
                  <a:gd name="T0" fmla="*/ 0 w 10591"/>
                  <a:gd name="T1" fmla="*/ 0 h 30"/>
                  <a:gd name="T2" fmla="*/ 0 w 10591"/>
                  <a:gd name="T3" fmla="*/ 0 h 30"/>
                  <a:gd name="T4" fmla="*/ 0 w 10591"/>
                  <a:gd name="T5" fmla="*/ 0 h 30"/>
                  <a:gd name="T6" fmla="*/ 0 w 10591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91"/>
                  <a:gd name="T13" fmla="*/ 0 h 30"/>
                  <a:gd name="T14" fmla="*/ 10591 w 10591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91" h="30">
                    <a:moveTo>
                      <a:pt x="0" y="30"/>
                    </a:moveTo>
                    <a:lnTo>
                      <a:pt x="10591" y="0"/>
                    </a:lnTo>
                    <a:lnTo>
                      <a:pt x="10591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56" name="Rectangle 498"/>
              <p:cNvSpPr>
                <a:spLocks noChangeArrowheads="1"/>
              </p:cNvSpPr>
              <p:nvPr/>
            </p:nvSpPr>
            <p:spPr bwMode="auto">
              <a:xfrm>
                <a:off x="4754" y="1208"/>
                <a:ext cx="757" cy="3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57" name="Freeform 499"/>
              <p:cNvSpPr>
                <a:spLocks/>
              </p:cNvSpPr>
              <p:nvPr/>
            </p:nvSpPr>
            <p:spPr bwMode="auto">
              <a:xfrm>
                <a:off x="4747" y="1263"/>
                <a:ext cx="1" cy="292"/>
              </a:xfrm>
              <a:custGeom>
                <a:avLst/>
                <a:gdLst>
                  <a:gd name="T0" fmla="*/ 0 w 21"/>
                  <a:gd name="T1" fmla="*/ 0 h 4083"/>
                  <a:gd name="T2" fmla="*/ 0 w 21"/>
                  <a:gd name="T3" fmla="*/ 0 h 4083"/>
                  <a:gd name="T4" fmla="*/ 0 w 21"/>
                  <a:gd name="T5" fmla="*/ 0 h 4083"/>
                  <a:gd name="T6" fmla="*/ 0 w 21"/>
                  <a:gd name="T7" fmla="*/ 0 h 40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4083"/>
                  <a:gd name="T14" fmla="*/ 21 w 21"/>
                  <a:gd name="T15" fmla="*/ 4083 h 40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4083">
                    <a:moveTo>
                      <a:pt x="0" y="4083"/>
                    </a:moveTo>
                    <a:lnTo>
                      <a:pt x="21" y="4083"/>
                    </a:lnTo>
                    <a:lnTo>
                      <a:pt x="0" y="0"/>
                    </a:lnTo>
                    <a:lnTo>
                      <a:pt x="0" y="408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58" name="Freeform 500"/>
              <p:cNvSpPr>
                <a:spLocks/>
              </p:cNvSpPr>
              <p:nvPr/>
            </p:nvSpPr>
            <p:spPr bwMode="auto">
              <a:xfrm>
                <a:off x="4747" y="1263"/>
                <a:ext cx="1" cy="292"/>
              </a:xfrm>
              <a:custGeom>
                <a:avLst/>
                <a:gdLst>
                  <a:gd name="T0" fmla="*/ 0 w 21"/>
                  <a:gd name="T1" fmla="*/ 0 h 4083"/>
                  <a:gd name="T2" fmla="*/ 0 w 21"/>
                  <a:gd name="T3" fmla="*/ 0 h 4083"/>
                  <a:gd name="T4" fmla="*/ 0 w 21"/>
                  <a:gd name="T5" fmla="*/ 0 h 4083"/>
                  <a:gd name="T6" fmla="*/ 0 w 21"/>
                  <a:gd name="T7" fmla="*/ 0 h 40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4083"/>
                  <a:gd name="T14" fmla="*/ 21 w 21"/>
                  <a:gd name="T15" fmla="*/ 4083 h 40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4083">
                    <a:moveTo>
                      <a:pt x="21" y="4083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21" y="408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59" name="Rectangle 501"/>
              <p:cNvSpPr>
                <a:spLocks noChangeArrowheads="1"/>
              </p:cNvSpPr>
              <p:nvPr/>
            </p:nvSpPr>
            <p:spPr bwMode="auto">
              <a:xfrm>
                <a:off x="4747" y="1263"/>
                <a:ext cx="1" cy="29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60" name="Freeform 502"/>
              <p:cNvSpPr>
                <a:spLocks/>
              </p:cNvSpPr>
              <p:nvPr/>
            </p:nvSpPr>
            <p:spPr bwMode="auto">
              <a:xfrm>
                <a:off x="4504" y="1215"/>
                <a:ext cx="2" cy="340"/>
              </a:xfrm>
              <a:custGeom>
                <a:avLst/>
                <a:gdLst>
                  <a:gd name="T0" fmla="*/ 0 w 20"/>
                  <a:gd name="T1" fmla="*/ 0 h 4761"/>
                  <a:gd name="T2" fmla="*/ 0 w 20"/>
                  <a:gd name="T3" fmla="*/ 0 h 4761"/>
                  <a:gd name="T4" fmla="*/ 0 w 20"/>
                  <a:gd name="T5" fmla="*/ 0 h 4761"/>
                  <a:gd name="T6" fmla="*/ 0 w 20"/>
                  <a:gd name="T7" fmla="*/ 0 h 47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4761"/>
                  <a:gd name="T14" fmla="*/ 20 w 20"/>
                  <a:gd name="T15" fmla="*/ 4761 h 47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4761">
                    <a:moveTo>
                      <a:pt x="0" y="4761"/>
                    </a:moveTo>
                    <a:lnTo>
                      <a:pt x="20" y="4761"/>
                    </a:lnTo>
                    <a:lnTo>
                      <a:pt x="0" y="0"/>
                    </a:lnTo>
                    <a:lnTo>
                      <a:pt x="0" y="476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61" name="Freeform 503"/>
              <p:cNvSpPr>
                <a:spLocks/>
              </p:cNvSpPr>
              <p:nvPr/>
            </p:nvSpPr>
            <p:spPr bwMode="auto">
              <a:xfrm>
                <a:off x="4504" y="1215"/>
                <a:ext cx="2" cy="340"/>
              </a:xfrm>
              <a:custGeom>
                <a:avLst/>
                <a:gdLst>
                  <a:gd name="T0" fmla="*/ 0 w 20"/>
                  <a:gd name="T1" fmla="*/ 0 h 4761"/>
                  <a:gd name="T2" fmla="*/ 0 w 20"/>
                  <a:gd name="T3" fmla="*/ 0 h 4761"/>
                  <a:gd name="T4" fmla="*/ 0 w 20"/>
                  <a:gd name="T5" fmla="*/ 0 h 4761"/>
                  <a:gd name="T6" fmla="*/ 0 w 20"/>
                  <a:gd name="T7" fmla="*/ 0 h 47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4761"/>
                  <a:gd name="T14" fmla="*/ 20 w 20"/>
                  <a:gd name="T15" fmla="*/ 4761 h 47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4761">
                    <a:moveTo>
                      <a:pt x="20" y="4761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20" y="476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62" name="Rectangle 504"/>
              <p:cNvSpPr>
                <a:spLocks noChangeArrowheads="1"/>
              </p:cNvSpPr>
              <p:nvPr/>
            </p:nvSpPr>
            <p:spPr bwMode="auto">
              <a:xfrm>
                <a:off x="4504" y="1215"/>
                <a:ext cx="2" cy="34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63" name="Freeform 505"/>
              <p:cNvSpPr>
                <a:spLocks/>
              </p:cNvSpPr>
              <p:nvPr/>
            </p:nvSpPr>
            <p:spPr bwMode="auto">
              <a:xfrm>
                <a:off x="4504" y="1192"/>
                <a:ext cx="2" cy="20"/>
              </a:xfrm>
              <a:custGeom>
                <a:avLst/>
                <a:gdLst>
                  <a:gd name="T0" fmla="*/ 0 w 20"/>
                  <a:gd name="T1" fmla="*/ 0 h 275"/>
                  <a:gd name="T2" fmla="*/ 0 w 20"/>
                  <a:gd name="T3" fmla="*/ 0 h 275"/>
                  <a:gd name="T4" fmla="*/ 0 w 20"/>
                  <a:gd name="T5" fmla="*/ 0 h 275"/>
                  <a:gd name="T6" fmla="*/ 0 w 20"/>
                  <a:gd name="T7" fmla="*/ 0 h 27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275"/>
                  <a:gd name="T14" fmla="*/ 20 w 20"/>
                  <a:gd name="T15" fmla="*/ 275 h 27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275">
                    <a:moveTo>
                      <a:pt x="0" y="275"/>
                    </a:moveTo>
                    <a:lnTo>
                      <a:pt x="20" y="275"/>
                    </a:lnTo>
                    <a:lnTo>
                      <a:pt x="0" y="0"/>
                    </a:lnTo>
                    <a:lnTo>
                      <a:pt x="0" y="27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64" name="Freeform 506"/>
              <p:cNvSpPr>
                <a:spLocks/>
              </p:cNvSpPr>
              <p:nvPr/>
            </p:nvSpPr>
            <p:spPr bwMode="auto">
              <a:xfrm>
                <a:off x="4504" y="1192"/>
                <a:ext cx="2" cy="20"/>
              </a:xfrm>
              <a:custGeom>
                <a:avLst/>
                <a:gdLst>
                  <a:gd name="T0" fmla="*/ 0 w 20"/>
                  <a:gd name="T1" fmla="*/ 0 h 275"/>
                  <a:gd name="T2" fmla="*/ 0 w 20"/>
                  <a:gd name="T3" fmla="*/ 0 h 275"/>
                  <a:gd name="T4" fmla="*/ 0 w 20"/>
                  <a:gd name="T5" fmla="*/ 0 h 275"/>
                  <a:gd name="T6" fmla="*/ 0 w 20"/>
                  <a:gd name="T7" fmla="*/ 0 h 27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275"/>
                  <a:gd name="T14" fmla="*/ 20 w 20"/>
                  <a:gd name="T15" fmla="*/ 275 h 27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275">
                    <a:moveTo>
                      <a:pt x="20" y="275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20" y="27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65" name="Rectangle 507"/>
              <p:cNvSpPr>
                <a:spLocks noChangeArrowheads="1"/>
              </p:cNvSpPr>
              <p:nvPr/>
            </p:nvSpPr>
            <p:spPr bwMode="auto">
              <a:xfrm>
                <a:off x="4504" y="1192"/>
                <a:ext cx="2" cy="2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66" name="Freeform 508"/>
              <p:cNvSpPr>
                <a:spLocks/>
              </p:cNvSpPr>
              <p:nvPr/>
            </p:nvSpPr>
            <p:spPr bwMode="auto">
              <a:xfrm>
                <a:off x="4496" y="892"/>
                <a:ext cx="263" cy="1"/>
              </a:xfrm>
              <a:custGeom>
                <a:avLst/>
                <a:gdLst>
                  <a:gd name="T0" fmla="*/ 0 w 3683"/>
                  <a:gd name="T1" fmla="*/ 0 h 1"/>
                  <a:gd name="T2" fmla="*/ 0 w 3683"/>
                  <a:gd name="T3" fmla="*/ 0 h 1"/>
                  <a:gd name="T4" fmla="*/ 0 w 368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83"/>
                  <a:gd name="T10" fmla="*/ 0 h 1"/>
                  <a:gd name="T11" fmla="*/ 3683 w 368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" h="1">
                    <a:moveTo>
                      <a:pt x="0" y="0"/>
                    </a:moveTo>
                    <a:lnTo>
                      <a:pt x="3682" y="0"/>
                    </a:lnTo>
                    <a:lnTo>
                      <a:pt x="36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67" name="Freeform 509"/>
              <p:cNvSpPr>
                <a:spLocks/>
              </p:cNvSpPr>
              <p:nvPr/>
            </p:nvSpPr>
            <p:spPr bwMode="auto">
              <a:xfrm>
                <a:off x="4496" y="885"/>
                <a:ext cx="263" cy="1"/>
              </a:xfrm>
              <a:custGeom>
                <a:avLst/>
                <a:gdLst>
                  <a:gd name="T0" fmla="*/ 0 w 3685"/>
                  <a:gd name="T1" fmla="*/ 0 h 1"/>
                  <a:gd name="T2" fmla="*/ 0 w 3685"/>
                  <a:gd name="T3" fmla="*/ 0 h 1"/>
                  <a:gd name="T4" fmla="*/ 0 w 368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85"/>
                  <a:gd name="T10" fmla="*/ 0 h 1"/>
                  <a:gd name="T11" fmla="*/ 3685 w 368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5" h="1">
                    <a:moveTo>
                      <a:pt x="0" y="0"/>
                    </a:moveTo>
                    <a:lnTo>
                      <a:pt x="3684" y="0"/>
                    </a:lnTo>
                    <a:lnTo>
                      <a:pt x="368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68" name="Freeform 510"/>
              <p:cNvSpPr>
                <a:spLocks/>
              </p:cNvSpPr>
              <p:nvPr/>
            </p:nvSpPr>
            <p:spPr bwMode="auto">
              <a:xfrm>
                <a:off x="4495" y="983"/>
                <a:ext cx="2" cy="73"/>
              </a:xfrm>
              <a:custGeom>
                <a:avLst/>
                <a:gdLst>
                  <a:gd name="T0" fmla="*/ 0 w 23"/>
                  <a:gd name="T1" fmla="*/ 0 h 1026"/>
                  <a:gd name="T2" fmla="*/ 0 w 23"/>
                  <a:gd name="T3" fmla="*/ 0 h 1026"/>
                  <a:gd name="T4" fmla="*/ 0 w 23"/>
                  <a:gd name="T5" fmla="*/ 0 h 1026"/>
                  <a:gd name="T6" fmla="*/ 0 w 23"/>
                  <a:gd name="T7" fmla="*/ 0 h 102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1026"/>
                  <a:gd name="T14" fmla="*/ 23 w 23"/>
                  <a:gd name="T15" fmla="*/ 1026 h 102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1026">
                    <a:moveTo>
                      <a:pt x="23" y="0"/>
                    </a:moveTo>
                    <a:lnTo>
                      <a:pt x="0" y="0"/>
                    </a:lnTo>
                    <a:lnTo>
                      <a:pt x="23" y="1026"/>
                    </a:lnTo>
                    <a:lnTo>
                      <a:pt x="23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69" name="Freeform 511"/>
              <p:cNvSpPr>
                <a:spLocks/>
              </p:cNvSpPr>
              <p:nvPr/>
            </p:nvSpPr>
            <p:spPr bwMode="auto">
              <a:xfrm>
                <a:off x="4495" y="983"/>
                <a:ext cx="2" cy="75"/>
              </a:xfrm>
              <a:custGeom>
                <a:avLst/>
                <a:gdLst>
                  <a:gd name="T0" fmla="*/ 0 w 23"/>
                  <a:gd name="T1" fmla="*/ 0 h 1049"/>
                  <a:gd name="T2" fmla="*/ 0 w 23"/>
                  <a:gd name="T3" fmla="*/ 0 h 1049"/>
                  <a:gd name="T4" fmla="*/ 0 w 23"/>
                  <a:gd name="T5" fmla="*/ 0 h 1049"/>
                  <a:gd name="T6" fmla="*/ 0 w 23"/>
                  <a:gd name="T7" fmla="*/ 0 h 10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1049"/>
                  <a:gd name="T14" fmla="*/ 23 w 23"/>
                  <a:gd name="T15" fmla="*/ 1049 h 10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1049">
                    <a:moveTo>
                      <a:pt x="0" y="0"/>
                    </a:moveTo>
                    <a:lnTo>
                      <a:pt x="23" y="1026"/>
                    </a:lnTo>
                    <a:lnTo>
                      <a:pt x="0" y="104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70" name="Freeform 512"/>
              <p:cNvSpPr>
                <a:spLocks/>
              </p:cNvSpPr>
              <p:nvPr/>
            </p:nvSpPr>
            <p:spPr bwMode="auto">
              <a:xfrm>
                <a:off x="4495" y="983"/>
                <a:ext cx="2" cy="75"/>
              </a:xfrm>
              <a:custGeom>
                <a:avLst/>
                <a:gdLst>
                  <a:gd name="T0" fmla="*/ 0 w 23"/>
                  <a:gd name="T1" fmla="*/ 0 h 1049"/>
                  <a:gd name="T2" fmla="*/ 0 w 23"/>
                  <a:gd name="T3" fmla="*/ 0 h 1049"/>
                  <a:gd name="T4" fmla="*/ 0 w 23"/>
                  <a:gd name="T5" fmla="*/ 0 h 1049"/>
                  <a:gd name="T6" fmla="*/ 0 w 23"/>
                  <a:gd name="T7" fmla="*/ 0 h 1049"/>
                  <a:gd name="T8" fmla="*/ 0 w 23"/>
                  <a:gd name="T9" fmla="*/ 0 h 10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049"/>
                  <a:gd name="T17" fmla="*/ 23 w 23"/>
                  <a:gd name="T18" fmla="*/ 1049 h 10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049">
                    <a:moveTo>
                      <a:pt x="23" y="0"/>
                    </a:moveTo>
                    <a:lnTo>
                      <a:pt x="0" y="0"/>
                    </a:lnTo>
                    <a:lnTo>
                      <a:pt x="0" y="1049"/>
                    </a:lnTo>
                    <a:lnTo>
                      <a:pt x="23" y="1026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71" name="Freeform 513"/>
              <p:cNvSpPr>
                <a:spLocks/>
              </p:cNvSpPr>
              <p:nvPr/>
            </p:nvSpPr>
            <p:spPr bwMode="auto">
              <a:xfrm>
                <a:off x="4495" y="1056"/>
                <a:ext cx="263" cy="2"/>
              </a:xfrm>
              <a:custGeom>
                <a:avLst/>
                <a:gdLst>
                  <a:gd name="T0" fmla="*/ 0 w 3685"/>
                  <a:gd name="T1" fmla="*/ 0 h 23"/>
                  <a:gd name="T2" fmla="*/ 0 w 3685"/>
                  <a:gd name="T3" fmla="*/ 0 h 23"/>
                  <a:gd name="T4" fmla="*/ 0 w 3685"/>
                  <a:gd name="T5" fmla="*/ 0 h 23"/>
                  <a:gd name="T6" fmla="*/ 0 w 3685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85"/>
                  <a:gd name="T13" fmla="*/ 0 h 23"/>
                  <a:gd name="T14" fmla="*/ 3685 w 3685"/>
                  <a:gd name="T15" fmla="*/ 23 h 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85" h="23">
                    <a:moveTo>
                      <a:pt x="23" y="0"/>
                    </a:moveTo>
                    <a:lnTo>
                      <a:pt x="0" y="23"/>
                    </a:lnTo>
                    <a:lnTo>
                      <a:pt x="3685" y="0"/>
                    </a:lnTo>
                    <a:lnTo>
                      <a:pt x="23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72" name="Freeform 514"/>
              <p:cNvSpPr>
                <a:spLocks/>
              </p:cNvSpPr>
              <p:nvPr/>
            </p:nvSpPr>
            <p:spPr bwMode="auto">
              <a:xfrm>
                <a:off x="4495" y="1056"/>
                <a:ext cx="265" cy="2"/>
              </a:xfrm>
              <a:custGeom>
                <a:avLst/>
                <a:gdLst>
                  <a:gd name="T0" fmla="*/ 0 w 3709"/>
                  <a:gd name="T1" fmla="*/ 0 h 23"/>
                  <a:gd name="T2" fmla="*/ 0 w 3709"/>
                  <a:gd name="T3" fmla="*/ 0 h 23"/>
                  <a:gd name="T4" fmla="*/ 0 w 3709"/>
                  <a:gd name="T5" fmla="*/ 0 h 23"/>
                  <a:gd name="T6" fmla="*/ 0 w 3709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09"/>
                  <a:gd name="T13" fmla="*/ 0 h 23"/>
                  <a:gd name="T14" fmla="*/ 3709 w 3709"/>
                  <a:gd name="T15" fmla="*/ 23 h 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09" h="23">
                    <a:moveTo>
                      <a:pt x="0" y="23"/>
                    </a:moveTo>
                    <a:lnTo>
                      <a:pt x="3685" y="0"/>
                    </a:lnTo>
                    <a:lnTo>
                      <a:pt x="3709" y="23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73" name="Freeform 515"/>
              <p:cNvSpPr>
                <a:spLocks/>
              </p:cNvSpPr>
              <p:nvPr/>
            </p:nvSpPr>
            <p:spPr bwMode="auto">
              <a:xfrm>
                <a:off x="4495" y="1056"/>
                <a:ext cx="265" cy="2"/>
              </a:xfrm>
              <a:custGeom>
                <a:avLst/>
                <a:gdLst>
                  <a:gd name="T0" fmla="*/ 0 w 3709"/>
                  <a:gd name="T1" fmla="*/ 0 h 23"/>
                  <a:gd name="T2" fmla="*/ 0 w 3709"/>
                  <a:gd name="T3" fmla="*/ 0 h 23"/>
                  <a:gd name="T4" fmla="*/ 0 w 3709"/>
                  <a:gd name="T5" fmla="*/ 0 h 23"/>
                  <a:gd name="T6" fmla="*/ 0 w 3709"/>
                  <a:gd name="T7" fmla="*/ 0 h 23"/>
                  <a:gd name="T8" fmla="*/ 0 w 3709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9"/>
                  <a:gd name="T16" fmla="*/ 0 h 23"/>
                  <a:gd name="T17" fmla="*/ 3709 w 3709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9" h="23">
                    <a:moveTo>
                      <a:pt x="23" y="0"/>
                    </a:moveTo>
                    <a:lnTo>
                      <a:pt x="0" y="23"/>
                    </a:lnTo>
                    <a:lnTo>
                      <a:pt x="3709" y="23"/>
                    </a:lnTo>
                    <a:lnTo>
                      <a:pt x="3685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74" name="Freeform 516"/>
              <p:cNvSpPr>
                <a:spLocks/>
              </p:cNvSpPr>
              <p:nvPr/>
            </p:nvSpPr>
            <p:spPr bwMode="auto">
              <a:xfrm>
                <a:off x="4758" y="983"/>
                <a:ext cx="2" cy="75"/>
              </a:xfrm>
              <a:custGeom>
                <a:avLst/>
                <a:gdLst>
                  <a:gd name="T0" fmla="*/ 0 w 24"/>
                  <a:gd name="T1" fmla="*/ 0 h 1049"/>
                  <a:gd name="T2" fmla="*/ 0 w 24"/>
                  <a:gd name="T3" fmla="*/ 0 h 1049"/>
                  <a:gd name="T4" fmla="*/ 0 w 24"/>
                  <a:gd name="T5" fmla="*/ 0 h 1049"/>
                  <a:gd name="T6" fmla="*/ 0 w 24"/>
                  <a:gd name="T7" fmla="*/ 0 h 10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049"/>
                  <a:gd name="T14" fmla="*/ 24 w 24"/>
                  <a:gd name="T15" fmla="*/ 1049 h 10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049">
                    <a:moveTo>
                      <a:pt x="0" y="1026"/>
                    </a:moveTo>
                    <a:lnTo>
                      <a:pt x="24" y="1049"/>
                    </a:lnTo>
                    <a:lnTo>
                      <a:pt x="0" y="0"/>
                    </a:lnTo>
                    <a:lnTo>
                      <a:pt x="0" y="102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75" name="Freeform 517"/>
              <p:cNvSpPr>
                <a:spLocks/>
              </p:cNvSpPr>
              <p:nvPr/>
            </p:nvSpPr>
            <p:spPr bwMode="auto">
              <a:xfrm>
                <a:off x="4758" y="983"/>
                <a:ext cx="2" cy="75"/>
              </a:xfrm>
              <a:custGeom>
                <a:avLst/>
                <a:gdLst>
                  <a:gd name="T0" fmla="*/ 0 w 24"/>
                  <a:gd name="T1" fmla="*/ 0 h 1049"/>
                  <a:gd name="T2" fmla="*/ 0 w 24"/>
                  <a:gd name="T3" fmla="*/ 0 h 1049"/>
                  <a:gd name="T4" fmla="*/ 0 w 24"/>
                  <a:gd name="T5" fmla="*/ 0 h 1049"/>
                  <a:gd name="T6" fmla="*/ 0 w 24"/>
                  <a:gd name="T7" fmla="*/ 0 h 10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049"/>
                  <a:gd name="T14" fmla="*/ 24 w 24"/>
                  <a:gd name="T15" fmla="*/ 1049 h 10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049">
                    <a:moveTo>
                      <a:pt x="24" y="1049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104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76" name="Freeform 518"/>
              <p:cNvSpPr>
                <a:spLocks/>
              </p:cNvSpPr>
              <p:nvPr/>
            </p:nvSpPr>
            <p:spPr bwMode="auto">
              <a:xfrm>
                <a:off x="4758" y="983"/>
                <a:ext cx="2" cy="75"/>
              </a:xfrm>
              <a:custGeom>
                <a:avLst/>
                <a:gdLst>
                  <a:gd name="T0" fmla="*/ 0 w 24"/>
                  <a:gd name="T1" fmla="*/ 0 h 1049"/>
                  <a:gd name="T2" fmla="*/ 0 w 24"/>
                  <a:gd name="T3" fmla="*/ 0 h 1049"/>
                  <a:gd name="T4" fmla="*/ 0 w 24"/>
                  <a:gd name="T5" fmla="*/ 0 h 1049"/>
                  <a:gd name="T6" fmla="*/ 0 w 24"/>
                  <a:gd name="T7" fmla="*/ 0 h 1049"/>
                  <a:gd name="T8" fmla="*/ 0 w 24"/>
                  <a:gd name="T9" fmla="*/ 0 h 10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049"/>
                  <a:gd name="T17" fmla="*/ 24 w 24"/>
                  <a:gd name="T18" fmla="*/ 1049 h 10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049">
                    <a:moveTo>
                      <a:pt x="0" y="1026"/>
                    </a:moveTo>
                    <a:lnTo>
                      <a:pt x="24" y="1049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102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77" name="Freeform 519"/>
              <p:cNvSpPr>
                <a:spLocks/>
              </p:cNvSpPr>
              <p:nvPr/>
            </p:nvSpPr>
            <p:spPr bwMode="auto">
              <a:xfrm>
                <a:off x="4391" y="891"/>
                <a:ext cx="106" cy="85"/>
              </a:xfrm>
              <a:custGeom>
                <a:avLst/>
                <a:gdLst>
                  <a:gd name="T0" fmla="*/ 0 w 1479"/>
                  <a:gd name="T1" fmla="*/ 0 h 1186"/>
                  <a:gd name="T2" fmla="*/ 0 w 1479"/>
                  <a:gd name="T3" fmla="*/ 0 h 1186"/>
                  <a:gd name="T4" fmla="*/ 0 w 1479"/>
                  <a:gd name="T5" fmla="*/ 0 h 1186"/>
                  <a:gd name="T6" fmla="*/ 0 w 1479"/>
                  <a:gd name="T7" fmla="*/ 0 h 118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79"/>
                  <a:gd name="T13" fmla="*/ 0 h 1186"/>
                  <a:gd name="T14" fmla="*/ 1479 w 1479"/>
                  <a:gd name="T15" fmla="*/ 1186 h 118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79" h="1186">
                    <a:moveTo>
                      <a:pt x="1479" y="9"/>
                    </a:moveTo>
                    <a:lnTo>
                      <a:pt x="1460" y="0"/>
                    </a:lnTo>
                    <a:lnTo>
                      <a:pt x="0" y="1186"/>
                    </a:lnTo>
                    <a:lnTo>
                      <a:pt x="1479" y="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78" name="Freeform 520"/>
              <p:cNvSpPr>
                <a:spLocks/>
              </p:cNvSpPr>
              <p:nvPr/>
            </p:nvSpPr>
            <p:spPr bwMode="auto">
              <a:xfrm>
                <a:off x="4389" y="891"/>
                <a:ext cx="106" cy="85"/>
              </a:xfrm>
              <a:custGeom>
                <a:avLst/>
                <a:gdLst>
                  <a:gd name="T0" fmla="*/ 0 w 1480"/>
                  <a:gd name="T1" fmla="*/ 0 h 1186"/>
                  <a:gd name="T2" fmla="*/ 0 w 1480"/>
                  <a:gd name="T3" fmla="*/ 0 h 1186"/>
                  <a:gd name="T4" fmla="*/ 0 w 1480"/>
                  <a:gd name="T5" fmla="*/ 0 h 1186"/>
                  <a:gd name="T6" fmla="*/ 0 w 1480"/>
                  <a:gd name="T7" fmla="*/ 0 h 118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0"/>
                  <a:gd name="T13" fmla="*/ 0 h 1186"/>
                  <a:gd name="T14" fmla="*/ 1480 w 1480"/>
                  <a:gd name="T15" fmla="*/ 1186 h 118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0" h="1186">
                    <a:moveTo>
                      <a:pt x="1480" y="0"/>
                    </a:moveTo>
                    <a:lnTo>
                      <a:pt x="20" y="1186"/>
                    </a:lnTo>
                    <a:lnTo>
                      <a:pt x="0" y="1177"/>
                    </a:lnTo>
                    <a:lnTo>
                      <a:pt x="148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79" name="Freeform 521"/>
              <p:cNvSpPr>
                <a:spLocks/>
              </p:cNvSpPr>
              <p:nvPr/>
            </p:nvSpPr>
            <p:spPr bwMode="auto">
              <a:xfrm>
                <a:off x="4389" y="891"/>
                <a:ext cx="108" cy="85"/>
              </a:xfrm>
              <a:custGeom>
                <a:avLst/>
                <a:gdLst>
                  <a:gd name="T0" fmla="*/ 0 w 1499"/>
                  <a:gd name="T1" fmla="*/ 0 h 1186"/>
                  <a:gd name="T2" fmla="*/ 0 w 1499"/>
                  <a:gd name="T3" fmla="*/ 0 h 1186"/>
                  <a:gd name="T4" fmla="*/ 0 w 1499"/>
                  <a:gd name="T5" fmla="*/ 0 h 1186"/>
                  <a:gd name="T6" fmla="*/ 0 w 1499"/>
                  <a:gd name="T7" fmla="*/ 0 h 1186"/>
                  <a:gd name="T8" fmla="*/ 0 w 1499"/>
                  <a:gd name="T9" fmla="*/ 0 h 1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99"/>
                  <a:gd name="T16" fmla="*/ 0 h 1186"/>
                  <a:gd name="T17" fmla="*/ 1499 w 1499"/>
                  <a:gd name="T18" fmla="*/ 1186 h 1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99" h="1186">
                    <a:moveTo>
                      <a:pt x="1499" y="9"/>
                    </a:moveTo>
                    <a:lnTo>
                      <a:pt x="1480" y="0"/>
                    </a:lnTo>
                    <a:lnTo>
                      <a:pt x="0" y="1177"/>
                    </a:lnTo>
                    <a:lnTo>
                      <a:pt x="20" y="1186"/>
                    </a:lnTo>
                    <a:lnTo>
                      <a:pt x="1499" y="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80" name="Freeform 522"/>
              <p:cNvSpPr>
                <a:spLocks/>
              </p:cNvSpPr>
              <p:nvPr/>
            </p:nvSpPr>
            <p:spPr bwMode="auto">
              <a:xfrm>
                <a:off x="4389" y="976"/>
                <a:ext cx="2" cy="6"/>
              </a:xfrm>
              <a:custGeom>
                <a:avLst/>
                <a:gdLst>
                  <a:gd name="T0" fmla="*/ 0 w 20"/>
                  <a:gd name="T1" fmla="*/ 0 h 95"/>
                  <a:gd name="T2" fmla="*/ 0 w 20"/>
                  <a:gd name="T3" fmla="*/ 0 h 95"/>
                  <a:gd name="T4" fmla="*/ 0 w 20"/>
                  <a:gd name="T5" fmla="*/ 0 h 95"/>
                  <a:gd name="T6" fmla="*/ 0 w 20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95"/>
                  <a:gd name="T14" fmla="*/ 20 w 20"/>
                  <a:gd name="T15" fmla="*/ 95 h 9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95">
                    <a:moveTo>
                      <a:pt x="20" y="9"/>
                    </a:moveTo>
                    <a:lnTo>
                      <a:pt x="0" y="0"/>
                    </a:lnTo>
                    <a:lnTo>
                      <a:pt x="20" y="95"/>
                    </a:lnTo>
                    <a:lnTo>
                      <a:pt x="20" y="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81" name="Freeform 523"/>
              <p:cNvSpPr>
                <a:spLocks/>
              </p:cNvSpPr>
              <p:nvPr/>
            </p:nvSpPr>
            <p:spPr bwMode="auto">
              <a:xfrm>
                <a:off x="4389" y="976"/>
                <a:ext cx="2" cy="8"/>
              </a:xfrm>
              <a:custGeom>
                <a:avLst/>
                <a:gdLst>
                  <a:gd name="T0" fmla="*/ 0 w 20"/>
                  <a:gd name="T1" fmla="*/ 0 h 114"/>
                  <a:gd name="T2" fmla="*/ 0 w 20"/>
                  <a:gd name="T3" fmla="*/ 0 h 114"/>
                  <a:gd name="T4" fmla="*/ 0 w 20"/>
                  <a:gd name="T5" fmla="*/ 0 h 114"/>
                  <a:gd name="T6" fmla="*/ 0 w 20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14"/>
                  <a:gd name="T14" fmla="*/ 20 w 20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14">
                    <a:moveTo>
                      <a:pt x="0" y="0"/>
                    </a:moveTo>
                    <a:lnTo>
                      <a:pt x="20" y="95"/>
                    </a:lnTo>
                    <a:lnTo>
                      <a:pt x="0" y="1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82" name="Freeform 524"/>
              <p:cNvSpPr>
                <a:spLocks/>
              </p:cNvSpPr>
              <p:nvPr/>
            </p:nvSpPr>
            <p:spPr bwMode="auto">
              <a:xfrm>
                <a:off x="4389" y="976"/>
                <a:ext cx="2" cy="8"/>
              </a:xfrm>
              <a:custGeom>
                <a:avLst/>
                <a:gdLst>
                  <a:gd name="T0" fmla="*/ 0 w 20"/>
                  <a:gd name="T1" fmla="*/ 0 h 114"/>
                  <a:gd name="T2" fmla="*/ 0 w 20"/>
                  <a:gd name="T3" fmla="*/ 0 h 114"/>
                  <a:gd name="T4" fmla="*/ 0 w 20"/>
                  <a:gd name="T5" fmla="*/ 0 h 114"/>
                  <a:gd name="T6" fmla="*/ 0 w 20"/>
                  <a:gd name="T7" fmla="*/ 0 h 114"/>
                  <a:gd name="T8" fmla="*/ 0 w 20"/>
                  <a:gd name="T9" fmla="*/ 0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4"/>
                  <a:gd name="T17" fmla="*/ 20 w 20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4">
                    <a:moveTo>
                      <a:pt x="20" y="9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20" y="95"/>
                    </a:lnTo>
                    <a:lnTo>
                      <a:pt x="20" y="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83" name="Freeform 525"/>
              <p:cNvSpPr>
                <a:spLocks/>
              </p:cNvSpPr>
              <p:nvPr/>
            </p:nvSpPr>
            <p:spPr bwMode="auto">
              <a:xfrm>
                <a:off x="4389" y="982"/>
                <a:ext cx="475" cy="2"/>
              </a:xfrm>
              <a:custGeom>
                <a:avLst/>
                <a:gdLst>
                  <a:gd name="T0" fmla="*/ 0 w 6642"/>
                  <a:gd name="T1" fmla="*/ 0 h 19"/>
                  <a:gd name="T2" fmla="*/ 0 w 6642"/>
                  <a:gd name="T3" fmla="*/ 0 h 19"/>
                  <a:gd name="T4" fmla="*/ 0 w 6642"/>
                  <a:gd name="T5" fmla="*/ 0 h 19"/>
                  <a:gd name="T6" fmla="*/ 0 w 6642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42"/>
                  <a:gd name="T13" fmla="*/ 0 h 19"/>
                  <a:gd name="T14" fmla="*/ 6642 w 6642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42" h="19">
                    <a:moveTo>
                      <a:pt x="20" y="0"/>
                    </a:moveTo>
                    <a:lnTo>
                      <a:pt x="0" y="19"/>
                    </a:lnTo>
                    <a:lnTo>
                      <a:pt x="6642" y="0"/>
                    </a:lnTo>
                    <a:lnTo>
                      <a:pt x="2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84" name="Freeform 526"/>
              <p:cNvSpPr>
                <a:spLocks/>
              </p:cNvSpPr>
              <p:nvPr/>
            </p:nvSpPr>
            <p:spPr bwMode="auto">
              <a:xfrm>
                <a:off x="4389" y="982"/>
                <a:ext cx="476" cy="2"/>
              </a:xfrm>
              <a:custGeom>
                <a:avLst/>
                <a:gdLst>
                  <a:gd name="T0" fmla="*/ 0 w 6661"/>
                  <a:gd name="T1" fmla="*/ 0 h 19"/>
                  <a:gd name="T2" fmla="*/ 0 w 6661"/>
                  <a:gd name="T3" fmla="*/ 0 h 19"/>
                  <a:gd name="T4" fmla="*/ 0 w 6661"/>
                  <a:gd name="T5" fmla="*/ 0 h 19"/>
                  <a:gd name="T6" fmla="*/ 0 w 6661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61"/>
                  <a:gd name="T13" fmla="*/ 0 h 19"/>
                  <a:gd name="T14" fmla="*/ 6661 w 6661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61" h="19">
                    <a:moveTo>
                      <a:pt x="0" y="19"/>
                    </a:moveTo>
                    <a:lnTo>
                      <a:pt x="6642" y="0"/>
                    </a:lnTo>
                    <a:lnTo>
                      <a:pt x="6661" y="19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85" name="Freeform 527"/>
              <p:cNvSpPr>
                <a:spLocks/>
              </p:cNvSpPr>
              <p:nvPr/>
            </p:nvSpPr>
            <p:spPr bwMode="auto">
              <a:xfrm>
                <a:off x="4389" y="982"/>
                <a:ext cx="476" cy="2"/>
              </a:xfrm>
              <a:custGeom>
                <a:avLst/>
                <a:gdLst>
                  <a:gd name="T0" fmla="*/ 0 w 6661"/>
                  <a:gd name="T1" fmla="*/ 0 h 19"/>
                  <a:gd name="T2" fmla="*/ 0 w 6661"/>
                  <a:gd name="T3" fmla="*/ 0 h 19"/>
                  <a:gd name="T4" fmla="*/ 0 w 6661"/>
                  <a:gd name="T5" fmla="*/ 0 h 19"/>
                  <a:gd name="T6" fmla="*/ 0 w 6661"/>
                  <a:gd name="T7" fmla="*/ 0 h 19"/>
                  <a:gd name="T8" fmla="*/ 0 w 6661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61"/>
                  <a:gd name="T16" fmla="*/ 0 h 19"/>
                  <a:gd name="T17" fmla="*/ 6661 w 6661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61" h="19">
                    <a:moveTo>
                      <a:pt x="20" y="0"/>
                    </a:moveTo>
                    <a:lnTo>
                      <a:pt x="0" y="19"/>
                    </a:lnTo>
                    <a:lnTo>
                      <a:pt x="6661" y="19"/>
                    </a:lnTo>
                    <a:lnTo>
                      <a:pt x="6642" y="0"/>
                    </a:lnTo>
                    <a:lnTo>
                      <a:pt x="2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86" name="Freeform 528"/>
              <p:cNvSpPr>
                <a:spLocks/>
              </p:cNvSpPr>
              <p:nvPr/>
            </p:nvSpPr>
            <p:spPr bwMode="auto">
              <a:xfrm>
                <a:off x="4864" y="976"/>
                <a:ext cx="1" cy="8"/>
              </a:xfrm>
              <a:custGeom>
                <a:avLst/>
                <a:gdLst>
                  <a:gd name="T0" fmla="*/ 0 w 19"/>
                  <a:gd name="T1" fmla="*/ 0 h 105"/>
                  <a:gd name="T2" fmla="*/ 0 w 19"/>
                  <a:gd name="T3" fmla="*/ 0 h 105"/>
                  <a:gd name="T4" fmla="*/ 0 w 19"/>
                  <a:gd name="T5" fmla="*/ 0 h 105"/>
                  <a:gd name="T6" fmla="*/ 0 w 19"/>
                  <a:gd name="T7" fmla="*/ 0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05"/>
                  <a:gd name="T14" fmla="*/ 19 w 19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05">
                    <a:moveTo>
                      <a:pt x="0" y="86"/>
                    </a:moveTo>
                    <a:lnTo>
                      <a:pt x="19" y="105"/>
                    </a:lnTo>
                    <a:lnTo>
                      <a:pt x="0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87" name="Freeform 529"/>
              <p:cNvSpPr>
                <a:spLocks/>
              </p:cNvSpPr>
              <p:nvPr/>
            </p:nvSpPr>
            <p:spPr bwMode="auto">
              <a:xfrm>
                <a:off x="4864" y="976"/>
                <a:ext cx="1" cy="8"/>
              </a:xfrm>
              <a:custGeom>
                <a:avLst/>
                <a:gdLst>
                  <a:gd name="T0" fmla="*/ 0 w 19"/>
                  <a:gd name="T1" fmla="*/ 0 h 114"/>
                  <a:gd name="T2" fmla="*/ 0 w 19"/>
                  <a:gd name="T3" fmla="*/ 0 h 114"/>
                  <a:gd name="T4" fmla="*/ 0 w 19"/>
                  <a:gd name="T5" fmla="*/ 0 h 114"/>
                  <a:gd name="T6" fmla="*/ 0 w 19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14"/>
                  <a:gd name="T14" fmla="*/ 19 w 19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14">
                    <a:moveTo>
                      <a:pt x="19" y="114"/>
                    </a:moveTo>
                    <a:lnTo>
                      <a:pt x="0" y="9"/>
                    </a:lnTo>
                    <a:lnTo>
                      <a:pt x="19" y="0"/>
                    </a:lnTo>
                    <a:lnTo>
                      <a:pt x="19" y="11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88" name="Freeform 530"/>
              <p:cNvSpPr>
                <a:spLocks/>
              </p:cNvSpPr>
              <p:nvPr/>
            </p:nvSpPr>
            <p:spPr bwMode="auto">
              <a:xfrm>
                <a:off x="4864" y="976"/>
                <a:ext cx="1" cy="8"/>
              </a:xfrm>
              <a:custGeom>
                <a:avLst/>
                <a:gdLst>
                  <a:gd name="T0" fmla="*/ 0 w 19"/>
                  <a:gd name="T1" fmla="*/ 0 h 114"/>
                  <a:gd name="T2" fmla="*/ 0 w 19"/>
                  <a:gd name="T3" fmla="*/ 0 h 114"/>
                  <a:gd name="T4" fmla="*/ 0 w 19"/>
                  <a:gd name="T5" fmla="*/ 0 h 114"/>
                  <a:gd name="T6" fmla="*/ 0 w 19"/>
                  <a:gd name="T7" fmla="*/ 0 h 114"/>
                  <a:gd name="T8" fmla="*/ 0 w 19"/>
                  <a:gd name="T9" fmla="*/ 0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4"/>
                  <a:gd name="T17" fmla="*/ 19 w 19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4">
                    <a:moveTo>
                      <a:pt x="0" y="95"/>
                    </a:moveTo>
                    <a:lnTo>
                      <a:pt x="19" y="114"/>
                    </a:lnTo>
                    <a:lnTo>
                      <a:pt x="19" y="0"/>
                    </a:lnTo>
                    <a:lnTo>
                      <a:pt x="0" y="9"/>
                    </a:lnTo>
                    <a:lnTo>
                      <a:pt x="0" y="9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89" name="Freeform 531"/>
              <p:cNvSpPr>
                <a:spLocks/>
              </p:cNvSpPr>
              <p:nvPr/>
            </p:nvSpPr>
            <p:spPr bwMode="auto">
              <a:xfrm>
                <a:off x="4758" y="892"/>
                <a:ext cx="107" cy="84"/>
              </a:xfrm>
              <a:custGeom>
                <a:avLst/>
                <a:gdLst>
                  <a:gd name="T0" fmla="*/ 0 w 1499"/>
                  <a:gd name="T1" fmla="*/ 0 h 1177"/>
                  <a:gd name="T2" fmla="*/ 0 w 1499"/>
                  <a:gd name="T3" fmla="*/ 0 h 1177"/>
                  <a:gd name="T4" fmla="*/ 0 w 1499"/>
                  <a:gd name="T5" fmla="*/ 0 h 1177"/>
                  <a:gd name="T6" fmla="*/ 0 w 1499"/>
                  <a:gd name="T7" fmla="*/ 0 h 11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99"/>
                  <a:gd name="T13" fmla="*/ 0 h 1177"/>
                  <a:gd name="T14" fmla="*/ 1499 w 1499"/>
                  <a:gd name="T15" fmla="*/ 1177 h 11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99" h="1177">
                    <a:moveTo>
                      <a:pt x="1480" y="1177"/>
                    </a:moveTo>
                    <a:lnTo>
                      <a:pt x="1499" y="1168"/>
                    </a:lnTo>
                    <a:lnTo>
                      <a:pt x="0" y="0"/>
                    </a:lnTo>
                    <a:lnTo>
                      <a:pt x="1480" y="1177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90" name="Freeform 532"/>
              <p:cNvSpPr>
                <a:spLocks/>
              </p:cNvSpPr>
              <p:nvPr/>
            </p:nvSpPr>
            <p:spPr bwMode="auto">
              <a:xfrm>
                <a:off x="4758" y="891"/>
                <a:ext cx="107" cy="85"/>
              </a:xfrm>
              <a:custGeom>
                <a:avLst/>
                <a:gdLst>
                  <a:gd name="T0" fmla="*/ 0 w 1499"/>
                  <a:gd name="T1" fmla="*/ 0 h 1177"/>
                  <a:gd name="T2" fmla="*/ 0 w 1499"/>
                  <a:gd name="T3" fmla="*/ 0 h 1177"/>
                  <a:gd name="T4" fmla="*/ 0 w 1499"/>
                  <a:gd name="T5" fmla="*/ 0 h 1177"/>
                  <a:gd name="T6" fmla="*/ 0 w 1499"/>
                  <a:gd name="T7" fmla="*/ 0 h 11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99"/>
                  <a:gd name="T13" fmla="*/ 0 h 1177"/>
                  <a:gd name="T14" fmla="*/ 1499 w 1499"/>
                  <a:gd name="T15" fmla="*/ 1177 h 11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99" h="1177">
                    <a:moveTo>
                      <a:pt x="1499" y="1177"/>
                    </a:moveTo>
                    <a:lnTo>
                      <a:pt x="0" y="9"/>
                    </a:lnTo>
                    <a:lnTo>
                      <a:pt x="20" y="0"/>
                    </a:lnTo>
                    <a:lnTo>
                      <a:pt x="1499" y="1177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91" name="Freeform 533"/>
              <p:cNvSpPr>
                <a:spLocks/>
              </p:cNvSpPr>
              <p:nvPr/>
            </p:nvSpPr>
            <p:spPr bwMode="auto">
              <a:xfrm>
                <a:off x="4758" y="891"/>
                <a:ext cx="107" cy="85"/>
              </a:xfrm>
              <a:custGeom>
                <a:avLst/>
                <a:gdLst>
                  <a:gd name="T0" fmla="*/ 0 w 1499"/>
                  <a:gd name="T1" fmla="*/ 0 h 1186"/>
                  <a:gd name="T2" fmla="*/ 0 w 1499"/>
                  <a:gd name="T3" fmla="*/ 0 h 1186"/>
                  <a:gd name="T4" fmla="*/ 0 w 1499"/>
                  <a:gd name="T5" fmla="*/ 0 h 1186"/>
                  <a:gd name="T6" fmla="*/ 0 w 1499"/>
                  <a:gd name="T7" fmla="*/ 0 h 1186"/>
                  <a:gd name="T8" fmla="*/ 0 w 1499"/>
                  <a:gd name="T9" fmla="*/ 0 h 1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99"/>
                  <a:gd name="T16" fmla="*/ 0 h 1186"/>
                  <a:gd name="T17" fmla="*/ 1499 w 1499"/>
                  <a:gd name="T18" fmla="*/ 1186 h 1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99" h="1186">
                    <a:moveTo>
                      <a:pt x="1480" y="1186"/>
                    </a:moveTo>
                    <a:lnTo>
                      <a:pt x="1499" y="1177"/>
                    </a:lnTo>
                    <a:lnTo>
                      <a:pt x="20" y="0"/>
                    </a:lnTo>
                    <a:lnTo>
                      <a:pt x="0" y="9"/>
                    </a:lnTo>
                    <a:lnTo>
                      <a:pt x="1480" y="11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92" name="Freeform 534"/>
              <p:cNvSpPr>
                <a:spLocks/>
              </p:cNvSpPr>
              <p:nvPr/>
            </p:nvSpPr>
            <p:spPr bwMode="auto">
              <a:xfrm>
                <a:off x="4758" y="885"/>
                <a:ext cx="2" cy="7"/>
              </a:xfrm>
              <a:custGeom>
                <a:avLst/>
                <a:gdLst>
                  <a:gd name="T0" fmla="*/ 0 w 20"/>
                  <a:gd name="T1" fmla="*/ 0 h 95"/>
                  <a:gd name="T2" fmla="*/ 0 w 20"/>
                  <a:gd name="T3" fmla="*/ 0 h 95"/>
                  <a:gd name="T4" fmla="*/ 0 w 20"/>
                  <a:gd name="T5" fmla="*/ 0 h 95"/>
                  <a:gd name="T6" fmla="*/ 0 w 20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95"/>
                  <a:gd name="T14" fmla="*/ 20 w 20"/>
                  <a:gd name="T15" fmla="*/ 95 h 9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95">
                    <a:moveTo>
                      <a:pt x="0" y="95"/>
                    </a:moveTo>
                    <a:lnTo>
                      <a:pt x="20" y="86"/>
                    </a:lnTo>
                    <a:lnTo>
                      <a:pt x="3" y="0"/>
                    </a:lnTo>
                    <a:lnTo>
                      <a:pt x="0" y="9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93" name="Freeform 535"/>
              <p:cNvSpPr>
                <a:spLocks/>
              </p:cNvSpPr>
              <p:nvPr/>
            </p:nvSpPr>
            <p:spPr bwMode="auto">
              <a:xfrm>
                <a:off x="4758" y="884"/>
                <a:ext cx="2" cy="7"/>
              </a:xfrm>
              <a:custGeom>
                <a:avLst/>
                <a:gdLst>
                  <a:gd name="T0" fmla="*/ 0 w 20"/>
                  <a:gd name="T1" fmla="*/ 0 h 106"/>
                  <a:gd name="T2" fmla="*/ 0 w 20"/>
                  <a:gd name="T3" fmla="*/ 0 h 106"/>
                  <a:gd name="T4" fmla="*/ 0 w 20"/>
                  <a:gd name="T5" fmla="*/ 0 h 106"/>
                  <a:gd name="T6" fmla="*/ 0 w 20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06"/>
                  <a:gd name="T14" fmla="*/ 20 w 20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06">
                    <a:moveTo>
                      <a:pt x="17" y="106"/>
                    </a:moveTo>
                    <a:lnTo>
                      <a:pt x="0" y="20"/>
                    </a:lnTo>
                    <a:lnTo>
                      <a:pt x="20" y="0"/>
                    </a:lnTo>
                    <a:lnTo>
                      <a:pt x="17" y="10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94" name="Freeform 536"/>
              <p:cNvSpPr>
                <a:spLocks/>
              </p:cNvSpPr>
              <p:nvPr/>
            </p:nvSpPr>
            <p:spPr bwMode="auto">
              <a:xfrm>
                <a:off x="4758" y="884"/>
                <a:ext cx="2" cy="8"/>
              </a:xfrm>
              <a:custGeom>
                <a:avLst/>
                <a:gdLst>
                  <a:gd name="T0" fmla="*/ 0 w 23"/>
                  <a:gd name="T1" fmla="*/ 0 h 115"/>
                  <a:gd name="T2" fmla="*/ 0 w 23"/>
                  <a:gd name="T3" fmla="*/ 0 h 115"/>
                  <a:gd name="T4" fmla="*/ 0 w 23"/>
                  <a:gd name="T5" fmla="*/ 0 h 115"/>
                  <a:gd name="T6" fmla="*/ 0 w 23"/>
                  <a:gd name="T7" fmla="*/ 0 h 115"/>
                  <a:gd name="T8" fmla="*/ 0 w 23"/>
                  <a:gd name="T9" fmla="*/ 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15"/>
                  <a:gd name="T17" fmla="*/ 23 w 23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15">
                    <a:moveTo>
                      <a:pt x="0" y="115"/>
                    </a:moveTo>
                    <a:lnTo>
                      <a:pt x="20" y="106"/>
                    </a:lnTo>
                    <a:lnTo>
                      <a:pt x="23" y="0"/>
                    </a:lnTo>
                    <a:lnTo>
                      <a:pt x="3" y="20"/>
                    </a:lnTo>
                    <a:lnTo>
                      <a:pt x="0" y="11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95" name="Freeform 537"/>
              <p:cNvSpPr>
                <a:spLocks/>
              </p:cNvSpPr>
              <p:nvPr/>
            </p:nvSpPr>
            <p:spPr bwMode="auto">
              <a:xfrm>
                <a:off x="4497" y="884"/>
                <a:ext cx="263" cy="1"/>
              </a:xfrm>
              <a:custGeom>
                <a:avLst/>
                <a:gdLst>
                  <a:gd name="T0" fmla="*/ 0 w 3686"/>
                  <a:gd name="T1" fmla="*/ 0 h 20"/>
                  <a:gd name="T2" fmla="*/ 0 w 3686"/>
                  <a:gd name="T3" fmla="*/ 0 h 20"/>
                  <a:gd name="T4" fmla="*/ 0 w 3686"/>
                  <a:gd name="T5" fmla="*/ 0 h 20"/>
                  <a:gd name="T6" fmla="*/ 0 w 3686"/>
                  <a:gd name="T7" fmla="*/ 0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86"/>
                  <a:gd name="T13" fmla="*/ 0 h 20"/>
                  <a:gd name="T14" fmla="*/ 3686 w 3686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86" h="20">
                    <a:moveTo>
                      <a:pt x="3666" y="20"/>
                    </a:moveTo>
                    <a:lnTo>
                      <a:pt x="3686" y="0"/>
                    </a:lnTo>
                    <a:lnTo>
                      <a:pt x="0" y="20"/>
                    </a:lnTo>
                    <a:lnTo>
                      <a:pt x="3666" y="2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96" name="Freeform 538"/>
              <p:cNvSpPr>
                <a:spLocks/>
              </p:cNvSpPr>
              <p:nvPr/>
            </p:nvSpPr>
            <p:spPr bwMode="auto">
              <a:xfrm>
                <a:off x="4495" y="884"/>
                <a:ext cx="265" cy="1"/>
              </a:xfrm>
              <a:custGeom>
                <a:avLst/>
                <a:gdLst>
                  <a:gd name="T0" fmla="*/ 0 w 3705"/>
                  <a:gd name="T1" fmla="*/ 0 h 20"/>
                  <a:gd name="T2" fmla="*/ 0 w 3705"/>
                  <a:gd name="T3" fmla="*/ 0 h 20"/>
                  <a:gd name="T4" fmla="*/ 0 w 3705"/>
                  <a:gd name="T5" fmla="*/ 0 h 20"/>
                  <a:gd name="T6" fmla="*/ 0 w 3705"/>
                  <a:gd name="T7" fmla="*/ 0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05"/>
                  <a:gd name="T13" fmla="*/ 0 h 20"/>
                  <a:gd name="T14" fmla="*/ 3705 w 3705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05" h="20">
                    <a:moveTo>
                      <a:pt x="3705" y="0"/>
                    </a:moveTo>
                    <a:lnTo>
                      <a:pt x="19" y="20"/>
                    </a:lnTo>
                    <a:lnTo>
                      <a:pt x="0" y="0"/>
                    </a:lnTo>
                    <a:lnTo>
                      <a:pt x="3705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97" name="Freeform 539"/>
              <p:cNvSpPr>
                <a:spLocks/>
              </p:cNvSpPr>
              <p:nvPr/>
            </p:nvSpPr>
            <p:spPr bwMode="auto">
              <a:xfrm>
                <a:off x="4495" y="884"/>
                <a:ext cx="265" cy="1"/>
              </a:xfrm>
              <a:custGeom>
                <a:avLst/>
                <a:gdLst>
                  <a:gd name="T0" fmla="*/ 0 w 3705"/>
                  <a:gd name="T1" fmla="*/ 0 h 20"/>
                  <a:gd name="T2" fmla="*/ 0 w 3705"/>
                  <a:gd name="T3" fmla="*/ 0 h 20"/>
                  <a:gd name="T4" fmla="*/ 0 w 3705"/>
                  <a:gd name="T5" fmla="*/ 0 h 20"/>
                  <a:gd name="T6" fmla="*/ 0 w 3705"/>
                  <a:gd name="T7" fmla="*/ 0 h 20"/>
                  <a:gd name="T8" fmla="*/ 0 w 3705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5"/>
                  <a:gd name="T16" fmla="*/ 0 h 20"/>
                  <a:gd name="T17" fmla="*/ 3705 w 3705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5" h="20">
                    <a:moveTo>
                      <a:pt x="3685" y="20"/>
                    </a:moveTo>
                    <a:lnTo>
                      <a:pt x="3705" y="0"/>
                    </a:lnTo>
                    <a:lnTo>
                      <a:pt x="0" y="0"/>
                    </a:lnTo>
                    <a:lnTo>
                      <a:pt x="19" y="20"/>
                    </a:lnTo>
                    <a:lnTo>
                      <a:pt x="3685" y="2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98" name="Freeform 540"/>
              <p:cNvSpPr>
                <a:spLocks/>
              </p:cNvSpPr>
              <p:nvPr/>
            </p:nvSpPr>
            <p:spPr bwMode="auto">
              <a:xfrm>
                <a:off x="4495" y="884"/>
                <a:ext cx="2" cy="8"/>
              </a:xfrm>
              <a:custGeom>
                <a:avLst/>
                <a:gdLst>
                  <a:gd name="T0" fmla="*/ 0 w 19"/>
                  <a:gd name="T1" fmla="*/ 0 h 115"/>
                  <a:gd name="T2" fmla="*/ 0 w 19"/>
                  <a:gd name="T3" fmla="*/ 0 h 115"/>
                  <a:gd name="T4" fmla="*/ 0 w 19"/>
                  <a:gd name="T5" fmla="*/ 0 h 115"/>
                  <a:gd name="T6" fmla="*/ 0 w 19"/>
                  <a:gd name="T7" fmla="*/ 0 h 1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15"/>
                  <a:gd name="T14" fmla="*/ 19 w 19"/>
                  <a:gd name="T15" fmla="*/ 115 h 1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15">
                    <a:moveTo>
                      <a:pt x="19" y="20"/>
                    </a:moveTo>
                    <a:lnTo>
                      <a:pt x="0" y="0"/>
                    </a:lnTo>
                    <a:lnTo>
                      <a:pt x="19" y="115"/>
                    </a:lnTo>
                    <a:lnTo>
                      <a:pt x="19" y="2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99" name="Freeform 541"/>
              <p:cNvSpPr>
                <a:spLocks/>
              </p:cNvSpPr>
              <p:nvPr/>
            </p:nvSpPr>
            <p:spPr bwMode="auto">
              <a:xfrm>
                <a:off x="4495" y="884"/>
                <a:ext cx="2" cy="8"/>
              </a:xfrm>
              <a:custGeom>
                <a:avLst/>
                <a:gdLst>
                  <a:gd name="T0" fmla="*/ 0 w 19"/>
                  <a:gd name="T1" fmla="*/ 0 h 115"/>
                  <a:gd name="T2" fmla="*/ 0 w 19"/>
                  <a:gd name="T3" fmla="*/ 0 h 115"/>
                  <a:gd name="T4" fmla="*/ 0 w 19"/>
                  <a:gd name="T5" fmla="*/ 0 h 115"/>
                  <a:gd name="T6" fmla="*/ 0 w 19"/>
                  <a:gd name="T7" fmla="*/ 0 h 1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15"/>
                  <a:gd name="T14" fmla="*/ 19 w 19"/>
                  <a:gd name="T15" fmla="*/ 115 h 1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15">
                    <a:moveTo>
                      <a:pt x="0" y="0"/>
                    </a:moveTo>
                    <a:lnTo>
                      <a:pt x="19" y="115"/>
                    </a:lnTo>
                    <a:lnTo>
                      <a:pt x="0" y="10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00" name="Freeform 542"/>
              <p:cNvSpPr>
                <a:spLocks/>
              </p:cNvSpPr>
              <p:nvPr/>
            </p:nvSpPr>
            <p:spPr bwMode="auto">
              <a:xfrm>
                <a:off x="4495" y="884"/>
                <a:ext cx="2" cy="8"/>
              </a:xfrm>
              <a:custGeom>
                <a:avLst/>
                <a:gdLst>
                  <a:gd name="T0" fmla="*/ 0 w 19"/>
                  <a:gd name="T1" fmla="*/ 0 h 115"/>
                  <a:gd name="T2" fmla="*/ 0 w 19"/>
                  <a:gd name="T3" fmla="*/ 0 h 115"/>
                  <a:gd name="T4" fmla="*/ 0 w 19"/>
                  <a:gd name="T5" fmla="*/ 0 h 115"/>
                  <a:gd name="T6" fmla="*/ 0 w 19"/>
                  <a:gd name="T7" fmla="*/ 0 h 115"/>
                  <a:gd name="T8" fmla="*/ 0 w 19"/>
                  <a:gd name="T9" fmla="*/ 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5"/>
                  <a:gd name="T17" fmla="*/ 19 w 19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5">
                    <a:moveTo>
                      <a:pt x="19" y="20"/>
                    </a:moveTo>
                    <a:lnTo>
                      <a:pt x="0" y="0"/>
                    </a:lnTo>
                    <a:lnTo>
                      <a:pt x="0" y="106"/>
                    </a:lnTo>
                    <a:lnTo>
                      <a:pt x="19" y="115"/>
                    </a:lnTo>
                    <a:lnTo>
                      <a:pt x="19" y="2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01" name="Freeform 543"/>
              <p:cNvSpPr>
                <a:spLocks/>
              </p:cNvSpPr>
              <p:nvPr/>
            </p:nvSpPr>
            <p:spPr bwMode="auto">
              <a:xfrm>
                <a:off x="4390" y="976"/>
                <a:ext cx="475" cy="1"/>
              </a:xfrm>
              <a:custGeom>
                <a:avLst/>
                <a:gdLst>
                  <a:gd name="T0" fmla="*/ 0 w 6648"/>
                  <a:gd name="T1" fmla="*/ 0 h 1"/>
                  <a:gd name="T2" fmla="*/ 0 w 6648"/>
                  <a:gd name="T3" fmla="*/ 0 h 1"/>
                  <a:gd name="T4" fmla="*/ 0 w 664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648"/>
                  <a:gd name="T10" fmla="*/ 0 h 1"/>
                  <a:gd name="T11" fmla="*/ 6648 w 664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48" h="1">
                    <a:moveTo>
                      <a:pt x="0" y="0"/>
                    </a:moveTo>
                    <a:lnTo>
                      <a:pt x="6647" y="0"/>
                    </a:lnTo>
                    <a:lnTo>
                      <a:pt x="66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02" name="Freeform 544"/>
              <p:cNvSpPr>
                <a:spLocks/>
              </p:cNvSpPr>
              <p:nvPr/>
            </p:nvSpPr>
            <p:spPr bwMode="auto">
              <a:xfrm>
                <a:off x="5471" y="1844"/>
                <a:ext cx="1" cy="61"/>
              </a:xfrm>
              <a:custGeom>
                <a:avLst/>
                <a:gdLst>
                  <a:gd name="T0" fmla="*/ 0 w 19"/>
                  <a:gd name="T1" fmla="*/ 0 h 847"/>
                  <a:gd name="T2" fmla="*/ 0 w 19"/>
                  <a:gd name="T3" fmla="*/ 0 h 847"/>
                  <a:gd name="T4" fmla="*/ 0 w 19"/>
                  <a:gd name="T5" fmla="*/ 0 h 847"/>
                  <a:gd name="T6" fmla="*/ 0 w 19"/>
                  <a:gd name="T7" fmla="*/ 0 h 8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847"/>
                  <a:gd name="T14" fmla="*/ 19 w 19"/>
                  <a:gd name="T15" fmla="*/ 847 h 8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847">
                    <a:moveTo>
                      <a:pt x="19" y="0"/>
                    </a:moveTo>
                    <a:lnTo>
                      <a:pt x="0" y="0"/>
                    </a:lnTo>
                    <a:lnTo>
                      <a:pt x="19" y="847"/>
                    </a:lnTo>
                    <a:lnTo>
                      <a:pt x="1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03" name="Freeform 545"/>
              <p:cNvSpPr>
                <a:spLocks/>
              </p:cNvSpPr>
              <p:nvPr/>
            </p:nvSpPr>
            <p:spPr bwMode="auto">
              <a:xfrm>
                <a:off x="5471" y="1844"/>
                <a:ext cx="1" cy="62"/>
              </a:xfrm>
              <a:custGeom>
                <a:avLst/>
                <a:gdLst>
                  <a:gd name="T0" fmla="*/ 0 w 19"/>
                  <a:gd name="T1" fmla="*/ 0 h 855"/>
                  <a:gd name="T2" fmla="*/ 0 w 19"/>
                  <a:gd name="T3" fmla="*/ 0 h 855"/>
                  <a:gd name="T4" fmla="*/ 0 w 19"/>
                  <a:gd name="T5" fmla="*/ 0 h 855"/>
                  <a:gd name="T6" fmla="*/ 0 w 19"/>
                  <a:gd name="T7" fmla="*/ 0 h 8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855"/>
                  <a:gd name="T14" fmla="*/ 19 w 19"/>
                  <a:gd name="T15" fmla="*/ 855 h 8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855">
                    <a:moveTo>
                      <a:pt x="0" y="0"/>
                    </a:moveTo>
                    <a:lnTo>
                      <a:pt x="19" y="847"/>
                    </a:lnTo>
                    <a:lnTo>
                      <a:pt x="0" y="85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04" name="Freeform 546"/>
              <p:cNvSpPr>
                <a:spLocks/>
              </p:cNvSpPr>
              <p:nvPr/>
            </p:nvSpPr>
            <p:spPr bwMode="auto">
              <a:xfrm>
                <a:off x="5471" y="1844"/>
                <a:ext cx="1" cy="62"/>
              </a:xfrm>
              <a:custGeom>
                <a:avLst/>
                <a:gdLst>
                  <a:gd name="T0" fmla="*/ 0 w 19"/>
                  <a:gd name="T1" fmla="*/ 0 h 855"/>
                  <a:gd name="T2" fmla="*/ 0 w 19"/>
                  <a:gd name="T3" fmla="*/ 0 h 855"/>
                  <a:gd name="T4" fmla="*/ 0 w 19"/>
                  <a:gd name="T5" fmla="*/ 0 h 855"/>
                  <a:gd name="T6" fmla="*/ 0 w 19"/>
                  <a:gd name="T7" fmla="*/ 0 h 855"/>
                  <a:gd name="T8" fmla="*/ 0 w 19"/>
                  <a:gd name="T9" fmla="*/ 0 h 8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855"/>
                  <a:gd name="T17" fmla="*/ 19 w 19"/>
                  <a:gd name="T18" fmla="*/ 855 h 8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855">
                    <a:moveTo>
                      <a:pt x="19" y="0"/>
                    </a:moveTo>
                    <a:lnTo>
                      <a:pt x="0" y="0"/>
                    </a:lnTo>
                    <a:lnTo>
                      <a:pt x="0" y="855"/>
                    </a:lnTo>
                    <a:lnTo>
                      <a:pt x="19" y="847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05" name="Freeform 547"/>
              <p:cNvSpPr>
                <a:spLocks/>
              </p:cNvSpPr>
              <p:nvPr/>
            </p:nvSpPr>
            <p:spPr bwMode="auto">
              <a:xfrm>
                <a:off x="5471" y="1905"/>
                <a:ext cx="79" cy="77"/>
              </a:xfrm>
              <a:custGeom>
                <a:avLst/>
                <a:gdLst>
                  <a:gd name="T0" fmla="*/ 0 w 1114"/>
                  <a:gd name="T1" fmla="*/ 0 h 1074"/>
                  <a:gd name="T2" fmla="*/ 0 w 1114"/>
                  <a:gd name="T3" fmla="*/ 0 h 1074"/>
                  <a:gd name="T4" fmla="*/ 0 w 1114"/>
                  <a:gd name="T5" fmla="*/ 0 h 1074"/>
                  <a:gd name="T6" fmla="*/ 0 w 1114"/>
                  <a:gd name="T7" fmla="*/ 0 h 10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4"/>
                  <a:gd name="T13" fmla="*/ 0 h 1074"/>
                  <a:gd name="T14" fmla="*/ 1114 w 1114"/>
                  <a:gd name="T15" fmla="*/ 1074 h 10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4" h="1074">
                    <a:moveTo>
                      <a:pt x="19" y="0"/>
                    </a:moveTo>
                    <a:lnTo>
                      <a:pt x="0" y="8"/>
                    </a:lnTo>
                    <a:lnTo>
                      <a:pt x="1114" y="1074"/>
                    </a:lnTo>
                    <a:lnTo>
                      <a:pt x="1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06" name="Freeform 548"/>
              <p:cNvSpPr>
                <a:spLocks/>
              </p:cNvSpPr>
              <p:nvPr/>
            </p:nvSpPr>
            <p:spPr bwMode="auto">
              <a:xfrm>
                <a:off x="5471" y="1906"/>
                <a:ext cx="79" cy="78"/>
              </a:xfrm>
              <a:custGeom>
                <a:avLst/>
                <a:gdLst>
                  <a:gd name="T0" fmla="*/ 0 w 1114"/>
                  <a:gd name="T1" fmla="*/ 0 h 1094"/>
                  <a:gd name="T2" fmla="*/ 0 w 1114"/>
                  <a:gd name="T3" fmla="*/ 0 h 1094"/>
                  <a:gd name="T4" fmla="*/ 0 w 1114"/>
                  <a:gd name="T5" fmla="*/ 0 h 1094"/>
                  <a:gd name="T6" fmla="*/ 0 w 1114"/>
                  <a:gd name="T7" fmla="*/ 0 h 10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4"/>
                  <a:gd name="T13" fmla="*/ 0 h 1094"/>
                  <a:gd name="T14" fmla="*/ 1114 w 1114"/>
                  <a:gd name="T15" fmla="*/ 1094 h 10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4" h="1094">
                    <a:moveTo>
                      <a:pt x="0" y="0"/>
                    </a:moveTo>
                    <a:lnTo>
                      <a:pt x="1114" y="1066"/>
                    </a:lnTo>
                    <a:lnTo>
                      <a:pt x="1114" y="109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07" name="Freeform 549"/>
              <p:cNvSpPr>
                <a:spLocks/>
              </p:cNvSpPr>
              <p:nvPr/>
            </p:nvSpPr>
            <p:spPr bwMode="auto">
              <a:xfrm>
                <a:off x="5471" y="1905"/>
                <a:ext cx="79" cy="79"/>
              </a:xfrm>
              <a:custGeom>
                <a:avLst/>
                <a:gdLst>
                  <a:gd name="T0" fmla="*/ 0 w 1114"/>
                  <a:gd name="T1" fmla="*/ 0 h 1102"/>
                  <a:gd name="T2" fmla="*/ 0 w 1114"/>
                  <a:gd name="T3" fmla="*/ 0 h 1102"/>
                  <a:gd name="T4" fmla="*/ 0 w 1114"/>
                  <a:gd name="T5" fmla="*/ 0 h 1102"/>
                  <a:gd name="T6" fmla="*/ 0 w 1114"/>
                  <a:gd name="T7" fmla="*/ 0 h 1102"/>
                  <a:gd name="T8" fmla="*/ 0 w 1114"/>
                  <a:gd name="T9" fmla="*/ 0 h 1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4"/>
                  <a:gd name="T16" fmla="*/ 0 h 1102"/>
                  <a:gd name="T17" fmla="*/ 1114 w 1114"/>
                  <a:gd name="T18" fmla="*/ 1102 h 1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4" h="1102">
                    <a:moveTo>
                      <a:pt x="19" y="0"/>
                    </a:moveTo>
                    <a:lnTo>
                      <a:pt x="0" y="8"/>
                    </a:lnTo>
                    <a:lnTo>
                      <a:pt x="1114" y="1102"/>
                    </a:lnTo>
                    <a:lnTo>
                      <a:pt x="1114" y="1074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08" name="Freeform 550"/>
              <p:cNvSpPr>
                <a:spLocks/>
              </p:cNvSpPr>
              <p:nvPr/>
            </p:nvSpPr>
            <p:spPr bwMode="auto">
              <a:xfrm>
                <a:off x="5550" y="1898"/>
                <a:ext cx="86" cy="86"/>
              </a:xfrm>
              <a:custGeom>
                <a:avLst/>
                <a:gdLst>
                  <a:gd name="T0" fmla="*/ 0 w 1204"/>
                  <a:gd name="T1" fmla="*/ 0 h 1202"/>
                  <a:gd name="T2" fmla="*/ 0 w 1204"/>
                  <a:gd name="T3" fmla="*/ 0 h 1202"/>
                  <a:gd name="T4" fmla="*/ 0 w 1204"/>
                  <a:gd name="T5" fmla="*/ 0 h 1202"/>
                  <a:gd name="T6" fmla="*/ 0 w 1204"/>
                  <a:gd name="T7" fmla="*/ 0 h 12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04"/>
                  <a:gd name="T13" fmla="*/ 0 h 1202"/>
                  <a:gd name="T14" fmla="*/ 1204 w 1204"/>
                  <a:gd name="T15" fmla="*/ 1202 h 12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4" h="1202">
                    <a:moveTo>
                      <a:pt x="0" y="1174"/>
                    </a:moveTo>
                    <a:lnTo>
                      <a:pt x="0" y="1202"/>
                    </a:lnTo>
                    <a:lnTo>
                      <a:pt x="1204" y="0"/>
                    </a:lnTo>
                    <a:lnTo>
                      <a:pt x="0" y="117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09" name="Freeform 551"/>
              <p:cNvSpPr>
                <a:spLocks/>
              </p:cNvSpPr>
              <p:nvPr/>
            </p:nvSpPr>
            <p:spPr bwMode="auto">
              <a:xfrm>
                <a:off x="5550" y="1898"/>
                <a:ext cx="88" cy="86"/>
              </a:xfrm>
              <a:custGeom>
                <a:avLst/>
                <a:gdLst>
                  <a:gd name="T0" fmla="*/ 0 w 1232"/>
                  <a:gd name="T1" fmla="*/ 0 h 1202"/>
                  <a:gd name="T2" fmla="*/ 0 w 1232"/>
                  <a:gd name="T3" fmla="*/ 0 h 1202"/>
                  <a:gd name="T4" fmla="*/ 0 w 1232"/>
                  <a:gd name="T5" fmla="*/ 0 h 1202"/>
                  <a:gd name="T6" fmla="*/ 0 w 1232"/>
                  <a:gd name="T7" fmla="*/ 0 h 12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32"/>
                  <a:gd name="T13" fmla="*/ 0 h 1202"/>
                  <a:gd name="T14" fmla="*/ 1232 w 1232"/>
                  <a:gd name="T15" fmla="*/ 1202 h 12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32" h="1202">
                    <a:moveTo>
                      <a:pt x="0" y="1202"/>
                    </a:moveTo>
                    <a:lnTo>
                      <a:pt x="1204" y="0"/>
                    </a:lnTo>
                    <a:lnTo>
                      <a:pt x="1232" y="0"/>
                    </a:lnTo>
                    <a:lnTo>
                      <a:pt x="0" y="1202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0" name="Freeform 552"/>
              <p:cNvSpPr>
                <a:spLocks/>
              </p:cNvSpPr>
              <p:nvPr/>
            </p:nvSpPr>
            <p:spPr bwMode="auto">
              <a:xfrm>
                <a:off x="5550" y="1898"/>
                <a:ext cx="88" cy="86"/>
              </a:xfrm>
              <a:custGeom>
                <a:avLst/>
                <a:gdLst>
                  <a:gd name="T0" fmla="*/ 0 w 1232"/>
                  <a:gd name="T1" fmla="*/ 0 h 1202"/>
                  <a:gd name="T2" fmla="*/ 0 w 1232"/>
                  <a:gd name="T3" fmla="*/ 0 h 1202"/>
                  <a:gd name="T4" fmla="*/ 0 w 1232"/>
                  <a:gd name="T5" fmla="*/ 0 h 1202"/>
                  <a:gd name="T6" fmla="*/ 0 w 1232"/>
                  <a:gd name="T7" fmla="*/ 0 h 1202"/>
                  <a:gd name="T8" fmla="*/ 0 w 1232"/>
                  <a:gd name="T9" fmla="*/ 0 h 1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2"/>
                  <a:gd name="T16" fmla="*/ 0 h 1202"/>
                  <a:gd name="T17" fmla="*/ 1232 w 1232"/>
                  <a:gd name="T18" fmla="*/ 1202 h 1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2" h="1202">
                    <a:moveTo>
                      <a:pt x="0" y="1174"/>
                    </a:moveTo>
                    <a:lnTo>
                      <a:pt x="0" y="1202"/>
                    </a:lnTo>
                    <a:lnTo>
                      <a:pt x="1232" y="0"/>
                    </a:lnTo>
                    <a:lnTo>
                      <a:pt x="1204" y="0"/>
                    </a:lnTo>
                    <a:lnTo>
                      <a:pt x="0" y="117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1" name="Freeform 553"/>
              <p:cNvSpPr>
                <a:spLocks/>
              </p:cNvSpPr>
              <p:nvPr/>
            </p:nvSpPr>
            <p:spPr bwMode="auto">
              <a:xfrm>
                <a:off x="5607" y="1869"/>
                <a:ext cx="31" cy="29"/>
              </a:xfrm>
              <a:custGeom>
                <a:avLst/>
                <a:gdLst>
                  <a:gd name="T0" fmla="*/ 0 w 444"/>
                  <a:gd name="T1" fmla="*/ 0 h 403"/>
                  <a:gd name="T2" fmla="*/ 0 w 444"/>
                  <a:gd name="T3" fmla="*/ 0 h 403"/>
                  <a:gd name="T4" fmla="*/ 0 w 444"/>
                  <a:gd name="T5" fmla="*/ 0 h 403"/>
                  <a:gd name="T6" fmla="*/ 0 w 444"/>
                  <a:gd name="T7" fmla="*/ 0 h 4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4"/>
                  <a:gd name="T13" fmla="*/ 0 h 403"/>
                  <a:gd name="T14" fmla="*/ 444 w 444"/>
                  <a:gd name="T15" fmla="*/ 403 h 4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4" h="403">
                    <a:moveTo>
                      <a:pt x="416" y="403"/>
                    </a:moveTo>
                    <a:lnTo>
                      <a:pt x="444" y="403"/>
                    </a:lnTo>
                    <a:lnTo>
                      <a:pt x="0" y="0"/>
                    </a:lnTo>
                    <a:lnTo>
                      <a:pt x="416" y="40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2" name="Freeform 554"/>
              <p:cNvSpPr>
                <a:spLocks/>
              </p:cNvSpPr>
              <p:nvPr/>
            </p:nvSpPr>
            <p:spPr bwMode="auto">
              <a:xfrm>
                <a:off x="5607" y="1868"/>
                <a:ext cx="31" cy="30"/>
              </a:xfrm>
              <a:custGeom>
                <a:avLst/>
                <a:gdLst>
                  <a:gd name="T0" fmla="*/ 0 w 444"/>
                  <a:gd name="T1" fmla="*/ 0 h 417"/>
                  <a:gd name="T2" fmla="*/ 0 w 444"/>
                  <a:gd name="T3" fmla="*/ 0 h 417"/>
                  <a:gd name="T4" fmla="*/ 0 w 444"/>
                  <a:gd name="T5" fmla="*/ 0 h 417"/>
                  <a:gd name="T6" fmla="*/ 0 w 444"/>
                  <a:gd name="T7" fmla="*/ 0 h 4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4"/>
                  <a:gd name="T13" fmla="*/ 0 h 417"/>
                  <a:gd name="T14" fmla="*/ 444 w 444"/>
                  <a:gd name="T15" fmla="*/ 417 h 4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4" h="417">
                    <a:moveTo>
                      <a:pt x="444" y="417"/>
                    </a:moveTo>
                    <a:lnTo>
                      <a:pt x="0" y="14"/>
                    </a:lnTo>
                    <a:lnTo>
                      <a:pt x="13" y="0"/>
                    </a:lnTo>
                    <a:lnTo>
                      <a:pt x="444" y="417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3" name="Freeform 555"/>
              <p:cNvSpPr>
                <a:spLocks/>
              </p:cNvSpPr>
              <p:nvPr/>
            </p:nvSpPr>
            <p:spPr bwMode="auto">
              <a:xfrm>
                <a:off x="5607" y="1868"/>
                <a:ext cx="31" cy="30"/>
              </a:xfrm>
              <a:custGeom>
                <a:avLst/>
                <a:gdLst>
                  <a:gd name="T0" fmla="*/ 0 w 444"/>
                  <a:gd name="T1" fmla="*/ 0 h 417"/>
                  <a:gd name="T2" fmla="*/ 0 w 444"/>
                  <a:gd name="T3" fmla="*/ 0 h 417"/>
                  <a:gd name="T4" fmla="*/ 0 w 444"/>
                  <a:gd name="T5" fmla="*/ 0 h 417"/>
                  <a:gd name="T6" fmla="*/ 0 w 444"/>
                  <a:gd name="T7" fmla="*/ 0 h 417"/>
                  <a:gd name="T8" fmla="*/ 0 w 444"/>
                  <a:gd name="T9" fmla="*/ 0 h 4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4"/>
                  <a:gd name="T16" fmla="*/ 0 h 417"/>
                  <a:gd name="T17" fmla="*/ 444 w 444"/>
                  <a:gd name="T18" fmla="*/ 417 h 4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4" h="417">
                    <a:moveTo>
                      <a:pt x="416" y="417"/>
                    </a:moveTo>
                    <a:lnTo>
                      <a:pt x="444" y="417"/>
                    </a:lnTo>
                    <a:lnTo>
                      <a:pt x="13" y="0"/>
                    </a:lnTo>
                    <a:lnTo>
                      <a:pt x="0" y="14"/>
                    </a:lnTo>
                    <a:lnTo>
                      <a:pt x="416" y="4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4" name="Freeform 556"/>
              <p:cNvSpPr>
                <a:spLocks/>
              </p:cNvSpPr>
              <p:nvPr/>
            </p:nvSpPr>
            <p:spPr bwMode="auto">
              <a:xfrm>
                <a:off x="5593" y="1856"/>
                <a:ext cx="5" cy="4"/>
              </a:xfrm>
              <a:custGeom>
                <a:avLst/>
                <a:gdLst>
                  <a:gd name="T0" fmla="*/ 0 w 69"/>
                  <a:gd name="T1" fmla="*/ 0 h 54"/>
                  <a:gd name="T2" fmla="*/ 0 w 69"/>
                  <a:gd name="T3" fmla="*/ 0 h 54"/>
                  <a:gd name="T4" fmla="*/ 0 w 69"/>
                  <a:gd name="T5" fmla="*/ 0 h 54"/>
                  <a:gd name="T6" fmla="*/ 0 w 69"/>
                  <a:gd name="T7" fmla="*/ 0 h 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9"/>
                  <a:gd name="T13" fmla="*/ 0 h 54"/>
                  <a:gd name="T14" fmla="*/ 69 w 69"/>
                  <a:gd name="T15" fmla="*/ 54 h 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9" h="54">
                    <a:moveTo>
                      <a:pt x="56" y="54"/>
                    </a:moveTo>
                    <a:lnTo>
                      <a:pt x="69" y="41"/>
                    </a:lnTo>
                    <a:lnTo>
                      <a:pt x="0" y="0"/>
                    </a:lnTo>
                    <a:lnTo>
                      <a:pt x="56" y="5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5" name="Freeform 557"/>
              <p:cNvSpPr>
                <a:spLocks/>
              </p:cNvSpPr>
              <p:nvPr/>
            </p:nvSpPr>
            <p:spPr bwMode="auto">
              <a:xfrm>
                <a:off x="5593" y="1856"/>
                <a:ext cx="5" cy="3"/>
              </a:xfrm>
              <a:custGeom>
                <a:avLst/>
                <a:gdLst>
                  <a:gd name="T0" fmla="*/ 0 w 69"/>
                  <a:gd name="T1" fmla="*/ 0 h 49"/>
                  <a:gd name="T2" fmla="*/ 0 w 69"/>
                  <a:gd name="T3" fmla="*/ 0 h 49"/>
                  <a:gd name="T4" fmla="*/ 0 w 69"/>
                  <a:gd name="T5" fmla="*/ 0 h 49"/>
                  <a:gd name="T6" fmla="*/ 0 w 69"/>
                  <a:gd name="T7" fmla="*/ 0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9"/>
                  <a:gd name="T13" fmla="*/ 0 h 49"/>
                  <a:gd name="T14" fmla="*/ 69 w 6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9" h="49">
                    <a:moveTo>
                      <a:pt x="69" y="49"/>
                    </a:moveTo>
                    <a:lnTo>
                      <a:pt x="0" y="8"/>
                    </a:lnTo>
                    <a:lnTo>
                      <a:pt x="20" y="0"/>
                    </a:lnTo>
                    <a:lnTo>
                      <a:pt x="69" y="4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" name="Freeform 558"/>
              <p:cNvSpPr>
                <a:spLocks/>
              </p:cNvSpPr>
              <p:nvPr/>
            </p:nvSpPr>
            <p:spPr bwMode="auto">
              <a:xfrm>
                <a:off x="5593" y="1856"/>
                <a:ext cx="5" cy="4"/>
              </a:xfrm>
              <a:custGeom>
                <a:avLst/>
                <a:gdLst>
                  <a:gd name="T0" fmla="*/ 0 w 69"/>
                  <a:gd name="T1" fmla="*/ 0 h 62"/>
                  <a:gd name="T2" fmla="*/ 0 w 69"/>
                  <a:gd name="T3" fmla="*/ 0 h 62"/>
                  <a:gd name="T4" fmla="*/ 0 w 69"/>
                  <a:gd name="T5" fmla="*/ 0 h 62"/>
                  <a:gd name="T6" fmla="*/ 0 w 69"/>
                  <a:gd name="T7" fmla="*/ 0 h 62"/>
                  <a:gd name="T8" fmla="*/ 0 w 69"/>
                  <a:gd name="T9" fmla="*/ 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62"/>
                  <a:gd name="T17" fmla="*/ 69 w 6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62">
                    <a:moveTo>
                      <a:pt x="56" y="62"/>
                    </a:moveTo>
                    <a:lnTo>
                      <a:pt x="69" y="49"/>
                    </a:lnTo>
                    <a:lnTo>
                      <a:pt x="20" y="0"/>
                    </a:lnTo>
                    <a:lnTo>
                      <a:pt x="0" y="8"/>
                    </a:lnTo>
                    <a:lnTo>
                      <a:pt x="56" y="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7" name="Freeform 559"/>
              <p:cNvSpPr>
                <a:spLocks/>
              </p:cNvSpPr>
              <p:nvPr/>
            </p:nvSpPr>
            <p:spPr bwMode="auto">
              <a:xfrm>
                <a:off x="5593" y="1844"/>
                <a:ext cx="2" cy="12"/>
              </a:xfrm>
              <a:custGeom>
                <a:avLst/>
                <a:gdLst>
                  <a:gd name="T0" fmla="*/ 0 w 20"/>
                  <a:gd name="T1" fmla="*/ 0 h 164"/>
                  <a:gd name="T2" fmla="*/ 0 w 20"/>
                  <a:gd name="T3" fmla="*/ 0 h 164"/>
                  <a:gd name="T4" fmla="*/ 0 w 20"/>
                  <a:gd name="T5" fmla="*/ 0 h 164"/>
                  <a:gd name="T6" fmla="*/ 0 w 20"/>
                  <a:gd name="T7" fmla="*/ 0 h 1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64"/>
                  <a:gd name="T14" fmla="*/ 20 w 20"/>
                  <a:gd name="T15" fmla="*/ 164 h 1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64">
                    <a:moveTo>
                      <a:pt x="0" y="164"/>
                    </a:moveTo>
                    <a:lnTo>
                      <a:pt x="20" y="156"/>
                    </a:lnTo>
                    <a:lnTo>
                      <a:pt x="0" y="0"/>
                    </a:lnTo>
                    <a:lnTo>
                      <a:pt x="0" y="16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8" name="Freeform 560"/>
              <p:cNvSpPr>
                <a:spLocks/>
              </p:cNvSpPr>
              <p:nvPr/>
            </p:nvSpPr>
            <p:spPr bwMode="auto">
              <a:xfrm>
                <a:off x="5593" y="1844"/>
                <a:ext cx="2" cy="12"/>
              </a:xfrm>
              <a:custGeom>
                <a:avLst/>
                <a:gdLst>
                  <a:gd name="T0" fmla="*/ 0 w 20"/>
                  <a:gd name="T1" fmla="*/ 0 h 156"/>
                  <a:gd name="T2" fmla="*/ 0 w 20"/>
                  <a:gd name="T3" fmla="*/ 0 h 156"/>
                  <a:gd name="T4" fmla="*/ 0 w 20"/>
                  <a:gd name="T5" fmla="*/ 0 h 156"/>
                  <a:gd name="T6" fmla="*/ 0 w 20"/>
                  <a:gd name="T7" fmla="*/ 0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56"/>
                  <a:gd name="T14" fmla="*/ 20 w 20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56">
                    <a:moveTo>
                      <a:pt x="20" y="156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20" y="15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9" name="Freeform 561"/>
              <p:cNvSpPr>
                <a:spLocks/>
              </p:cNvSpPr>
              <p:nvPr/>
            </p:nvSpPr>
            <p:spPr bwMode="auto">
              <a:xfrm>
                <a:off x="5593" y="1844"/>
                <a:ext cx="2" cy="12"/>
              </a:xfrm>
              <a:custGeom>
                <a:avLst/>
                <a:gdLst>
                  <a:gd name="T0" fmla="*/ 0 w 20"/>
                  <a:gd name="T1" fmla="*/ 0 h 164"/>
                  <a:gd name="T2" fmla="*/ 0 w 20"/>
                  <a:gd name="T3" fmla="*/ 0 h 164"/>
                  <a:gd name="T4" fmla="*/ 0 w 20"/>
                  <a:gd name="T5" fmla="*/ 0 h 164"/>
                  <a:gd name="T6" fmla="*/ 0 w 20"/>
                  <a:gd name="T7" fmla="*/ 0 h 164"/>
                  <a:gd name="T8" fmla="*/ 0 w 20"/>
                  <a:gd name="T9" fmla="*/ 0 h 1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64"/>
                  <a:gd name="T17" fmla="*/ 20 w 20"/>
                  <a:gd name="T18" fmla="*/ 164 h 1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64">
                    <a:moveTo>
                      <a:pt x="0" y="164"/>
                    </a:moveTo>
                    <a:lnTo>
                      <a:pt x="20" y="156"/>
                    </a:lnTo>
                    <a:lnTo>
                      <a:pt x="20" y="0"/>
                    </a:lnTo>
                    <a:lnTo>
                      <a:pt x="0" y="0"/>
                    </a:lnTo>
                    <a:lnTo>
                      <a:pt x="0" y="16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20" name="Freeform 562"/>
              <p:cNvSpPr>
                <a:spLocks/>
              </p:cNvSpPr>
              <p:nvPr/>
            </p:nvSpPr>
            <p:spPr bwMode="auto">
              <a:xfrm>
                <a:off x="4499" y="1045"/>
                <a:ext cx="1" cy="12"/>
              </a:xfrm>
              <a:custGeom>
                <a:avLst/>
                <a:gdLst>
                  <a:gd name="T0" fmla="*/ 0 w 1"/>
                  <a:gd name="T1" fmla="*/ 0 h 171"/>
                  <a:gd name="T2" fmla="*/ 0 w 1"/>
                  <a:gd name="T3" fmla="*/ 0 h 171"/>
                  <a:gd name="T4" fmla="*/ 1 w 1"/>
                  <a:gd name="T5" fmla="*/ 0 h 17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71"/>
                  <a:gd name="T11" fmla="*/ 1 w 1"/>
                  <a:gd name="T12" fmla="*/ 171 h 1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71">
                    <a:moveTo>
                      <a:pt x="0" y="171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21" name="Freeform 563"/>
              <p:cNvSpPr>
                <a:spLocks/>
              </p:cNvSpPr>
              <p:nvPr/>
            </p:nvSpPr>
            <p:spPr bwMode="auto">
              <a:xfrm>
                <a:off x="4499" y="1045"/>
                <a:ext cx="11" cy="1"/>
              </a:xfrm>
              <a:custGeom>
                <a:avLst/>
                <a:gdLst>
                  <a:gd name="T0" fmla="*/ 0 w 147"/>
                  <a:gd name="T1" fmla="*/ 0 h 1"/>
                  <a:gd name="T2" fmla="*/ 0 w 147"/>
                  <a:gd name="T3" fmla="*/ 0 h 1"/>
                  <a:gd name="T4" fmla="*/ 0 w 14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47"/>
                  <a:gd name="T10" fmla="*/ 0 h 1"/>
                  <a:gd name="T11" fmla="*/ 147 w 14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7" h="1">
                    <a:moveTo>
                      <a:pt x="0" y="0"/>
                    </a:moveTo>
                    <a:lnTo>
                      <a:pt x="146" y="0"/>
                    </a:lnTo>
                    <a:lnTo>
                      <a:pt x="1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22" name="Freeform 564"/>
              <p:cNvSpPr>
                <a:spLocks/>
              </p:cNvSpPr>
              <p:nvPr/>
            </p:nvSpPr>
            <p:spPr bwMode="auto">
              <a:xfrm>
                <a:off x="4517" y="1045"/>
                <a:ext cx="15" cy="1"/>
              </a:xfrm>
              <a:custGeom>
                <a:avLst/>
                <a:gdLst>
                  <a:gd name="T0" fmla="*/ 0 w 214"/>
                  <a:gd name="T1" fmla="*/ 0 h 1"/>
                  <a:gd name="T2" fmla="*/ 0 w 214"/>
                  <a:gd name="T3" fmla="*/ 0 h 1"/>
                  <a:gd name="T4" fmla="*/ 0 w 2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1"/>
                  <a:gd name="T11" fmla="*/ 214 w 2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1">
                    <a:moveTo>
                      <a:pt x="0" y="0"/>
                    </a:moveTo>
                    <a:lnTo>
                      <a:pt x="213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23" name="Freeform 565"/>
              <p:cNvSpPr>
                <a:spLocks/>
              </p:cNvSpPr>
              <p:nvPr/>
            </p:nvSpPr>
            <p:spPr bwMode="auto">
              <a:xfrm>
                <a:off x="4540" y="1045"/>
                <a:ext cx="15" cy="1"/>
              </a:xfrm>
              <a:custGeom>
                <a:avLst/>
                <a:gdLst>
                  <a:gd name="T0" fmla="*/ 0 w 214"/>
                  <a:gd name="T1" fmla="*/ 0 h 1"/>
                  <a:gd name="T2" fmla="*/ 0 w 214"/>
                  <a:gd name="T3" fmla="*/ 0 h 1"/>
                  <a:gd name="T4" fmla="*/ 0 w 2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1"/>
                  <a:gd name="T11" fmla="*/ 214 w 2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1">
                    <a:moveTo>
                      <a:pt x="0" y="0"/>
                    </a:moveTo>
                    <a:lnTo>
                      <a:pt x="213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24" name="Freeform 566"/>
              <p:cNvSpPr>
                <a:spLocks/>
              </p:cNvSpPr>
              <p:nvPr/>
            </p:nvSpPr>
            <p:spPr bwMode="auto">
              <a:xfrm>
                <a:off x="4563" y="1045"/>
                <a:ext cx="15" cy="1"/>
              </a:xfrm>
              <a:custGeom>
                <a:avLst/>
                <a:gdLst>
                  <a:gd name="T0" fmla="*/ 0 w 215"/>
                  <a:gd name="T1" fmla="*/ 0 h 1"/>
                  <a:gd name="T2" fmla="*/ 0 w 215"/>
                  <a:gd name="T3" fmla="*/ 0 h 1"/>
                  <a:gd name="T4" fmla="*/ 0 w 2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5"/>
                  <a:gd name="T10" fmla="*/ 0 h 1"/>
                  <a:gd name="T11" fmla="*/ 215 w 2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" h="1">
                    <a:moveTo>
                      <a:pt x="0" y="0"/>
                    </a:moveTo>
                    <a:lnTo>
                      <a:pt x="214" y="0"/>
                    </a:lnTo>
                    <a:lnTo>
                      <a:pt x="21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25" name="Freeform 567"/>
              <p:cNvSpPr>
                <a:spLocks/>
              </p:cNvSpPr>
              <p:nvPr/>
            </p:nvSpPr>
            <p:spPr bwMode="auto">
              <a:xfrm>
                <a:off x="4586" y="1045"/>
                <a:ext cx="15" cy="1"/>
              </a:xfrm>
              <a:custGeom>
                <a:avLst/>
                <a:gdLst>
                  <a:gd name="T0" fmla="*/ 0 w 214"/>
                  <a:gd name="T1" fmla="*/ 0 h 1"/>
                  <a:gd name="T2" fmla="*/ 0 w 214"/>
                  <a:gd name="T3" fmla="*/ 0 h 1"/>
                  <a:gd name="T4" fmla="*/ 0 w 2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1"/>
                  <a:gd name="T11" fmla="*/ 214 w 2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1">
                    <a:moveTo>
                      <a:pt x="0" y="0"/>
                    </a:moveTo>
                    <a:lnTo>
                      <a:pt x="213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26" name="Freeform 568"/>
              <p:cNvSpPr>
                <a:spLocks/>
              </p:cNvSpPr>
              <p:nvPr/>
            </p:nvSpPr>
            <p:spPr bwMode="auto">
              <a:xfrm>
                <a:off x="4609" y="1045"/>
                <a:ext cx="15" cy="1"/>
              </a:xfrm>
              <a:custGeom>
                <a:avLst/>
                <a:gdLst>
                  <a:gd name="T0" fmla="*/ 0 w 215"/>
                  <a:gd name="T1" fmla="*/ 0 h 1"/>
                  <a:gd name="T2" fmla="*/ 0 w 215"/>
                  <a:gd name="T3" fmla="*/ 0 h 1"/>
                  <a:gd name="T4" fmla="*/ 0 w 2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5"/>
                  <a:gd name="T10" fmla="*/ 0 h 1"/>
                  <a:gd name="T11" fmla="*/ 215 w 2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" h="1">
                    <a:moveTo>
                      <a:pt x="0" y="0"/>
                    </a:moveTo>
                    <a:lnTo>
                      <a:pt x="214" y="0"/>
                    </a:lnTo>
                    <a:lnTo>
                      <a:pt x="21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27" name="Freeform 569"/>
              <p:cNvSpPr>
                <a:spLocks/>
              </p:cNvSpPr>
              <p:nvPr/>
            </p:nvSpPr>
            <p:spPr bwMode="auto">
              <a:xfrm>
                <a:off x="4631" y="1045"/>
                <a:ext cx="16" cy="1"/>
              </a:xfrm>
              <a:custGeom>
                <a:avLst/>
                <a:gdLst>
                  <a:gd name="T0" fmla="*/ 0 w 214"/>
                  <a:gd name="T1" fmla="*/ 0 h 1"/>
                  <a:gd name="T2" fmla="*/ 0 w 214"/>
                  <a:gd name="T3" fmla="*/ 0 h 1"/>
                  <a:gd name="T4" fmla="*/ 0 w 2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1"/>
                  <a:gd name="T11" fmla="*/ 214 w 2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1">
                    <a:moveTo>
                      <a:pt x="0" y="0"/>
                    </a:moveTo>
                    <a:lnTo>
                      <a:pt x="213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28" name="Freeform 570"/>
              <p:cNvSpPr>
                <a:spLocks/>
              </p:cNvSpPr>
              <p:nvPr/>
            </p:nvSpPr>
            <p:spPr bwMode="auto">
              <a:xfrm>
                <a:off x="4654" y="1045"/>
                <a:ext cx="16" cy="1"/>
              </a:xfrm>
              <a:custGeom>
                <a:avLst/>
                <a:gdLst>
                  <a:gd name="T0" fmla="*/ 0 w 214"/>
                  <a:gd name="T1" fmla="*/ 0 h 1"/>
                  <a:gd name="T2" fmla="*/ 0 w 214"/>
                  <a:gd name="T3" fmla="*/ 0 h 1"/>
                  <a:gd name="T4" fmla="*/ 0 w 2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1"/>
                  <a:gd name="T11" fmla="*/ 214 w 2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1">
                    <a:moveTo>
                      <a:pt x="0" y="0"/>
                    </a:moveTo>
                    <a:lnTo>
                      <a:pt x="213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29" name="Freeform 571"/>
              <p:cNvSpPr>
                <a:spLocks/>
              </p:cNvSpPr>
              <p:nvPr/>
            </p:nvSpPr>
            <p:spPr bwMode="auto">
              <a:xfrm>
                <a:off x="4677" y="1045"/>
                <a:ext cx="15" cy="1"/>
              </a:xfrm>
              <a:custGeom>
                <a:avLst/>
                <a:gdLst>
                  <a:gd name="T0" fmla="*/ 0 w 214"/>
                  <a:gd name="T1" fmla="*/ 0 h 1"/>
                  <a:gd name="T2" fmla="*/ 0 w 214"/>
                  <a:gd name="T3" fmla="*/ 0 h 1"/>
                  <a:gd name="T4" fmla="*/ 0 w 2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1"/>
                  <a:gd name="T11" fmla="*/ 214 w 2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1">
                    <a:moveTo>
                      <a:pt x="0" y="0"/>
                    </a:moveTo>
                    <a:lnTo>
                      <a:pt x="213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30" name="Freeform 572"/>
              <p:cNvSpPr>
                <a:spLocks/>
              </p:cNvSpPr>
              <p:nvPr/>
            </p:nvSpPr>
            <p:spPr bwMode="auto">
              <a:xfrm>
                <a:off x="4700" y="1045"/>
                <a:ext cx="15" cy="1"/>
              </a:xfrm>
              <a:custGeom>
                <a:avLst/>
                <a:gdLst>
                  <a:gd name="T0" fmla="*/ 0 w 215"/>
                  <a:gd name="T1" fmla="*/ 0 h 1"/>
                  <a:gd name="T2" fmla="*/ 0 w 215"/>
                  <a:gd name="T3" fmla="*/ 0 h 1"/>
                  <a:gd name="T4" fmla="*/ 0 w 2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5"/>
                  <a:gd name="T10" fmla="*/ 0 h 1"/>
                  <a:gd name="T11" fmla="*/ 215 w 2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" h="1">
                    <a:moveTo>
                      <a:pt x="0" y="0"/>
                    </a:moveTo>
                    <a:lnTo>
                      <a:pt x="214" y="0"/>
                    </a:lnTo>
                    <a:lnTo>
                      <a:pt x="21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31" name="Freeform 573"/>
              <p:cNvSpPr>
                <a:spLocks/>
              </p:cNvSpPr>
              <p:nvPr/>
            </p:nvSpPr>
            <p:spPr bwMode="auto">
              <a:xfrm>
                <a:off x="4723" y="1045"/>
                <a:ext cx="15" cy="1"/>
              </a:xfrm>
              <a:custGeom>
                <a:avLst/>
                <a:gdLst>
                  <a:gd name="T0" fmla="*/ 0 w 214"/>
                  <a:gd name="T1" fmla="*/ 0 h 1"/>
                  <a:gd name="T2" fmla="*/ 0 w 214"/>
                  <a:gd name="T3" fmla="*/ 0 h 1"/>
                  <a:gd name="T4" fmla="*/ 0 w 2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1"/>
                  <a:gd name="T11" fmla="*/ 214 w 2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1">
                    <a:moveTo>
                      <a:pt x="0" y="0"/>
                    </a:moveTo>
                    <a:lnTo>
                      <a:pt x="213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32" name="Freeform 574"/>
              <p:cNvSpPr>
                <a:spLocks/>
              </p:cNvSpPr>
              <p:nvPr/>
            </p:nvSpPr>
            <p:spPr bwMode="auto">
              <a:xfrm>
                <a:off x="4746" y="1045"/>
                <a:ext cx="10" cy="1"/>
              </a:xfrm>
              <a:custGeom>
                <a:avLst/>
                <a:gdLst>
                  <a:gd name="T0" fmla="*/ 0 w 148"/>
                  <a:gd name="T1" fmla="*/ 0 h 1"/>
                  <a:gd name="T2" fmla="*/ 0 w 148"/>
                  <a:gd name="T3" fmla="*/ 0 h 1"/>
                  <a:gd name="T4" fmla="*/ 0 w 14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48"/>
                  <a:gd name="T10" fmla="*/ 0 h 1"/>
                  <a:gd name="T11" fmla="*/ 148 w 14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8" h="1">
                    <a:moveTo>
                      <a:pt x="0" y="0"/>
                    </a:moveTo>
                    <a:lnTo>
                      <a:pt x="147" y="0"/>
                    </a:lnTo>
                    <a:lnTo>
                      <a:pt x="1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33" name="Freeform 575"/>
              <p:cNvSpPr>
                <a:spLocks/>
              </p:cNvSpPr>
              <p:nvPr/>
            </p:nvSpPr>
            <p:spPr bwMode="auto">
              <a:xfrm>
                <a:off x="4756" y="1045"/>
                <a:ext cx="1" cy="12"/>
              </a:xfrm>
              <a:custGeom>
                <a:avLst/>
                <a:gdLst>
                  <a:gd name="T0" fmla="*/ 0 w 1"/>
                  <a:gd name="T1" fmla="*/ 0 h 171"/>
                  <a:gd name="T2" fmla="*/ 0 w 1"/>
                  <a:gd name="T3" fmla="*/ 0 h 171"/>
                  <a:gd name="T4" fmla="*/ 1 w 1"/>
                  <a:gd name="T5" fmla="*/ 0 h 17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71"/>
                  <a:gd name="T11" fmla="*/ 1 w 1"/>
                  <a:gd name="T12" fmla="*/ 171 h 1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71">
                    <a:moveTo>
                      <a:pt x="0" y="0"/>
                    </a:moveTo>
                    <a:lnTo>
                      <a:pt x="0" y="171"/>
                    </a:lnTo>
                    <a:lnTo>
                      <a:pt x="1" y="17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34" name="Freeform 576"/>
              <p:cNvSpPr>
                <a:spLocks/>
              </p:cNvSpPr>
              <p:nvPr/>
            </p:nvSpPr>
            <p:spPr bwMode="auto">
              <a:xfrm>
                <a:off x="4505" y="1554"/>
                <a:ext cx="1" cy="6"/>
              </a:xfrm>
              <a:custGeom>
                <a:avLst/>
                <a:gdLst>
                  <a:gd name="T0" fmla="*/ 0 w 1"/>
                  <a:gd name="T1" fmla="*/ 0 h 85"/>
                  <a:gd name="T2" fmla="*/ 0 w 1"/>
                  <a:gd name="T3" fmla="*/ 0 h 85"/>
                  <a:gd name="T4" fmla="*/ 1 w 1"/>
                  <a:gd name="T5" fmla="*/ 0 h 85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85"/>
                  <a:gd name="T11" fmla="*/ 1 w 1"/>
                  <a:gd name="T12" fmla="*/ 85 h 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85">
                    <a:moveTo>
                      <a:pt x="0" y="0"/>
                    </a:moveTo>
                    <a:lnTo>
                      <a:pt x="0" y="85"/>
                    </a:lnTo>
                    <a:lnTo>
                      <a:pt x="1" y="8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35" name="Freeform 577"/>
              <p:cNvSpPr>
                <a:spLocks/>
              </p:cNvSpPr>
              <p:nvPr/>
            </p:nvSpPr>
            <p:spPr bwMode="auto">
              <a:xfrm>
                <a:off x="4505" y="1560"/>
                <a:ext cx="15" cy="1"/>
              </a:xfrm>
              <a:custGeom>
                <a:avLst/>
                <a:gdLst>
                  <a:gd name="T0" fmla="*/ 0 w 205"/>
                  <a:gd name="T1" fmla="*/ 0 h 1"/>
                  <a:gd name="T2" fmla="*/ 0 w 205"/>
                  <a:gd name="T3" fmla="*/ 0 h 1"/>
                  <a:gd name="T4" fmla="*/ 0 w 20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05"/>
                  <a:gd name="T10" fmla="*/ 0 h 1"/>
                  <a:gd name="T11" fmla="*/ 205 w 20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5" h="1">
                    <a:moveTo>
                      <a:pt x="0" y="0"/>
                    </a:moveTo>
                    <a:lnTo>
                      <a:pt x="204" y="0"/>
                    </a:lnTo>
                    <a:lnTo>
                      <a:pt x="20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36" name="Freeform 578"/>
              <p:cNvSpPr>
                <a:spLocks/>
              </p:cNvSpPr>
              <p:nvPr/>
            </p:nvSpPr>
            <p:spPr bwMode="auto">
              <a:xfrm>
                <a:off x="4527" y="1560"/>
                <a:ext cx="16" cy="1"/>
              </a:xfrm>
              <a:custGeom>
                <a:avLst/>
                <a:gdLst>
                  <a:gd name="T0" fmla="*/ 0 w 215"/>
                  <a:gd name="T1" fmla="*/ 0 h 1"/>
                  <a:gd name="T2" fmla="*/ 0 w 215"/>
                  <a:gd name="T3" fmla="*/ 0 h 1"/>
                  <a:gd name="T4" fmla="*/ 0 w 2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5"/>
                  <a:gd name="T10" fmla="*/ 0 h 1"/>
                  <a:gd name="T11" fmla="*/ 215 w 2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" h="1">
                    <a:moveTo>
                      <a:pt x="0" y="0"/>
                    </a:moveTo>
                    <a:lnTo>
                      <a:pt x="214" y="0"/>
                    </a:lnTo>
                    <a:lnTo>
                      <a:pt x="21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37" name="Freeform 579"/>
              <p:cNvSpPr>
                <a:spLocks/>
              </p:cNvSpPr>
              <p:nvPr/>
            </p:nvSpPr>
            <p:spPr bwMode="auto">
              <a:xfrm>
                <a:off x="4550" y="1560"/>
                <a:ext cx="16" cy="1"/>
              </a:xfrm>
              <a:custGeom>
                <a:avLst/>
                <a:gdLst>
                  <a:gd name="T0" fmla="*/ 0 w 215"/>
                  <a:gd name="T1" fmla="*/ 0 h 1"/>
                  <a:gd name="T2" fmla="*/ 0 w 215"/>
                  <a:gd name="T3" fmla="*/ 0 h 1"/>
                  <a:gd name="T4" fmla="*/ 0 w 2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5"/>
                  <a:gd name="T10" fmla="*/ 0 h 1"/>
                  <a:gd name="T11" fmla="*/ 215 w 2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" h="1">
                    <a:moveTo>
                      <a:pt x="0" y="0"/>
                    </a:moveTo>
                    <a:lnTo>
                      <a:pt x="214" y="0"/>
                    </a:lnTo>
                    <a:lnTo>
                      <a:pt x="21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38" name="Freeform 580"/>
              <p:cNvSpPr>
                <a:spLocks/>
              </p:cNvSpPr>
              <p:nvPr/>
            </p:nvSpPr>
            <p:spPr bwMode="auto">
              <a:xfrm>
                <a:off x="4573" y="1560"/>
                <a:ext cx="15" cy="1"/>
              </a:xfrm>
              <a:custGeom>
                <a:avLst/>
                <a:gdLst>
                  <a:gd name="T0" fmla="*/ 0 w 214"/>
                  <a:gd name="T1" fmla="*/ 0 h 1"/>
                  <a:gd name="T2" fmla="*/ 0 w 214"/>
                  <a:gd name="T3" fmla="*/ 0 h 1"/>
                  <a:gd name="T4" fmla="*/ 0 w 2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1"/>
                  <a:gd name="T11" fmla="*/ 214 w 2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1">
                    <a:moveTo>
                      <a:pt x="0" y="0"/>
                    </a:moveTo>
                    <a:lnTo>
                      <a:pt x="213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39" name="Freeform 581"/>
              <p:cNvSpPr>
                <a:spLocks/>
              </p:cNvSpPr>
              <p:nvPr/>
            </p:nvSpPr>
            <p:spPr bwMode="auto">
              <a:xfrm>
                <a:off x="4596" y="1560"/>
                <a:ext cx="15" cy="1"/>
              </a:xfrm>
              <a:custGeom>
                <a:avLst/>
                <a:gdLst>
                  <a:gd name="T0" fmla="*/ 0 w 214"/>
                  <a:gd name="T1" fmla="*/ 0 h 1"/>
                  <a:gd name="T2" fmla="*/ 0 w 214"/>
                  <a:gd name="T3" fmla="*/ 0 h 1"/>
                  <a:gd name="T4" fmla="*/ 0 w 2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1"/>
                  <a:gd name="T11" fmla="*/ 214 w 2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1">
                    <a:moveTo>
                      <a:pt x="0" y="0"/>
                    </a:moveTo>
                    <a:lnTo>
                      <a:pt x="213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40" name="Freeform 582"/>
              <p:cNvSpPr>
                <a:spLocks/>
              </p:cNvSpPr>
              <p:nvPr/>
            </p:nvSpPr>
            <p:spPr bwMode="auto">
              <a:xfrm>
                <a:off x="4619" y="1560"/>
                <a:ext cx="15" cy="1"/>
              </a:xfrm>
              <a:custGeom>
                <a:avLst/>
                <a:gdLst>
                  <a:gd name="T0" fmla="*/ 0 w 214"/>
                  <a:gd name="T1" fmla="*/ 0 h 1"/>
                  <a:gd name="T2" fmla="*/ 0 w 214"/>
                  <a:gd name="T3" fmla="*/ 0 h 1"/>
                  <a:gd name="T4" fmla="*/ 0 w 2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1"/>
                  <a:gd name="T11" fmla="*/ 214 w 2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1">
                    <a:moveTo>
                      <a:pt x="0" y="0"/>
                    </a:moveTo>
                    <a:lnTo>
                      <a:pt x="213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41" name="Freeform 583"/>
              <p:cNvSpPr>
                <a:spLocks/>
              </p:cNvSpPr>
              <p:nvPr/>
            </p:nvSpPr>
            <p:spPr bwMode="auto">
              <a:xfrm>
                <a:off x="4642" y="1560"/>
                <a:ext cx="15" cy="1"/>
              </a:xfrm>
              <a:custGeom>
                <a:avLst/>
                <a:gdLst>
                  <a:gd name="T0" fmla="*/ 0 w 215"/>
                  <a:gd name="T1" fmla="*/ 0 h 1"/>
                  <a:gd name="T2" fmla="*/ 0 w 215"/>
                  <a:gd name="T3" fmla="*/ 0 h 1"/>
                  <a:gd name="T4" fmla="*/ 0 w 2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5"/>
                  <a:gd name="T10" fmla="*/ 0 h 1"/>
                  <a:gd name="T11" fmla="*/ 215 w 2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" h="1">
                    <a:moveTo>
                      <a:pt x="0" y="0"/>
                    </a:moveTo>
                    <a:lnTo>
                      <a:pt x="214" y="0"/>
                    </a:lnTo>
                    <a:lnTo>
                      <a:pt x="21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42" name="Freeform 584"/>
              <p:cNvSpPr>
                <a:spLocks/>
              </p:cNvSpPr>
              <p:nvPr/>
            </p:nvSpPr>
            <p:spPr bwMode="auto">
              <a:xfrm>
                <a:off x="4665" y="1560"/>
                <a:ext cx="15" cy="1"/>
              </a:xfrm>
              <a:custGeom>
                <a:avLst/>
                <a:gdLst>
                  <a:gd name="T0" fmla="*/ 0 w 214"/>
                  <a:gd name="T1" fmla="*/ 0 h 1"/>
                  <a:gd name="T2" fmla="*/ 0 w 214"/>
                  <a:gd name="T3" fmla="*/ 0 h 1"/>
                  <a:gd name="T4" fmla="*/ 0 w 2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1"/>
                  <a:gd name="T11" fmla="*/ 214 w 2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1">
                    <a:moveTo>
                      <a:pt x="0" y="0"/>
                    </a:moveTo>
                    <a:lnTo>
                      <a:pt x="213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43" name="Freeform 585"/>
              <p:cNvSpPr>
                <a:spLocks/>
              </p:cNvSpPr>
              <p:nvPr/>
            </p:nvSpPr>
            <p:spPr bwMode="auto">
              <a:xfrm>
                <a:off x="4687" y="1560"/>
                <a:ext cx="16" cy="1"/>
              </a:xfrm>
              <a:custGeom>
                <a:avLst/>
                <a:gdLst>
                  <a:gd name="T0" fmla="*/ 0 w 214"/>
                  <a:gd name="T1" fmla="*/ 0 h 1"/>
                  <a:gd name="T2" fmla="*/ 0 w 214"/>
                  <a:gd name="T3" fmla="*/ 0 h 1"/>
                  <a:gd name="T4" fmla="*/ 0 w 2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1"/>
                  <a:gd name="T11" fmla="*/ 214 w 2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1">
                    <a:moveTo>
                      <a:pt x="0" y="0"/>
                    </a:moveTo>
                    <a:lnTo>
                      <a:pt x="213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44" name="Freeform 586"/>
              <p:cNvSpPr>
                <a:spLocks/>
              </p:cNvSpPr>
              <p:nvPr/>
            </p:nvSpPr>
            <p:spPr bwMode="auto">
              <a:xfrm>
                <a:off x="4710" y="1560"/>
                <a:ext cx="16" cy="1"/>
              </a:xfrm>
              <a:custGeom>
                <a:avLst/>
                <a:gdLst>
                  <a:gd name="T0" fmla="*/ 0 w 214"/>
                  <a:gd name="T1" fmla="*/ 0 h 1"/>
                  <a:gd name="T2" fmla="*/ 0 w 214"/>
                  <a:gd name="T3" fmla="*/ 0 h 1"/>
                  <a:gd name="T4" fmla="*/ 0 w 2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1"/>
                  <a:gd name="T11" fmla="*/ 214 w 2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1">
                    <a:moveTo>
                      <a:pt x="0" y="0"/>
                    </a:moveTo>
                    <a:lnTo>
                      <a:pt x="213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45" name="Freeform 587"/>
              <p:cNvSpPr>
                <a:spLocks/>
              </p:cNvSpPr>
              <p:nvPr/>
            </p:nvSpPr>
            <p:spPr bwMode="auto">
              <a:xfrm>
                <a:off x="4733" y="1560"/>
                <a:ext cx="15" cy="1"/>
              </a:xfrm>
              <a:custGeom>
                <a:avLst/>
                <a:gdLst>
                  <a:gd name="T0" fmla="*/ 0 w 206"/>
                  <a:gd name="T1" fmla="*/ 0 h 1"/>
                  <a:gd name="T2" fmla="*/ 0 w 206"/>
                  <a:gd name="T3" fmla="*/ 0 h 1"/>
                  <a:gd name="T4" fmla="*/ 0 w 20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1"/>
                  <a:gd name="T11" fmla="*/ 206 w 20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1">
                    <a:moveTo>
                      <a:pt x="0" y="0"/>
                    </a:moveTo>
                    <a:lnTo>
                      <a:pt x="205" y="0"/>
                    </a:lnTo>
                    <a:lnTo>
                      <a:pt x="20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46" name="Freeform 588"/>
              <p:cNvSpPr>
                <a:spLocks/>
              </p:cNvSpPr>
              <p:nvPr/>
            </p:nvSpPr>
            <p:spPr bwMode="auto">
              <a:xfrm>
                <a:off x="4748" y="1554"/>
                <a:ext cx="1" cy="6"/>
              </a:xfrm>
              <a:custGeom>
                <a:avLst/>
                <a:gdLst>
                  <a:gd name="T0" fmla="*/ 0 w 1"/>
                  <a:gd name="T1" fmla="*/ 0 h 85"/>
                  <a:gd name="T2" fmla="*/ 0 w 1"/>
                  <a:gd name="T3" fmla="*/ 0 h 85"/>
                  <a:gd name="T4" fmla="*/ 1 w 1"/>
                  <a:gd name="T5" fmla="*/ 0 h 85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85"/>
                  <a:gd name="T11" fmla="*/ 1 w 1"/>
                  <a:gd name="T12" fmla="*/ 85 h 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85">
                    <a:moveTo>
                      <a:pt x="0" y="0"/>
                    </a:moveTo>
                    <a:lnTo>
                      <a:pt x="0" y="85"/>
                    </a:lnTo>
                    <a:lnTo>
                      <a:pt x="1" y="8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47" name="Freeform 589"/>
              <p:cNvSpPr>
                <a:spLocks/>
              </p:cNvSpPr>
              <p:nvPr/>
            </p:nvSpPr>
            <p:spPr bwMode="auto">
              <a:xfrm>
                <a:off x="4747" y="1201"/>
                <a:ext cx="1" cy="58"/>
              </a:xfrm>
              <a:custGeom>
                <a:avLst/>
                <a:gdLst>
                  <a:gd name="T0" fmla="*/ 0 w 21"/>
                  <a:gd name="T1" fmla="*/ 0 h 814"/>
                  <a:gd name="T2" fmla="*/ 0 w 21"/>
                  <a:gd name="T3" fmla="*/ 0 h 814"/>
                  <a:gd name="T4" fmla="*/ 0 w 21"/>
                  <a:gd name="T5" fmla="*/ 0 h 814"/>
                  <a:gd name="T6" fmla="*/ 0 w 21"/>
                  <a:gd name="T7" fmla="*/ 0 h 8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814"/>
                  <a:gd name="T14" fmla="*/ 21 w 21"/>
                  <a:gd name="T15" fmla="*/ 814 h 8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814">
                    <a:moveTo>
                      <a:pt x="0" y="814"/>
                    </a:moveTo>
                    <a:lnTo>
                      <a:pt x="21" y="814"/>
                    </a:lnTo>
                    <a:lnTo>
                      <a:pt x="0" y="0"/>
                    </a:lnTo>
                    <a:lnTo>
                      <a:pt x="0" y="81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48" name="Freeform 590"/>
              <p:cNvSpPr>
                <a:spLocks/>
              </p:cNvSpPr>
              <p:nvPr/>
            </p:nvSpPr>
            <p:spPr bwMode="auto">
              <a:xfrm>
                <a:off x="4747" y="1201"/>
                <a:ext cx="1" cy="58"/>
              </a:xfrm>
              <a:custGeom>
                <a:avLst/>
                <a:gdLst>
                  <a:gd name="T0" fmla="*/ 0 w 21"/>
                  <a:gd name="T1" fmla="*/ 0 h 814"/>
                  <a:gd name="T2" fmla="*/ 0 w 21"/>
                  <a:gd name="T3" fmla="*/ 0 h 814"/>
                  <a:gd name="T4" fmla="*/ 0 w 21"/>
                  <a:gd name="T5" fmla="*/ 0 h 814"/>
                  <a:gd name="T6" fmla="*/ 0 w 21"/>
                  <a:gd name="T7" fmla="*/ 0 h 8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814"/>
                  <a:gd name="T14" fmla="*/ 21 w 21"/>
                  <a:gd name="T15" fmla="*/ 814 h 8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814">
                    <a:moveTo>
                      <a:pt x="21" y="814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21" y="81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49" name="Rectangle 591"/>
              <p:cNvSpPr>
                <a:spLocks noChangeArrowheads="1"/>
              </p:cNvSpPr>
              <p:nvPr/>
            </p:nvSpPr>
            <p:spPr bwMode="auto">
              <a:xfrm>
                <a:off x="4747" y="1201"/>
                <a:ext cx="1" cy="5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50" name="Freeform 592"/>
              <p:cNvSpPr>
                <a:spLocks/>
              </p:cNvSpPr>
              <p:nvPr/>
            </p:nvSpPr>
            <p:spPr bwMode="auto">
              <a:xfrm>
                <a:off x="4756" y="1191"/>
                <a:ext cx="13" cy="2"/>
              </a:xfrm>
              <a:custGeom>
                <a:avLst/>
                <a:gdLst>
                  <a:gd name="T0" fmla="*/ 0 w 181"/>
                  <a:gd name="T1" fmla="*/ 0 h 17"/>
                  <a:gd name="T2" fmla="*/ 0 w 181"/>
                  <a:gd name="T3" fmla="*/ 0 h 17"/>
                  <a:gd name="T4" fmla="*/ 0 w 181"/>
                  <a:gd name="T5" fmla="*/ 0 h 17"/>
                  <a:gd name="T6" fmla="*/ 0 w 181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1"/>
                  <a:gd name="T13" fmla="*/ 0 h 17"/>
                  <a:gd name="T14" fmla="*/ 181 w 181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1" h="17">
                    <a:moveTo>
                      <a:pt x="0" y="0"/>
                    </a:moveTo>
                    <a:lnTo>
                      <a:pt x="0" y="17"/>
                    </a:lnTo>
                    <a:lnTo>
                      <a:pt x="181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51" name="Freeform 593"/>
              <p:cNvSpPr>
                <a:spLocks/>
              </p:cNvSpPr>
              <p:nvPr/>
            </p:nvSpPr>
            <p:spPr bwMode="auto">
              <a:xfrm>
                <a:off x="4756" y="1191"/>
                <a:ext cx="13" cy="2"/>
              </a:xfrm>
              <a:custGeom>
                <a:avLst/>
                <a:gdLst>
                  <a:gd name="T0" fmla="*/ 0 w 181"/>
                  <a:gd name="T1" fmla="*/ 0 h 17"/>
                  <a:gd name="T2" fmla="*/ 0 w 181"/>
                  <a:gd name="T3" fmla="*/ 0 h 17"/>
                  <a:gd name="T4" fmla="*/ 0 w 181"/>
                  <a:gd name="T5" fmla="*/ 0 h 17"/>
                  <a:gd name="T6" fmla="*/ 0 w 181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1"/>
                  <a:gd name="T13" fmla="*/ 0 h 17"/>
                  <a:gd name="T14" fmla="*/ 181 w 181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1" h="17">
                    <a:moveTo>
                      <a:pt x="0" y="17"/>
                    </a:moveTo>
                    <a:lnTo>
                      <a:pt x="181" y="0"/>
                    </a:lnTo>
                    <a:lnTo>
                      <a:pt x="181" y="17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52" name="Rectangle 594"/>
              <p:cNvSpPr>
                <a:spLocks noChangeArrowheads="1"/>
              </p:cNvSpPr>
              <p:nvPr/>
            </p:nvSpPr>
            <p:spPr bwMode="auto">
              <a:xfrm>
                <a:off x="4756" y="1191"/>
                <a:ext cx="13" cy="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53" name="Freeform 595"/>
              <p:cNvSpPr>
                <a:spLocks/>
              </p:cNvSpPr>
              <p:nvPr/>
            </p:nvSpPr>
            <p:spPr bwMode="auto">
              <a:xfrm>
                <a:off x="4487" y="1191"/>
                <a:ext cx="13" cy="2"/>
              </a:xfrm>
              <a:custGeom>
                <a:avLst/>
                <a:gdLst>
                  <a:gd name="T0" fmla="*/ 0 w 181"/>
                  <a:gd name="T1" fmla="*/ 0 h 17"/>
                  <a:gd name="T2" fmla="*/ 0 w 181"/>
                  <a:gd name="T3" fmla="*/ 0 h 17"/>
                  <a:gd name="T4" fmla="*/ 0 w 181"/>
                  <a:gd name="T5" fmla="*/ 0 h 17"/>
                  <a:gd name="T6" fmla="*/ 0 w 181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1"/>
                  <a:gd name="T13" fmla="*/ 0 h 17"/>
                  <a:gd name="T14" fmla="*/ 181 w 181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1" h="17">
                    <a:moveTo>
                      <a:pt x="0" y="0"/>
                    </a:moveTo>
                    <a:lnTo>
                      <a:pt x="0" y="17"/>
                    </a:lnTo>
                    <a:lnTo>
                      <a:pt x="181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54" name="Freeform 596"/>
              <p:cNvSpPr>
                <a:spLocks/>
              </p:cNvSpPr>
              <p:nvPr/>
            </p:nvSpPr>
            <p:spPr bwMode="auto">
              <a:xfrm>
                <a:off x="4487" y="1191"/>
                <a:ext cx="13" cy="2"/>
              </a:xfrm>
              <a:custGeom>
                <a:avLst/>
                <a:gdLst>
                  <a:gd name="T0" fmla="*/ 0 w 181"/>
                  <a:gd name="T1" fmla="*/ 0 h 17"/>
                  <a:gd name="T2" fmla="*/ 0 w 181"/>
                  <a:gd name="T3" fmla="*/ 0 h 17"/>
                  <a:gd name="T4" fmla="*/ 0 w 181"/>
                  <a:gd name="T5" fmla="*/ 0 h 17"/>
                  <a:gd name="T6" fmla="*/ 0 w 181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1"/>
                  <a:gd name="T13" fmla="*/ 0 h 17"/>
                  <a:gd name="T14" fmla="*/ 181 w 181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1" h="17">
                    <a:moveTo>
                      <a:pt x="0" y="17"/>
                    </a:moveTo>
                    <a:lnTo>
                      <a:pt x="181" y="0"/>
                    </a:lnTo>
                    <a:lnTo>
                      <a:pt x="181" y="17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55" name="Rectangle 597"/>
              <p:cNvSpPr>
                <a:spLocks noChangeArrowheads="1"/>
              </p:cNvSpPr>
              <p:nvPr/>
            </p:nvSpPr>
            <p:spPr bwMode="auto">
              <a:xfrm>
                <a:off x="4487" y="1191"/>
                <a:ext cx="13" cy="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56" name="Freeform 598"/>
              <p:cNvSpPr>
                <a:spLocks/>
              </p:cNvSpPr>
              <p:nvPr/>
            </p:nvSpPr>
            <p:spPr bwMode="auto">
              <a:xfrm>
                <a:off x="4752" y="1192"/>
                <a:ext cx="757" cy="1"/>
              </a:xfrm>
              <a:custGeom>
                <a:avLst/>
                <a:gdLst>
                  <a:gd name="T0" fmla="*/ 0 w 10595"/>
                  <a:gd name="T1" fmla="*/ 0 h 1"/>
                  <a:gd name="T2" fmla="*/ 0 w 10595"/>
                  <a:gd name="T3" fmla="*/ 0 h 1"/>
                  <a:gd name="T4" fmla="*/ 0 w 1059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595"/>
                  <a:gd name="T10" fmla="*/ 0 h 1"/>
                  <a:gd name="T11" fmla="*/ 10595 w 1059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595" h="1">
                    <a:moveTo>
                      <a:pt x="0" y="0"/>
                    </a:moveTo>
                    <a:lnTo>
                      <a:pt x="10594" y="0"/>
                    </a:lnTo>
                    <a:lnTo>
                      <a:pt x="1059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57" name="Freeform 599"/>
              <p:cNvSpPr>
                <a:spLocks/>
              </p:cNvSpPr>
              <p:nvPr/>
            </p:nvSpPr>
            <p:spPr bwMode="auto">
              <a:xfrm>
                <a:off x="4756" y="1057"/>
                <a:ext cx="1" cy="136"/>
              </a:xfrm>
              <a:custGeom>
                <a:avLst/>
                <a:gdLst>
                  <a:gd name="T0" fmla="*/ 0 w 18"/>
                  <a:gd name="T1" fmla="*/ 0 h 1897"/>
                  <a:gd name="T2" fmla="*/ 0 w 18"/>
                  <a:gd name="T3" fmla="*/ 0 h 1897"/>
                  <a:gd name="T4" fmla="*/ 0 w 18"/>
                  <a:gd name="T5" fmla="*/ 0 h 1897"/>
                  <a:gd name="T6" fmla="*/ 0 w 18"/>
                  <a:gd name="T7" fmla="*/ 0 h 189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897"/>
                  <a:gd name="T14" fmla="*/ 18 w 18"/>
                  <a:gd name="T15" fmla="*/ 1897 h 189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897">
                    <a:moveTo>
                      <a:pt x="18" y="0"/>
                    </a:moveTo>
                    <a:lnTo>
                      <a:pt x="0" y="0"/>
                    </a:lnTo>
                    <a:lnTo>
                      <a:pt x="18" y="1897"/>
                    </a:lnTo>
                    <a:lnTo>
                      <a:pt x="18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58" name="Freeform 600"/>
              <p:cNvSpPr>
                <a:spLocks/>
              </p:cNvSpPr>
              <p:nvPr/>
            </p:nvSpPr>
            <p:spPr bwMode="auto">
              <a:xfrm>
                <a:off x="4756" y="1057"/>
                <a:ext cx="1" cy="136"/>
              </a:xfrm>
              <a:custGeom>
                <a:avLst/>
                <a:gdLst>
                  <a:gd name="T0" fmla="*/ 0 w 18"/>
                  <a:gd name="T1" fmla="*/ 0 h 1897"/>
                  <a:gd name="T2" fmla="*/ 0 w 18"/>
                  <a:gd name="T3" fmla="*/ 0 h 1897"/>
                  <a:gd name="T4" fmla="*/ 0 w 18"/>
                  <a:gd name="T5" fmla="*/ 0 h 1897"/>
                  <a:gd name="T6" fmla="*/ 0 w 18"/>
                  <a:gd name="T7" fmla="*/ 0 h 189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897"/>
                  <a:gd name="T14" fmla="*/ 18 w 18"/>
                  <a:gd name="T15" fmla="*/ 1897 h 189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897">
                    <a:moveTo>
                      <a:pt x="0" y="0"/>
                    </a:moveTo>
                    <a:lnTo>
                      <a:pt x="18" y="1897"/>
                    </a:lnTo>
                    <a:lnTo>
                      <a:pt x="0" y="188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59" name="Freeform 601"/>
              <p:cNvSpPr>
                <a:spLocks/>
              </p:cNvSpPr>
              <p:nvPr/>
            </p:nvSpPr>
            <p:spPr bwMode="auto">
              <a:xfrm>
                <a:off x="4756" y="1057"/>
                <a:ext cx="1" cy="136"/>
              </a:xfrm>
              <a:custGeom>
                <a:avLst/>
                <a:gdLst>
                  <a:gd name="T0" fmla="*/ 0 w 18"/>
                  <a:gd name="T1" fmla="*/ 0 h 1897"/>
                  <a:gd name="T2" fmla="*/ 0 w 18"/>
                  <a:gd name="T3" fmla="*/ 0 h 1897"/>
                  <a:gd name="T4" fmla="*/ 0 w 18"/>
                  <a:gd name="T5" fmla="*/ 0 h 1897"/>
                  <a:gd name="T6" fmla="*/ 0 w 18"/>
                  <a:gd name="T7" fmla="*/ 0 h 1897"/>
                  <a:gd name="T8" fmla="*/ 0 w 18"/>
                  <a:gd name="T9" fmla="*/ 0 h 18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897"/>
                  <a:gd name="T17" fmla="*/ 18 w 18"/>
                  <a:gd name="T18" fmla="*/ 1897 h 18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897">
                    <a:moveTo>
                      <a:pt x="18" y="0"/>
                    </a:moveTo>
                    <a:lnTo>
                      <a:pt x="0" y="0"/>
                    </a:lnTo>
                    <a:lnTo>
                      <a:pt x="0" y="1880"/>
                    </a:lnTo>
                    <a:lnTo>
                      <a:pt x="18" y="1897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60" name="Freeform 602"/>
              <p:cNvSpPr>
                <a:spLocks/>
              </p:cNvSpPr>
              <p:nvPr/>
            </p:nvSpPr>
            <p:spPr bwMode="auto">
              <a:xfrm>
                <a:off x="4752" y="1191"/>
                <a:ext cx="5" cy="2"/>
              </a:xfrm>
              <a:custGeom>
                <a:avLst/>
                <a:gdLst>
                  <a:gd name="T0" fmla="*/ 0 w 71"/>
                  <a:gd name="T1" fmla="*/ 0 h 17"/>
                  <a:gd name="T2" fmla="*/ 0 w 71"/>
                  <a:gd name="T3" fmla="*/ 0 h 17"/>
                  <a:gd name="T4" fmla="*/ 0 w 71"/>
                  <a:gd name="T5" fmla="*/ 0 h 17"/>
                  <a:gd name="T6" fmla="*/ 0 w 71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1"/>
                  <a:gd name="T13" fmla="*/ 0 h 17"/>
                  <a:gd name="T14" fmla="*/ 71 w 71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1" h="17">
                    <a:moveTo>
                      <a:pt x="71" y="17"/>
                    </a:moveTo>
                    <a:lnTo>
                      <a:pt x="53" y="0"/>
                    </a:lnTo>
                    <a:lnTo>
                      <a:pt x="0" y="17"/>
                    </a:lnTo>
                    <a:lnTo>
                      <a:pt x="71" y="17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61" name="Freeform 603"/>
              <p:cNvSpPr>
                <a:spLocks/>
              </p:cNvSpPr>
              <p:nvPr/>
            </p:nvSpPr>
            <p:spPr bwMode="auto">
              <a:xfrm>
                <a:off x="4752" y="1191"/>
                <a:ext cx="4" cy="2"/>
              </a:xfrm>
              <a:custGeom>
                <a:avLst/>
                <a:gdLst>
                  <a:gd name="T0" fmla="*/ 0 w 53"/>
                  <a:gd name="T1" fmla="*/ 0 h 17"/>
                  <a:gd name="T2" fmla="*/ 0 w 53"/>
                  <a:gd name="T3" fmla="*/ 0 h 17"/>
                  <a:gd name="T4" fmla="*/ 0 w 53"/>
                  <a:gd name="T5" fmla="*/ 0 h 17"/>
                  <a:gd name="T6" fmla="*/ 0 w 53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"/>
                  <a:gd name="T13" fmla="*/ 0 h 17"/>
                  <a:gd name="T14" fmla="*/ 53 w 53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" h="17">
                    <a:moveTo>
                      <a:pt x="53" y="0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62" name="Freeform 604"/>
              <p:cNvSpPr>
                <a:spLocks/>
              </p:cNvSpPr>
              <p:nvPr/>
            </p:nvSpPr>
            <p:spPr bwMode="auto">
              <a:xfrm>
                <a:off x="4752" y="1191"/>
                <a:ext cx="5" cy="2"/>
              </a:xfrm>
              <a:custGeom>
                <a:avLst/>
                <a:gdLst>
                  <a:gd name="T0" fmla="*/ 0 w 71"/>
                  <a:gd name="T1" fmla="*/ 0 h 17"/>
                  <a:gd name="T2" fmla="*/ 0 w 71"/>
                  <a:gd name="T3" fmla="*/ 0 h 17"/>
                  <a:gd name="T4" fmla="*/ 0 w 71"/>
                  <a:gd name="T5" fmla="*/ 0 h 17"/>
                  <a:gd name="T6" fmla="*/ 0 w 71"/>
                  <a:gd name="T7" fmla="*/ 0 h 17"/>
                  <a:gd name="T8" fmla="*/ 0 w 71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17"/>
                  <a:gd name="T17" fmla="*/ 71 w 71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17">
                    <a:moveTo>
                      <a:pt x="71" y="17"/>
                    </a:moveTo>
                    <a:lnTo>
                      <a:pt x="5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71" y="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957" name="Freeform 605"/>
            <p:cNvSpPr>
              <a:spLocks/>
            </p:cNvSpPr>
            <p:nvPr/>
          </p:nvSpPr>
          <p:spPr bwMode="auto">
            <a:xfrm>
              <a:off x="4426" y="1179"/>
              <a:ext cx="227" cy="2"/>
            </a:xfrm>
            <a:custGeom>
              <a:avLst/>
              <a:gdLst>
                <a:gd name="T0" fmla="*/ 0 w 3177"/>
                <a:gd name="T1" fmla="*/ 0 h 17"/>
                <a:gd name="T2" fmla="*/ 0 w 3177"/>
                <a:gd name="T3" fmla="*/ 0 h 17"/>
                <a:gd name="T4" fmla="*/ 0 w 3177"/>
                <a:gd name="T5" fmla="*/ 0 h 17"/>
                <a:gd name="T6" fmla="*/ 0 w 317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7"/>
                <a:gd name="T13" fmla="*/ 0 h 17"/>
                <a:gd name="T14" fmla="*/ 3177 w 317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7" h="17">
                  <a:moveTo>
                    <a:pt x="3177" y="17"/>
                  </a:moveTo>
                  <a:lnTo>
                    <a:pt x="3177" y="0"/>
                  </a:lnTo>
                  <a:lnTo>
                    <a:pt x="0" y="17"/>
                  </a:lnTo>
                  <a:lnTo>
                    <a:pt x="3177" y="1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58" name="Freeform 606"/>
            <p:cNvSpPr>
              <a:spLocks/>
            </p:cNvSpPr>
            <p:nvPr/>
          </p:nvSpPr>
          <p:spPr bwMode="auto">
            <a:xfrm>
              <a:off x="4426" y="1179"/>
              <a:ext cx="227" cy="2"/>
            </a:xfrm>
            <a:custGeom>
              <a:avLst/>
              <a:gdLst>
                <a:gd name="T0" fmla="*/ 0 w 3177"/>
                <a:gd name="T1" fmla="*/ 0 h 17"/>
                <a:gd name="T2" fmla="*/ 0 w 3177"/>
                <a:gd name="T3" fmla="*/ 0 h 17"/>
                <a:gd name="T4" fmla="*/ 0 w 3177"/>
                <a:gd name="T5" fmla="*/ 0 h 17"/>
                <a:gd name="T6" fmla="*/ 0 w 317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7"/>
                <a:gd name="T13" fmla="*/ 0 h 17"/>
                <a:gd name="T14" fmla="*/ 3177 w 317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7" h="17">
                  <a:moveTo>
                    <a:pt x="3177" y="0"/>
                  </a:moveTo>
                  <a:lnTo>
                    <a:pt x="0" y="17"/>
                  </a:lnTo>
                  <a:lnTo>
                    <a:pt x="17" y="0"/>
                  </a:lnTo>
                  <a:lnTo>
                    <a:pt x="3177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59" name="Freeform 607"/>
            <p:cNvSpPr>
              <a:spLocks/>
            </p:cNvSpPr>
            <p:nvPr/>
          </p:nvSpPr>
          <p:spPr bwMode="auto">
            <a:xfrm>
              <a:off x="4426" y="1179"/>
              <a:ext cx="227" cy="2"/>
            </a:xfrm>
            <a:custGeom>
              <a:avLst/>
              <a:gdLst>
                <a:gd name="T0" fmla="*/ 0 w 3177"/>
                <a:gd name="T1" fmla="*/ 0 h 17"/>
                <a:gd name="T2" fmla="*/ 0 w 3177"/>
                <a:gd name="T3" fmla="*/ 0 h 17"/>
                <a:gd name="T4" fmla="*/ 0 w 3177"/>
                <a:gd name="T5" fmla="*/ 0 h 17"/>
                <a:gd name="T6" fmla="*/ 0 w 3177"/>
                <a:gd name="T7" fmla="*/ 0 h 17"/>
                <a:gd name="T8" fmla="*/ 0 w 317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77"/>
                <a:gd name="T16" fmla="*/ 0 h 17"/>
                <a:gd name="T17" fmla="*/ 3177 w 317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77" h="17">
                  <a:moveTo>
                    <a:pt x="3177" y="17"/>
                  </a:moveTo>
                  <a:lnTo>
                    <a:pt x="3177" y="0"/>
                  </a:lnTo>
                  <a:lnTo>
                    <a:pt x="17" y="0"/>
                  </a:lnTo>
                  <a:lnTo>
                    <a:pt x="0" y="17"/>
                  </a:lnTo>
                  <a:lnTo>
                    <a:pt x="317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60" name="Freeform 608"/>
            <p:cNvSpPr>
              <a:spLocks/>
            </p:cNvSpPr>
            <p:nvPr/>
          </p:nvSpPr>
          <p:spPr bwMode="auto">
            <a:xfrm>
              <a:off x="4426" y="1045"/>
              <a:ext cx="2" cy="136"/>
            </a:xfrm>
            <a:custGeom>
              <a:avLst/>
              <a:gdLst>
                <a:gd name="T0" fmla="*/ 0 w 17"/>
                <a:gd name="T1" fmla="*/ 0 h 1897"/>
                <a:gd name="T2" fmla="*/ 0 w 17"/>
                <a:gd name="T3" fmla="*/ 0 h 1897"/>
                <a:gd name="T4" fmla="*/ 0 w 17"/>
                <a:gd name="T5" fmla="*/ 0 h 1897"/>
                <a:gd name="T6" fmla="*/ 0 w 17"/>
                <a:gd name="T7" fmla="*/ 0 h 18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897"/>
                <a:gd name="T14" fmla="*/ 17 w 17"/>
                <a:gd name="T15" fmla="*/ 1897 h 18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897">
                  <a:moveTo>
                    <a:pt x="0" y="1897"/>
                  </a:moveTo>
                  <a:lnTo>
                    <a:pt x="17" y="1880"/>
                  </a:lnTo>
                  <a:lnTo>
                    <a:pt x="0" y="0"/>
                  </a:lnTo>
                  <a:lnTo>
                    <a:pt x="0" y="189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61" name="Freeform 609"/>
            <p:cNvSpPr>
              <a:spLocks/>
            </p:cNvSpPr>
            <p:nvPr/>
          </p:nvSpPr>
          <p:spPr bwMode="auto">
            <a:xfrm>
              <a:off x="4426" y="1045"/>
              <a:ext cx="2" cy="134"/>
            </a:xfrm>
            <a:custGeom>
              <a:avLst/>
              <a:gdLst>
                <a:gd name="T0" fmla="*/ 0 w 17"/>
                <a:gd name="T1" fmla="*/ 0 h 1880"/>
                <a:gd name="T2" fmla="*/ 0 w 17"/>
                <a:gd name="T3" fmla="*/ 0 h 1880"/>
                <a:gd name="T4" fmla="*/ 0 w 17"/>
                <a:gd name="T5" fmla="*/ 0 h 1880"/>
                <a:gd name="T6" fmla="*/ 0 w 17"/>
                <a:gd name="T7" fmla="*/ 0 h 1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880"/>
                <a:gd name="T14" fmla="*/ 17 w 17"/>
                <a:gd name="T15" fmla="*/ 1880 h 1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880">
                  <a:moveTo>
                    <a:pt x="17" y="188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8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962" name="Freeform 610"/>
            <p:cNvSpPr>
              <a:spLocks/>
            </p:cNvSpPr>
            <p:nvPr/>
          </p:nvSpPr>
          <p:spPr bwMode="auto">
            <a:xfrm>
              <a:off x="4426" y="1045"/>
              <a:ext cx="2" cy="136"/>
            </a:xfrm>
            <a:custGeom>
              <a:avLst/>
              <a:gdLst>
                <a:gd name="T0" fmla="*/ 0 w 17"/>
                <a:gd name="T1" fmla="*/ 0 h 1897"/>
                <a:gd name="T2" fmla="*/ 0 w 17"/>
                <a:gd name="T3" fmla="*/ 0 h 1897"/>
                <a:gd name="T4" fmla="*/ 0 w 17"/>
                <a:gd name="T5" fmla="*/ 0 h 1897"/>
                <a:gd name="T6" fmla="*/ 0 w 17"/>
                <a:gd name="T7" fmla="*/ 0 h 1897"/>
                <a:gd name="T8" fmla="*/ 0 w 17"/>
                <a:gd name="T9" fmla="*/ 0 h 18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97"/>
                <a:gd name="T17" fmla="*/ 17 w 17"/>
                <a:gd name="T18" fmla="*/ 1897 h 18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97">
                  <a:moveTo>
                    <a:pt x="0" y="1897"/>
                  </a:moveTo>
                  <a:lnTo>
                    <a:pt x="17" y="188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89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611"/>
          <p:cNvGrpSpPr>
            <a:grpSpLocks/>
          </p:cNvGrpSpPr>
          <p:nvPr/>
        </p:nvGrpSpPr>
        <p:grpSpPr bwMode="auto">
          <a:xfrm>
            <a:off x="3200400" y="1752600"/>
            <a:ext cx="2233613" cy="1111250"/>
            <a:chOff x="2100" y="885"/>
            <a:chExt cx="1803" cy="1063"/>
          </a:xfrm>
        </p:grpSpPr>
        <p:sp>
          <p:nvSpPr>
            <p:cNvPr id="55115" name="Freeform 612"/>
            <p:cNvSpPr>
              <a:spLocks/>
            </p:cNvSpPr>
            <p:nvPr/>
          </p:nvSpPr>
          <p:spPr bwMode="auto">
            <a:xfrm>
              <a:off x="3476" y="1437"/>
              <a:ext cx="86" cy="2"/>
            </a:xfrm>
            <a:custGeom>
              <a:avLst/>
              <a:gdLst>
                <a:gd name="T0" fmla="*/ 0 w 1298"/>
                <a:gd name="T1" fmla="*/ 0 h 28"/>
                <a:gd name="T2" fmla="*/ 0 w 1298"/>
                <a:gd name="T3" fmla="*/ 0 h 28"/>
                <a:gd name="T4" fmla="*/ 0 w 1298"/>
                <a:gd name="T5" fmla="*/ 0 h 28"/>
                <a:gd name="T6" fmla="*/ 0 w 1298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8"/>
                <a:gd name="T13" fmla="*/ 0 h 28"/>
                <a:gd name="T14" fmla="*/ 1298 w 129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8" h="28">
                  <a:moveTo>
                    <a:pt x="1298" y="0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16" name="Freeform 613"/>
            <p:cNvSpPr>
              <a:spLocks/>
            </p:cNvSpPr>
            <p:nvPr/>
          </p:nvSpPr>
          <p:spPr bwMode="auto">
            <a:xfrm>
              <a:off x="3562" y="1437"/>
              <a:ext cx="118" cy="2"/>
            </a:xfrm>
            <a:custGeom>
              <a:avLst/>
              <a:gdLst>
                <a:gd name="T0" fmla="*/ 0 w 1766"/>
                <a:gd name="T1" fmla="*/ 0 h 28"/>
                <a:gd name="T2" fmla="*/ 0 w 1766"/>
                <a:gd name="T3" fmla="*/ 0 h 28"/>
                <a:gd name="T4" fmla="*/ 0 w 1766"/>
                <a:gd name="T5" fmla="*/ 0 h 28"/>
                <a:gd name="T6" fmla="*/ 0 w 1766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6"/>
                <a:gd name="T13" fmla="*/ 0 h 28"/>
                <a:gd name="T14" fmla="*/ 1766 w 1766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6" h="28">
                  <a:moveTo>
                    <a:pt x="0" y="0"/>
                  </a:moveTo>
                  <a:lnTo>
                    <a:pt x="0" y="28"/>
                  </a:lnTo>
                  <a:lnTo>
                    <a:pt x="176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17" name="Freeform 614"/>
            <p:cNvSpPr>
              <a:spLocks/>
            </p:cNvSpPr>
            <p:nvPr/>
          </p:nvSpPr>
          <p:spPr bwMode="auto">
            <a:xfrm>
              <a:off x="3562" y="1437"/>
              <a:ext cx="118" cy="2"/>
            </a:xfrm>
            <a:custGeom>
              <a:avLst/>
              <a:gdLst>
                <a:gd name="T0" fmla="*/ 0 w 1766"/>
                <a:gd name="T1" fmla="*/ 0 h 28"/>
                <a:gd name="T2" fmla="*/ 0 w 1766"/>
                <a:gd name="T3" fmla="*/ 0 h 28"/>
                <a:gd name="T4" fmla="*/ 0 w 1766"/>
                <a:gd name="T5" fmla="*/ 0 h 28"/>
                <a:gd name="T6" fmla="*/ 0 w 1766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6"/>
                <a:gd name="T13" fmla="*/ 0 h 28"/>
                <a:gd name="T14" fmla="*/ 1766 w 1766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6" h="28">
                  <a:moveTo>
                    <a:pt x="0" y="28"/>
                  </a:moveTo>
                  <a:lnTo>
                    <a:pt x="1766" y="0"/>
                  </a:lnTo>
                  <a:lnTo>
                    <a:pt x="1766" y="28"/>
                  </a:lnTo>
                  <a:lnTo>
                    <a:pt x="0" y="2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18" name="Rectangle 615"/>
            <p:cNvSpPr>
              <a:spLocks noChangeArrowheads="1"/>
            </p:cNvSpPr>
            <p:nvPr/>
          </p:nvSpPr>
          <p:spPr bwMode="auto">
            <a:xfrm>
              <a:off x="3562" y="1437"/>
              <a:ext cx="118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19" name="Freeform 616"/>
            <p:cNvSpPr>
              <a:spLocks/>
            </p:cNvSpPr>
            <p:nvPr/>
          </p:nvSpPr>
          <p:spPr bwMode="auto">
            <a:xfrm>
              <a:off x="2729" y="1175"/>
              <a:ext cx="1" cy="21"/>
            </a:xfrm>
            <a:custGeom>
              <a:avLst/>
              <a:gdLst>
                <a:gd name="T0" fmla="*/ 0 w 1"/>
                <a:gd name="T1" fmla="*/ 0 h 304"/>
                <a:gd name="T2" fmla="*/ 0 w 1"/>
                <a:gd name="T3" fmla="*/ 0 h 304"/>
                <a:gd name="T4" fmla="*/ 1 w 1"/>
                <a:gd name="T5" fmla="*/ 0 h 304"/>
                <a:gd name="T6" fmla="*/ 0 60000 65536"/>
                <a:gd name="T7" fmla="*/ 0 60000 65536"/>
                <a:gd name="T8" fmla="*/ 0 60000 65536"/>
                <a:gd name="T9" fmla="*/ 0 w 1"/>
                <a:gd name="T10" fmla="*/ 0 h 304"/>
                <a:gd name="T11" fmla="*/ 1 w 1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4">
                  <a:moveTo>
                    <a:pt x="0" y="0"/>
                  </a:moveTo>
                  <a:lnTo>
                    <a:pt x="0" y="304"/>
                  </a:lnTo>
                  <a:lnTo>
                    <a:pt x="1" y="30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20" name="Freeform 617"/>
            <p:cNvSpPr>
              <a:spLocks/>
            </p:cNvSpPr>
            <p:nvPr/>
          </p:nvSpPr>
          <p:spPr bwMode="auto">
            <a:xfrm>
              <a:off x="2713" y="1175"/>
              <a:ext cx="1" cy="21"/>
            </a:xfrm>
            <a:custGeom>
              <a:avLst/>
              <a:gdLst>
                <a:gd name="T0" fmla="*/ 0 w 1"/>
                <a:gd name="T1" fmla="*/ 0 h 304"/>
                <a:gd name="T2" fmla="*/ 0 w 1"/>
                <a:gd name="T3" fmla="*/ 0 h 304"/>
                <a:gd name="T4" fmla="*/ 1 w 1"/>
                <a:gd name="T5" fmla="*/ 0 h 304"/>
                <a:gd name="T6" fmla="*/ 0 60000 65536"/>
                <a:gd name="T7" fmla="*/ 0 60000 65536"/>
                <a:gd name="T8" fmla="*/ 0 60000 65536"/>
                <a:gd name="T9" fmla="*/ 0 w 1"/>
                <a:gd name="T10" fmla="*/ 0 h 304"/>
                <a:gd name="T11" fmla="*/ 1 w 1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4">
                  <a:moveTo>
                    <a:pt x="0" y="30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21" name="Freeform 618"/>
            <p:cNvSpPr>
              <a:spLocks/>
            </p:cNvSpPr>
            <p:nvPr/>
          </p:nvSpPr>
          <p:spPr bwMode="auto">
            <a:xfrm>
              <a:off x="2719" y="1180"/>
              <a:ext cx="5" cy="5"/>
            </a:xfrm>
            <a:custGeom>
              <a:avLst/>
              <a:gdLst>
                <a:gd name="T0" fmla="*/ 0 w 75"/>
                <a:gd name="T1" fmla="*/ 0 h 75"/>
                <a:gd name="T2" fmla="*/ 0 w 75"/>
                <a:gd name="T3" fmla="*/ 0 h 75"/>
                <a:gd name="T4" fmla="*/ 0 w 75"/>
                <a:gd name="T5" fmla="*/ 0 h 75"/>
                <a:gd name="T6" fmla="*/ 0 w 75"/>
                <a:gd name="T7" fmla="*/ 0 h 75"/>
                <a:gd name="T8" fmla="*/ 0 w 75"/>
                <a:gd name="T9" fmla="*/ 0 h 75"/>
                <a:gd name="T10" fmla="*/ 0 w 75"/>
                <a:gd name="T11" fmla="*/ 0 h 75"/>
                <a:gd name="T12" fmla="*/ 0 w 75"/>
                <a:gd name="T13" fmla="*/ 0 h 75"/>
                <a:gd name="T14" fmla="*/ 0 w 75"/>
                <a:gd name="T15" fmla="*/ 0 h 75"/>
                <a:gd name="T16" fmla="*/ 0 w 75"/>
                <a:gd name="T17" fmla="*/ 0 h 75"/>
                <a:gd name="T18" fmla="*/ 0 w 75"/>
                <a:gd name="T19" fmla="*/ 0 h 75"/>
                <a:gd name="T20" fmla="*/ 0 w 75"/>
                <a:gd name="T21" fmla="*/ 0 h 75"/>
                <a:gd name="T22" fmla="*/ 0 w 75"/>
                <a:gd name="T23" fmla="*/ 0 h 75"/>
                <a:gd name="T24" fmla="*/ 0 w 75"/>
                <a:gd name="T25" fmla="*/ 0 h 75"/>
                <a:gd name="T26" fmla="*/ 0 w 75"/>
                <a:gd name="T27" fmla="*/ 0 h 75"/>
                <a:gd name="T28" fmla="*/ 0 w 75"/>
                <a:gd name="T29" fmla="*/ 0 h 75"/>
                <a:gd name="T30" fmla="*/ 0 w 75"/>
                <a:gd name="T31" fmla="*/ 0 h 75"/>
                <a:gd name="T32" fmla="*/ 0 w 75"/>
                <a:gd name="T33" fmla="*/ 0 h 75"/>
                <a:gd name="T34" fmla="*/ 0 w 75"/>
                <a:gd name="T35" fmla="*/ 0 h 75"/>
                <a:gd name="T36" fmla="*/ 0 w 75"/>
                <a:gd name="T37" fmla="*/ 0 h 75"/>
                <a:gd name="T38" fmla="*/ 0 w 75"/>
                <a:gd name="T39" fmla="*/ 0 h 75"/>
                <a:gd name="T40" fmla="*/ 0 w 75"/>
                <a:gd name="T41" fmla="*/ 0 h 75"/>
                <a:gd name="T42" fmla="*/ 0 w 75"/>
                <a:gd name="T43" fmla="*/ 0 h 75"/>
                <a:gd name="T44" fmla="*/ 0 w 75"/>
                <a:gd name="T45" fmla="*/ 0 h 75"/>
                <a:gd name="T46" fmla="*/ 0 w 75"/>
                <a:gd name="T47" fmla="*/ 0 h 75"/>
                <a:gd name="T48" fmla="*/ 0 w 75"/>
                <a:gd name="T49" fmla="*/ 0 h 75"/>
                <a:gd name="T50" fmla="*/ 0 w 75"/>
                <a:gd name="T51" fmla="*/ 0 h 75"/>
                <a:gd name="T52" fmla="*/ 0 w 75"/>
                <a:gd name="T53" fmla="*/ 0 h 75"/>
                <a:gd name="T54" fmla="*/ 0 w 75"/>
                <a:gd name="T55" fmla="*/ 0 h 75"/>
                <a:gd name="T56" fmla="*/ 0 w 75"/>
                <a:gd name="T57" fmla="*/ 0 h 75"/>
                <a:gd name="T58" fmla="*/ 0 w 75"/>
                <a:gd name="T59" fmla="*/ 0 h 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5"/>
                <a:gd name="T91" fmla="*/ 0 h 75"/>
                <a:gd name="T92" fmla="*/ 75 w 75"/>
                <a:gd name="T93" fmla="*/ 75 h 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5" h="75">
                  <a:moveTo>
                    <a:pt x="74" y="38"/>
                  </a:moveTo>
                  <a:lnTo>
                    <a:pt x="73" y="30"/>
                  </a:lnTo>
                  <a:lnTo>
                    <a:pt x="71" y="22"/>
                  </a:lnTo>
                  <a:lnTo>
                    <a:pt x="66" y="15"/>
                  </a:lnTo>
                  <a:lnTo>
                    <a:pt x="60" y="9"/>
                  </a:lnTo>
                  <a:lnTo>
                    <a:pt x="53" y="5"/>
                  </a:lnTo>
                  <a:lnTo>
                    <a:pt x="46" y="1"/>
                  </a:lnTo>
                  <a:lnTo>
                    <a:pt x="37" y="0"/>
                  </a:lnTo>
                  <a:lnTo>
                    <a:pt x="28" y="1"/>
                  </a:lnTo>
                  <a:lnTo>
                    <a:pt x="21" y="5"/>
                  </a:lnTo>
                  <a:lnTo>
                    <a:pt x="14" y="9"/>
                  </a:lnTo>
                  <a:lnTo>
                    <a:pt x="8" y="15"/>
                  </a:lnTo>
                  <a:lnTo>
                    <a:pt x="3" y="22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1" y="46"/>
                  </a:lnTo>
                  <a:lnTo>
                    <a:pt x="3" y="54"/>
                  </a:lnTo>
                  <a:lnTo>
                    <a:pt x="8" y="61"/>
                  </a:lnTo>
                  <a:lnTo>
                    <a:pt x="14" y="67"/>
                  </a:lnTo>
                  <a:lnTo>
                    <a:pt x="21" y="71"/>
                  </a:lnTo>
                  <a:lnTo>
                    <a:pt x="28" y="74"/>
                  </a:lnTo>
                  <a:lnTo>
                    <a:pt x="37" y="75"/>
                  </a:lnTo>
                  <a:lnTo>
                    <a:pt x="46" y="74"/>
                  </a:lnTo>
                  <a:lnTo>
                    <a:pt x="53" y="71"/>
                  </a:lnTo>
                  <a:lnTo>
                    <a:pt x="60" y="67"/>
                  </a:lnTo>
                  <a:lnTo>
                    <a:pt x="66" y="61"/>
                  </a:lnTo>
                  <a:lnTo>
                    <a:pt x="71" y="54"/>
                  </a:lnTo>
                  <a:lnTo>
                    <a:pt x="73" y="46"/>
                  </a:lnTo>
                  <a:lnTo>
                    <a:pt x="74" y="38"/>
                  </a:lnTo>
                  <a:lnTo>
                    <a:pt x="75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22" name="Freeform 619"/>
            <p:cNvSpPr>
              <a:spLocks/>
            </p:cNvSpPr>
            <p:nvPr/>
          </p:nvSpPr>
          <p:spPr bwMode="auto">
            <a:xfrm>
              <a:off x="2713" y="1196"/>
              <a:ext cx="16" cy="1"/>
            </a:xfrm>
            <a:custGeom>
              <a:avLst/>
              <a:gdLst>
                <a:gd name="T0" fmla="*/ 0 w 236"/>
                <a:gd name="T1" fmla="*/ 0 h 1"/>
                <a:gd name="T2" fmla="*/ 0 w 236"/>
                <a:gd name="T3" fmla="*/ 0 h 1"/>
                <a:gd name="T4" fmla="*/ 0 w 236"/>
                <a:gd name="T5" fmla="*/ 0 h 1"/>
                <a:gd name="T6" fmla="*/ 0 60000 65536"/>
                <a:gd name="T7" fmla="*/ 0 60000 65536"/>
                <a:gd name="T8" fmla="*/ 0 60000 65536"/>
                <a:gd name="T9" fmla="*/ 0 w 236"/>
                <a:gd name="T10" fmla="*/ 0 h 1"/>
                <a:gd name="T11" fmla="*/ 236 w 23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" h="1">
                  <a:moveTo>
                    <a:pt x="23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23" name="Freeform 620"/>
            <p:cNvSpPr>
              <a:spLocks/>
            </p:cNvSpPr>
            <p:nvPr/>
          </p:nvSpPr>
          <p:spPr bwMode="auto">
            <a:xfrm>
              <a:off x="2713" y="1175"/>
              <a:ext cx="16" cy="1"/>
            </a:xfrm>
            <a:custGeom>
              <a:avLst/>
              <a:gdLst>
                <a:gd name="T0" fmla="*/ 0 w 237"/>
                <a:gd name="T1" fmla="*/ 0 h 1"/>
                <a:gd name="T2" fmla="*/ 0 w 237"/>
                <a:gd name="T3" fmla="*/ 0 h 1"/>
                <a:gd name="T4" fmla="*/ 0 w 237"/>
                <a:gd name="T5" fmla="*/ 0 h 1"/>
                <a:gd name="T6" fmla="*/ 0 60000 65536"/>
                <a:gd name="T7" fmla="*/ 0 60000 65536"/>
                <a:gd name="T8" fmla="*/ 0 60000 65536"/>
                <a:gd name="T9" fmla="*/ 0 w 237"/>
                <a:gd name="T10" fmla="*/ 0 h 1"/>
                <a:gd name="T11" fmla="*/ 237 w 23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" h="1">
                  <a:moveTo>
                    <a:pt x="0" y="0"/>
                  </a:moveTo>
                  <a:lnTo>
                    <a:pt x="236" y="0"/>
                  </a:lnTo>
                  <a:lnTo>
                    <a:pt x="2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24" name="Freeform 621"/>
            <p:cNvSpPr>
              <a:spLocks/>
            </p:cNvSpPr>
            <p:nvPr/>
          </p:nvSpPr>
          <p:spPr bwMode="auto">
            <a:xfrm>
              <a:off x="2746" y="1341"/>
              <a:ext cx="1" cy="97"/>
            </a:xfrm>
            <a:custGeom>
              <a:avLst/>
              <a:gdLst>
                <a:gd name="T0" fmla="*/ 0 w 1"/>
                <a:gd name="T1" fmla="*/ 0 h 1459"/>
                <a:gd name="T2" fmla="*/ 0 w 1"/>
                <a:gd name="T3" fmla="*/ 0 h 1459"/>
                <a:gd name="T4" fmla="*/ 1 w 1"/>
                <a:gd name="T5" fmla="*/ 0 h 1459"/>
                <a:gd name="T6" fmla="*/ 0 60000 65536"/>
                <a:gd name="T7" fmla="*/ 0 60000 65536"/>
                <a:gd name="T8" fmla="*/ 0 60000 65536"/>
                <a:gd name="T9" fmla="*/ 0 w 1"/>
                <a:gd name="T10" fmla="*/ 0 h 1459"/>
                <a:gd name="T11" fmla="*/ 1 w 1"/>
                <a:gd name="T12" fmla="*/ 1459 h 14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459">
                  <a:moveTo>
                    <a:pt x="0" y="0"/>
                  </a:moveTo>
                  <a:lnTo>
                    <a:pt x="0" y="1459"/>
                  </a:lnTo>
                  <a:lnTo>
                    <a:pt x="1" y="145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25" name="Freeform 622"/>
            <p:cNvSpPr>
              <a:spLocks/>
            </p:cNvSpPr>
            <p:nvPr/>
          </p:nvSpPr>
          <p:spPr bwMode="auto">
            <a:xfrm>
              <a:off x="2694" y="1341"/>
              <a:ext cx="1" cy="99"/>
            </a:xfrm>
            <a:custGeom>
              <a:avLst/>
              <a:gdLst>
                <a:gd name="T0" fmla="*/ 0 w 1"/>
                <a:gd name="T1" fmla="*/ 0 h 1476"/>
                <a:gd name="T2" fmla="*/ 0 w 1"/>
                <a:gd name="T3" fmla="*/ 0 h 1476"/>
                <a:gd name="T4" fmla="*/ 1 w 1"/>
                <a:gd name="T5" fmla="*/ 0 h 1476"/>
                <a:gd name="T6" fmla="*/ 0 60000 65536"/>
                <a:gd name="T7" fmla="*/ 0 60000 65536"/>
                <a:gd name="T8" fmla="*/ 0 60000 65536"/>
                <a:gd name="T9" fmla="*/ 0 w 1"/>
                <a:gd name="T10" fmla="*/ 0 h 1476"/>
                <a:gd name="T11" fmla="*/ 1 w 1"/>
                <a:gd name="T12" fmla="*/ 1476 h 1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476">
                  <a:moveTo>
                    <a:pt x="0" y="0"/>
                  </a:moveTo>
                  <a:lnTo>
                    <a:pt x="0" y="1476"/>
                  </a:lnTo>
                  <a:lnTo>
                    <a:pt x="1" y="147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26" name="Freeform 623"/>
            <p:cNvSpPr>
              <a:spLocks/>
            </p:cNvSpPr>
            <p:nvPr/>
          </p:nvSpPr>
          <p:spPr bwMode="auto">
            <a:xfrm>
              <a:off x="2686" y="1338"/>
              <a:ext cx="3" cy="3"/>
            </a:xfrm>
            <a:custGeom>
              <a:avLst/>
              <a:gdLst>
                <a:gd name="T0" fmla="*/ 0 w 43"/>
                <a:gd name="T1" fmla="*/ 0 h 54"/>
                <a:gd name="T2" fmla="*/ 0 w 43"/>
                <a:gd name="T3" fmla="*/ 0 h 54"/>
                <a:gd name="T4" fmla="*/ 0 w 43"/>
                <a:gd name="T5" fmla="*/ 0 h 54"/>
                <a:gd name="T6" fmla="*/ 0 60000 65536"/>
                <a:gd name="T7" fmla="*/ 0 60000 65536"/>
                <a:gd name="T8" fmla="*/ 0 60000 65536"/>
                <a:gd name="T9" fmla="*/ 0 w 43"/>
                <a:gd name="T10" fmla="*/ 0 h 54"/>
                <a:gd name="T11" fmla="*/ 43 w 43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54">
                  <a:moveTo>
                    <a:pt x="43" y="0"/>
                  </a:moveTo>
                  <a:lnTo>
                    <a:pt x="0" y="54"/>
                  </a:lnTo>
                  <a:lnTo>
                    <a:pt x="1" y="5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27" name="Freeform 624"/>
            <p:cNvSpPr>
              <a:spLocks/>
            </p:cNvSpPr>
            <p:nvPr/>
          </p:nvSpPr>
          <p:spPr bwMode="auto">
            <a:xfrm>
              <a:off x="2686" y="1341"/>
              <a:ext cx="34" cy="1"/>
            </a:xfrm>
            <a:custGeom>
              <a:avLst/>
              <a:gdLst>
                <a:gd name="T0" fmla="*/ 0 w 513"/>
                <a:gd name="T1" fmla="*/ 0 h 1"/>
                <a:gd name="T2" fmla="*/ 0 w 513"/>
                <a:gd name="T3" fmla="*/ 0 h 1"/>
                <a:gd name="T4" fmla="*/ 0 w 513"/>
                <a:gd name="T5" fmla="*/ 0 h 1"/>
                <a:gd name="T6" fmla="*/ 0 60000 65536"/>
                <a:gd name="T7" fmla="*/ 0 60000 65536"/>
                <a:gd name="T8" fmla="*/ 0 60000 65536"/>
                <a:gd name="T9" fmla="*/ 0 w 513"/>
                <a:gd name="T10" fmla="*/ 0 h 1"/>
                <a:gd name="T11" fmla="*/ 513 w 51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3" h="1">
                  <a:moveTo>
                    <a:pt x="0" y="0"/>
                  </a:moveTo>
                  <a:lnTo>
                    <a:pt x="512" y="0"/>
                  </a:lnTo>
                  <a:lnTo>
                    <a:pt x="5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28" name="Freeform 625"/>
            <p:cNvSpPr>
              <a:spLocks/>
            </p:cNvSpPr>
            <p:nvPr/>
          </p:nvSpPr>
          <p:spPr bwMode="auto">
            <a:xfrm>
              <a:off x="2715" y="1196"/>
              <a:ext cx="1" cy="108"/>
            </a:xfrm>
            <a:custGeom>
              <a:avLst/>
              <a:gdLst>
                <a:gd name="T0" fmla="*/ 0 w 1"/>
                <a:gd name="T1" fmla="*/ 0 h 1630"/>
                <a:gd name="T2" fmla="*/ 0 w 1"/>
                <a:gd name="T3" fmla="*/ 0 h 1630"/>
                <a:gd name="T4" fmla="*/ 1 w 1"/>
                <a:gd name="T5" fmla="*/ 0 h 1630"/>
                <a:gd name="T6" fmla="*/ 0 60000 65536"/>
                <a:gd name="T7" fmla="*/ 0 60000 65536"/>
                <a:gd name="T8" fmla="*/ 0 60000 65536"/>
                <a:gd name="T9" fmla="*/ 0 w 1"/>
                <a:gd name="T10" fmla="*/ 0 h 1630"/>
                <a:gd name="T11" fmla="*/ 1 w 1"/>
                <a:gd name="T12" fmla="*/ 1630 h 16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630">
                  <a:moveTo>
                    <a:pt x="0" y="0"/>
                  </a:moveTo>
                  <a:lnTo>
                    <a:pt x="0" y="1630"/>
                  </a:lnTo>
                  <a:lnTo>
                    <a:pt x="1" y="16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29" name="Freeform 626"/>
            <p:cNvSpPr>
              <a:spLocks/>
            </p:cNvSpPr>
            <p:nvPr/>
          </p:nvSpPr>
          <p:spPr bwMode="auto">
            <a:xfrm>
              <a:off x="2727" y="1196"/>
              <a:ext cx="1" cy="108"/>
            </a:xfrm>
            <a:custGeom>
              <a:avLst/>
              <a:gdLst>
                <a:gd name="T0" fmla="*/ 0 w 1"/>
                <a:gd name="T1" fmla="*/ 0 h 1630"/>
                <a:gd name="T2" fmla="*/ 0 w 1"/>
                <a:gd name="T3" fmla="*/ 0 h 1630"/>
                <a:gd name="T4" fmla="*/ 1 w 1"/>
                <a:gd name="T5" fmla="*/ 0 h 1630"/>
                <a:gd name="T6" fmla="*/ 0 60000 65536"/>
                <a:gd name="T7" fmla="*/ 0 60000 65536"/>
                <a:gd name="T8" fmla="*/ 0 60000 65536"/>
                <a:gd name="T9" fmla="*/ 0 w 1"/>
                <a:gd name="T10" fmla="*/ 0 h 1630"/>
                <a:gd name="T11" fmla="*/ 1 w 1"/>
                <a:gd name="T12" fmla="*/ 1630 h 16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630">
                  <a:moveTo>
                    <a:pt x="0" y="0"/>
                  </a:moveTo>
                  <a:lnTo>
                    <a:pt x="0" y="1630"/>
                  </a:lnTo>
                  <a:lnTo>
                    <a:pt x="1" y="16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30" name="Freeform 627"/>
            <p:cNvSpPr>
              <a:spLocks/>
            </p:cNvSpPr>
            <p:nvPr/>
          </p:nvSpPr>
          <p:spPr bwMode="auto">
            <a:xfrm>
              <a:off x="2751" y="1321"/>
              <a:ext cx="1" cy="17"/>
            </a:xfrm>
            <a:custGeom>
              <a:avLst/>
              <a:gdLst>
                <a:gd name="T0" fmla="*/ 0 w 1"/>
                <a:gd name="T1" fmla="*/ 0 h 250"/>
                <a:gd name="T2" fmla="*/ 0 w 1"/>
                <a:gd name="T3" fmla="*/ 0 h 250"/>
                <a:gd name="T4" fmla="*/ 1 w 1"/>
                <a:gd name="T5" fmla="*/ 0 h 250"/>
                <a:gd name="T6" fmla="*/ 0 60000 65536"/>
                <a:gd name="T7" fmla="*/ 0 60000 65536"/>
                <a:gd name="T8" fmla="*/ 0 60000 65536"/>
                <a:gd name="T9" fmla="*/ 0 w 1"/>
                <a:gd name="T10" fmla="*/ 0 h 250"/>
                <a:gd name="T11" fmla="*/ 1 w 1"/>
                <a:gd name="T12" fmla="*/ 250 h 2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0">
                  <a:moveTo>
                    <a:pt x="0" y="0"/>
                  </a:moveTo>
                  <a:lnTo>
                    <a:pt x="0" y="250"/>
                  </a:lnTo>
                  <a:lnTo>
                    <a:pt x="1" y="25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31" name="Freeform 628"/>
            <p:cNvSpPr>
              <a:spLocks/>
            </p:cNvSpPr>
            <p:nvPr/>
          </p:nvSpPr>
          <p:spPr bwMode="auto">
            <a:xfrm>
              <a:off x="2689" y="1321"/>
              <a:ext cx="1" cy="17"/>
            </a:xfrm>
            <a:custGeom>
              <a:avLst/>
              <a:gdLst>
                <a:gd name="T0" fmla="*/ 0 w 1"/>
                <a:gd name="T1" fmla="*/ 0 h 250"/>
                <a:gd name="T2" fmla="*/ 0 w 1"/>
                <a:gd name="T3" fmla="*/ 0 h 250"/>
                <a:gd name="T4" fmla="*/ 1 w 1"/>
                <a:gd name="T5" fmla="*/ 0 h 250"/>
                <a:gd name="T6" fmla="*/ 0 60000 65536"/>
                <a:gd name="T7" fmla="*/ 0 60000 65536"/>
                <a:gd name="T8" fmla="*/ 0 60000 65536"/>
                <a:gd name="T9" fmla="*/ 0 w 1"/>
                <a:gd name="T10" fmla="*/ 0 h 250"/>
                <a:gd name="T11" fmla="*/ 1 w 1"/>
                <a:gd name="T12" fmla="*/ 250 h 2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0">
                  <a:moveTo>
                    <a:pt x="0" y="0"/>
                  </a:moveTo>
                  <a:lnTo>
                    <a:pt x="0" y="250"/>
                  </a:lnTo>
                  <a:lnTo>
                    <a:pt x="1" y="25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32" name="Freeform 629"/>
            <p:cNvSpPr>
              <a:spLocks/>
            </p:cNvSpPr>
            <p:nvPr/>
          </p:nvSpPr>
          <p:spPr bwMode="auto">
            <a:xfrm>
              <a:off x="2720" y="1341"/>
              <a:ext cx="34" cy="1"/>
            </a:xfrm>
            <a:custGeom>
              <a:avLst/>
              <a:gdLst>
                <a:gd name="T0" fmla="*/ 0 w 513"/>
                <a:gd name="T1" fmla="*/ 0 h 1"/>
                <a:gd name="T2" fmla="*/ 0 w 513"/>
                <a:gd name="T3" fmla="*/ 0 h 1"/>
                <a:gd name="T4" fmla="*/ 0 w 513"/>
                <a:gd name="T5" fmla="*/ 0 h 1"/>
                <a:gd name="T6" fmla="*/ 0 60000 65536"/>
                <a:gd name="T7" fmla="*/ 0 60000 65536"/>
                <a:gd name="T8" fmla="*/ 0 60000 65536"/>
                <a:gd name="T9" fmla="*/ 0 w 513"/>
                <a:gd name="T10" fmla="*/ 0 h 1"/>
                <a:gd name="T11" fmla="*/ 513 w 51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3" h="1">
                  <a:moveTo>
                    <a:pt x="513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33" name="Freeform 630"/>
            <p:cNvSpPr>
              <a:spLocks/>
            </p:cNvSpPr>
            <p:nvPr/>
          </p:nvSpPr>
          <p:spPr bwMode="auto">
            <a:xfrm>
              <a:off x="2751" y="1338"/>
              <a:ext cx="3" cy="3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0"/>
                  </a:moveTo>
                  <a:lnTo>
                    <a:pt x="44" y="54"/>
                  </a:lnTo>
                  <a:lnTo>
                    <a:pt x="45" y="5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34" name="Freeform 631"/>
            <p:cNvSpPr>
              <a:spLocks/>
            </p:cNvSpPr>
            <p:nvPr/>
          </p:nvSpPr>
          <p:spPr bwMode="auto">
            <a:xfrm>
              <a:off x="2689" y="1321"/>
              <a:ext cx="62" cy="1"/>
            </a:xfrm>
            <a:custGeom>
              <a:avLst/>
              <a:gdLst>
                <a:gd name="T0" fmla="*/ 0 w 939"/>
                <a:gd name="T1" fmla="*/ 0 h 1"/>
                <a:gd name="T2" fmla="*/ 0 w 939"/>
                <a:gd name="T3" fmla="*/ 0 h 1"/>
                <a:gd name="T4" fmla="*/ 0 w 939"/>
                <a:gd name="T5" fmla="*/ 0 h 1"/>
                <a:gd name="T6" fmla="*/ 0 60000 65536"/>
                <a:gd name="T7" fmla="*/ 0 60000 65536"/>
                <a:gd name="T8" fmla="*/ 0 60000 65536"/>
                <a:gd name="T9" fmla="*/ 0 w 939"/>
                <a:gd name="T10" fmla="*/ 0 h 1"/>
                <a:gd name="T11" fmla="*/ 939 w 93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9" h="1">
                  <a:moveTo>
                    <a:pt x="0" y="0"/>
                  </a:moveTo>
                  <a:lnTo>
                    <a:pt x="938" y="0"/>
                  </a:lnTo>
                  <a:lnTo>
                    <a:pt x="93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35" name="Freeform 632"/>
            <p:cNvSpPr>
              <a:spLocks/>
            </p:cNvSpPr>
            <p:nvPr/>
          </p:nvSpPr>
          <p:spPr bwMode="auto">
            <a:xfrm>
              <a:off x="2746" y="1305"/>
              <a:ext cx="1" cy="16"/>
            </a:xfrm>
            <a:custGeom>
              <a:avLst/>
              <a:gdLst>
                <a:gd name="T0" fmla="*/ 0 w 1"/>
                <a:gd name="T1" fmla="*/ 0 h 234"/>
                <a:gd name="T2" fmla="*/ 0 w 1"/>
                <a:gd name="T3" fmla="*/ 0 h 234"/>
                <a:gd name="T4" fmla="*/ 1 w 1"/>
                <a:gd name="T5" fmla="*/ 0 h 234"/>
                <a:gd name="T6" fmla="*/ 0 60000 65536"/>
                <a:gd name="T7" fmla="*/ 0 60000 65536"/>
                <a:gd name="T8" fmla="*/ 0 60000 65536"/>
                <a:gd name="T9" fmla="*/ 0 w 1"/>
                <a:gd name="T10" fmla="*/ 0 h 234"/>
                <a:gd name="T11" fmla="*/ 1 w 1"/>
                <a:gd name="T12" fmla="*/ 234 h 2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34">
                  <a:moveTo>
                    <a:pt x="0" y="23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36" name="Freeform 633"/>
            <p:cNvSpPr>
              <a:spLocks/>
            </p:cNvSpPr>
            <p:nvPr/>
          </p:nvSpPr>
          <p:spPr bwMode="auto">
            <a:xfrm>
              <a:off x="2744" y="1316"/>
              <a:ext cx="1" cy="1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1 w 1"/>
                <a:gd name="T5" fmla="*/ 0 h 7"/>
                <a:gd name="T6" fmla="*/ 0 60000 65536"/>
                <a:gd name="T7" fmla="*/ 0 60000 65536"/>
                <a:gd name="T8" fmla="*/ 0 60000 65536"/>
                <a:gd name="T9" fmla="*/ 0 w 1"/>
                <a:gd name="T10" fmla="*/ 0 h 7"/>
                <a:gd name="T11" fmla="*/ 1 w 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">
                  <a:moveTo>
                    <a:pt x="0" y="0"/>
                  </a:move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37" name="Freeform 634"/>
            <p:cNvSpPr>
              <a:spLocks/>
            </p:cNvSpPr>
            <p:nvPr/>
          </p:nvSpPr>
          <p:spPr bwMode="auto">
            <a:xfrm>
              <a:off x="2742" y="131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38" name="Freeform 635"/>
            <p:cNvSpPr>
              <a:spLocks/>
            </p:cNvSpPr>
            <p:nvPr/>
          </p:nvSpPr>
          <p:spPr bwMode="auto">
            <a:xfrm>
              <a:off x="2742" y="1318"/>
              <a:ext cx="1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39" name="Freeform 636"/>
            <p:cNvSpPr>
              <a:spLocks/>
            </p:cNvSpPr>
            <p:nvPr/>
          </p:nvSpPr>
          <p:spPr bwMode="auto">
            <a:xfrm>
              <a:off x="2743" y="1318"/>
              <a:ext cx="1" cy="1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1 w 1"/>
                <a:gd name="T5" fmla="*/ 0 h 4"/>
                <a:gd name="T6" fmla="*/ 0 60000 65536"/>
                <a:gd name="T7" fmla="*/ 0 60000 65536"/>
                <a:gd name="T8" fmla="*/ 0 60000 65536"/>
                <a:gd name="T9" fmla="*/ 0 w 1"/>
                <a:gd name="T10" fmla="*/ 0 h 4"/>
                <a:gd name="T11" fmla="*/ 1 w 1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">
                  <a:moveTo>
                    <a:pt x="0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40" name="Freeform 637"/>
            <p:cNvSpPr>
              <a:spLocks/>
            </p:cNvSpPr>
            <p:nvPr/>
          </p:nvSpPr>
          <p:spPr bwMode="auto">
            <a:xfrm>
              <a:off x="2743" y="1318"/>
              <a:ext cx="1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41" name="Freeform 638"/>
            <p:cNvSpPr>
              <a:spLocks/>
            </p:cNvSpPr>
            <p:nvPr/>
          </p:nvSpPr>
          <p:spPr bwMode="auto">
            <a:xfrm>
              <a:off x="2743" y="1318"/>
              <a:ext cx="1" cy="1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1 w 1"/>
                <a:gd name="T5" fmla="*/ 0 h 5"/>
                <a:gd name="T6" fmla="*/ 0 60000 65536"/>
                <a:gd name="T7" fmla="*/ 0 60000 65536"/>
                <a:gd name="T8" fmla="*/ 0 60000 65536"/>
                <a:gd name="T9" fmla="*/ 0 w 1"/>
                <a:gd name="T10" fmla="*/ 0 h 5"/>
                <a:gd name="T11" fmla="*/ 1 w 1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">
                  <a:moveTo>
                    <a:pt x="0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42" name="Freeform 639"/>
            <p:cNvSpPr>
              <a:spLocks/>
            </p:cNvSpPr>
            <p:nvPr/>
          </p:nvSpPr>
          <p:spPr bwMode="auto">
            <a:xfrm>
              <a:off x="2743" y="1318"/>
              <a:ext cx="1" cy="1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43" name="Freeform 640"/>
            <p:cNvSpPr>
              <a:spLocks/>
            </p:cNvSpPr>
            <p:nvPr/>
          </p:nvSpPr>
          <p:spPr bwMode="auto">
            <a:xfrm>
              <a:off x="2743" y="1317"/>
              <a:ext cx="1" cy="1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1 w 1"/>
                <a:gd name="T5" fmla="*/ 0 h 4"/>
                <a:gd name="T6" fmla="*/ 0 60000 65536"/>
                <a:gd name="T7" fmla="*/ 0 60000 65536"/>
                <a:gd name="T8" fmla="*/ 0 60000 65536"/>
                <a:gd name="T9" fmla="*/ 0 w 1"/>
                <a:gd name="T10" fmla="*/ 0 h 4"/>
                <a:gd name="T11" fmla="*/ 1 w 1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">
                  <a:moveTo>
                    <a:pt x="0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44" name="Freeform 641"/>
            <p:cNvSpPr>
              <a:spLocks/>
            </p:cNvSpPr>
            <p:nvPr/>
          </p:nvSpPr>
          <p:spPr bwMode="auto">
            <a:xfrm>
              <a:off x="2743" y="1317"/>
              <a:ext cx="1" cy="1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45" name="Freeform 642"/>
            <p:cNvSpPr>
              <a:spLocks/>
            </p:cNvSpPr>
            <p:nvPr/>
          </p:nvSpPr>
          <p:spPr bwMode="auto">
            <a:xfrm>
              <a:off x="2744" y="1317"/>
              <a:ext cx="1" cy="1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1 w 1"/>
                <a:gd name="T5" fmla="*/ 0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46" name="Freeform 643"/>
            <p:cNvSpPr>
              <a:spLocks/>
            </p:cNvSpPr>
            <p:nvPr/>
          </p:nvSpPr>
          <p:spPr bwMode="auto">
            <a:xfrm>
              <a:off x="2744" y="1317"/>
              <a:ext cx="1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47" name="Freeform 644"/>
            <p:cNvSpPr>
              <a:spLocks/>
            </p:cNvSpPr>
            <p:nvPr/>
          </p:nvSpPr>
          <p:spPr bwMode="auto">
            <a:xfrm>
              <a:off x="2744" y="1316"/>
              <a:ext cx="1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48" name="Freeform 645"/>
            <p:cNvSpPr>
              <a:spLocks/>
            </p:cNvSpPr>
            <p:nvPr/>
          </p:nvSpPr>
          <p:spPr bwMode="auto">
            <a:xfrm>
              <a:off x="2744" y="1316"/>
              <a:ext cx="1" cy="1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1 w 1"/>
                <a:gd name="T5" fmla="*/ 0 h 4"/>
                <a:gd name="T6" fmla="*/ 0 60000 65536"/>
                <a:gd name="T7" fmla="*/ 0 60000 65536"/>
                <a:gd name="T8" fmla="*/ 0 60000 65536"/>
                <a:gd name="T9" fmla="*/ 0 w 1"/>
                <a:gd name="T10" fmla="*/ 0 h 4"/>
                <a:gd name="T11" fmla="*/ 1 w 1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">
                  <a:moveTo>
                    <a:pt x="0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49" name="Freeform 646"/>
            <p:cNvSpPr>
              <a:spLocks/>
            </p:cNvSpPr>
            <p:nvPr/>
          </p:nvSpPr>
          <p:spPr bwMode="auto">
            <a:xfrm>
              <a:off x="2744" y="1316"/>
              <a:ext cx="1" cy="1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4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50" name="Freeform 647"/>
            <p:cNvSpPr>
              <a:spLocks/>
            </p:cNvSpPr>
            <p:nvPr/>
          </p:nvSpPr>
          <p:spPr bwMode="auto">
            <a:xfrm>
              <a:off x="2744" y="1316"/>
              <a:ext cx="1" cy="1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1 w 1"/>
                <a:gd name="T5" fmla="*/ 0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0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51" name="Freeform 648"/>
            <p:cNvSpPr>
              <a:spLocks/>
            </p:cNvSpPr>
            <p:nvPr/>
          </p:nvSpPr>
          <p:spPr bwMode="auto">
            <a:xfrm>
              <a:off x="2744" y="1316"/>
              <a:ext cx="1" cy="1"/>
            </a:xfrm>
            <a:custGeom>
              <a:avLst/>
              <a:gdLst>
                <a:gd name="T0" fmla="*/ 0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52" name="Freeform 649"/>
            <p:cNvSpPr>
              <a:spLocks/>
            </p:cNvSpPr>
            <p:nvPr/>
          </p:nvSpPr>
          <p:spPr bwMode="auto">
            <a:xfrm>
              <a:off x="2745" y="1316"/>
              <a:ext cx="1" cy="1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1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53" name="Freeform 650"/>
            <p:cNvSpPr>
              <a:spLocks/>
            </p:cNvSpPr>
            <p:nvPr/>
          </p:nvSpPr>
          <p:spPr bwMode="auto">
            <a:xfrm>
              <a:off x="2745" y="1316"/>
              <a:ext cx="1" cy="1"/>
            </a:xfrm>
            <a:custGeom>
              <a:avLst/>
              <a:gdLst>
                <a:gd name="T0" fmla="*/ 0 w 15"/>
                <a:gd name="T1" fmla="*/ 0 h 1"/>
                <a:gd name="T2" fmla="*/ 0 w 15"/>
                <a:gd name="T3" fmla="*/ 0 h 1"/>
                <a:gd name="T4" fmla="*/ 0 w 15"/>
                <a:gd name="T5" fmla="*/ 0 h 1"/>
                <a:gd name="T6" fmla="*/ 0 60000 65536"/>
                <a:gd name="T7" fmla="*/ 0 60000 65536"/>
                <a:gd name="T8" fmla="*/ 0 60000 65536"/>
                <a:gd name="T9" fmla="*/ 0 w 15"/>
                <a:gd name="T10" fmla="*/ 0 h 1"/>
                <a:gd name="T11" fmla="*/ 15 w 1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">
                  <a:moveTo>
                    <a:pt x="1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54" name="Freeform 651"/>
            <p:cNvSpPr>
              <a:spLocks/>
            </p:cNvSpPr>
            <p:nvPr/>
          </p:nvSpPr>
          <p:spPr bwMode="auto">
            <a:xfrm>
              <a:off x="2717" y="1317"/>
              <a:ext cx="1" cy="1"/>
            </a:xfrm>
            <a:custGeom>
              <a:avLst/>
              <a:gdLst>
                <a:gd name="T0" fmla="*/ 0 w 9"/>
                <a:gd name="T1" fmla="*/ 0 h 4"/>
                <a:gd name="T2" fmla="*/ 0 w 9"/>
                <a:gd name="T3" fmla="*/ 0 h 4"/>
                <a:gd name="T4" fmla="*/ 0 w 9"/>
                <a:gd name="T5" fmla="*/ 0 h 4"/>
                <a:gd name="T6" fmla="*/ 0 60000 65536"/>
                <a:gd name="T7" fmla="*/ 0 60000 65536"/>
                <a:gd name="T8" fmla="*/ 0 60000 65536"/>
                <a:gd name="T9" fmla="*/ 0 w 9"/>
                <a:gd name="T10" fmla="*/ 0 h 4"/>
                <a:gd name="T11" fmla="*/ 9 w 9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4">
                  <a:moveTo>
                    <a:pt x="9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55" name="Freeform 652"/>
            <p:cNvSpPr>
              <a:spLocks/>
            </p:cNvSpPr>
            <p:nvPr/>
          </p:nvSpPr>
          <p:spPr bwMode="auto">
            <a:xfrm>
              <a:off x="2712" y="1320"/>
              <a:ext cx="1" cy="1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1 h 2"/>
                <a:gd name="T6" fmla="*/ 0 60000 65536"/>
                <a:gd name="T7" fmla="*/ 0 60000 65536"/>
                <a:gd name="T8" fmla="*/ 0 60000 65536"/>
                <a:gd name="T9" fmla="*/ 0 w 2"/>
                <a:gd name="T10" fmla="*/ 0 h 2"/>
                <a:gd name="T11" fmla="*/ 2 w 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56" name="Freeform 653"/>
            <p:cNvSpPr>
              <a:spLocks/>
            </p:cNvSpPr>
            <p:nvPr/>
          </p:nvSpPr>
          <p:spPr bwMode="auto">
            <a:xfrm>
              <a:off x="2712" y="1320"/>
              <a:ext cx="1" cy="1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0 w 3"/>
                <a:gd name="T5" fmla="*/ 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57" name="Freeform 654"/>
            <p:cNvSpPr>
              <a:spLocks/>
            </p:cNvSpPr>
            <p:nvPr/>
          </p:nvSpPr>
          <p:spPr bwMode="auto">
            <a:xfrm>
              <a:off x="2712" y="1320"/>
              <a:ext cx="1" cy="1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60000 65536"/>
                <a:gd name="T7" fmla="*/ 0 60000 65536"/>
                <a:gd name="T8" fmla="*/ 0 60000 65536"/>
                <a:gd name="T9" fmla="*/ 0 w 4"/>
                <a:gd name="T10" fmla="*/ 0 h 2"/>
                <a:gd name="T11" fmla="*/ 4 w 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2">
                  <a:moveTo>
                    <a:pt x="4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58" name="Freeform 655"/>
            <p:cNvSpPr>
              <a:spLocks/>
            </p:cNvSpPr>
            <p:nvPr/>
          </p:nvSpPr>
          <p:spPr bwMode="auto">
            <a:xfrm>
              <a:off x="2713" y="1319"/>
              <a:ext cx="1" cy="1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0 h 3"/>
                <a:gd name="T4" fmla="*/ 1 w 1"/>
                <a:gd name="T5" fmla="*/ 0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59" name="Freeform 656"/>
            <p:cNvSpPr>
              <a:spLocks/>
            </p:cNvSpPr>
            <p:nvPr/>
          </p:nvSpPr>
          <p:spPr bwMode="auto">
            <a:xfrm>
              <a:off x="2713" y="1319"/>
              <a:ext cx="1" cy="1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60000 65536"/>
                <a:gd name="T7" fmla="*/ 0 60000 65536"/>
                <a:gd name="T8" fmla="*/ 0 60000 65536"/>
                <a:gd name="T9" fmla="*/ 0 w 4"/>
                <a:gd name="T10" fmla="*/ 0 h 2"/>
                <a:gd name="T11" fmla="*/ 4 w 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2">
                  <a:moveTo>
                    <a:pt x="4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60" name="Freeform 657"/>
            <p:cNvSpPr>
              <a:spLocks/>
            </p:cNvSpPr>
            <p:nvPr/>
          </p:nvSpPr>
          <p:spPr bwMode="auto">
            <a:xfrm>
              <a:off x="2713" y="1319"/>
              <a:ext cx="1" cy="1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1 w 2"/>
                <a:gd name="T5" fmla="*/ 0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61" name="Freeform 658"/>
            <p:cNvSpPr>
              <a:spLocks/>
            </p:cNvSpPr>
            <p:nvPr/>
          </p:nvSpPr>
          <p:spPr bwMode="auto">
            <a:xfrm>
              <a:off x="2713" y="1319"/>
              <a:ext cx="1" cy="1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0 h 4"/>
                <a:gd name="T4" fmla="*/ 1 w 1"/>
                <a:gd name="T5" fmla="*/ 0 h 4"/>
                <a:gd name="T6" fmla="*/ 0 60000 65536"/>
                <a:gd name="T7" fmla="*/ 0 60000 65536"/>
                <a:gd name="T8" fmla="*/ 0 60000 65536"/>
                <a:gd name="T9" fmla="*/ 0 w 1"/>
                <a:gd name="T10" fmla="*/ 0 h 4"/>
                <a:gd name="T11" fmla="*/ 1 w 1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">
                  <a:moveTo>
                    <a:pt x="1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62" name="Freeform 659"/>
            <p:cNvSpPr>
              <a:spLocks/>
            </p:cNvSpPr>
            <p:nvPr/>
          </p:nvSpPr>
          <p:spPr bwMode="auto">
            <a:xfrm>
              <a:off x="2713" y="1319"/>
              <a:ext cx="1" cy="1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1 h 2"/>
                <a:gd name="T4" fmla="*/ 0 w 6"/>
                <a:gd name="T5" fmla="*/ 1 h 2"/>
                <a:gd name="T6" fmla="*/ 0 60000 65536"/>
                <a:gd name="T7" fmla="*/ 0 60000 65536"/>
                <a:gd name="T8" fmla="*/ 0 60000 65536"/>
                <a:gd name="T9" fmla="*/ 0 w 6"/>
                <a:gd name="T10" fmla="*/ 0 h 2"/>
                <a:gd name="T11" fmla="*/ 6 w 6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2">
                  <a:moveTo>
                    <a:pt x="6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63" name="Freeform 660"/>
            <p:cNvSpPr>
              <a:spLocks/>
            </p:cNvSpPr>
            <p:nvPr/>
          </p:nvSpPr>
          <p:spPr bwMode="auto">
            <a:xfrm>
              <a:off x="2714" y="1319"/>
              <a:ext cx="1" cy="1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0 h 3"/>
                <a:gd name="T4" fmla="*/ 1 w 1"/>
                <a:gd name="T5" fmla="*/ 0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64" name="Freeform 661"/>
            <p:cNvSpPr>
              <a:spLocks/>
            </p:cNvSpPr>
            <p:nvPr/>
          </p:nvSpPr>
          <p:spPr bwMode="auto">
            <a:xfrm>
              <a:off x="2714" y="1318"/>
              <a:ext cx="1" cy="1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0 w 4"/>
                <a:gd name="T5" fmla="*/ 0 h 4"/>
                <a:gd name="T6" fmla="*/ 0 60000 65536"/>
                <a:gd name="T7" fmla="*/ 0 60000 65536"/>
                <a:gd name="T8" fmla="*/ 0 60000 65536"/>
                <a:gd name="T9" fmla="*/ 0 w 4"/>
                <a:gd name="T10" fmla="*/ 0 h 4"/>
                <a:gd name="T11" fmla="*/ 4 w 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65" name="Freeform 662"/>
            <p:cNvSpPr>
              <a:spLocks/>
            </p:cNvSpPr>
            <p:nvPr/>
          </p:nvSpPr>
          <p:spPr bwMode="auto">
            <a:xfrm>
              <a:off x="2714" y="1318"/>
              <a:ext cx="1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1 h 1"/>
                <a:gd name="T4" fmla="*/ 0 w 3"/>
                <a:gd name="T5" fmla="*/ 1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66" name="Freeform 663"/>
            <p:cNvSpPr>
              <a:spLocks/>
            </p:cNvSpPr>
            <p:nvPr/>
          </p:nvSpPr>
          <p:spPr bwMode="auto">
            <a:xfrm>
              <a:off x="2714" y="1318"/>
              <a:ext cx="1" cy="1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1 h 2"/>
                <a:gd name="T4" fmla="*/ 0 w 5"/>
                <a:gd name="T5" fmla="*/ 1 h 2"/>
                <a:gd name="T6" fmla="*/ 0 60000 65536"/>
                <a:gd name="T7" fmla="*/ 0 60000 65536"/>
                <a:gd name="T8" fmla="*/ 0 60000 65536"/>
                <a:gd name="T9" fmla="*/ 0 w 5"/>
                <a:gd name="T10" fmla="*/ 0 h 2"/>
                <a:gd name="T11" fmla="*/ 5 w 5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2">
                  <a:moveTo>
                    <a:pt x="5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67" name="Freeform 664"/>
            <p:cNvSpPr>
              <a:spLocks/>
            </p:cNvSpPr>
            <p:nvPr/>
          </p:nvSpPr>
          <p:spPr bwMode="auto">
            <a:xfrm>
              <a:off x="2714" y="1318"/>
              <a:ext cx="1" cy="1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0 w 4"/>
                <a:gd name="T5" fmla="*/ 0 h 4"/>
                <a:gd name="T6" fmla="*/ 0 60000 65536"/>
                <a:gd name="T7" fmla="*/ 0 60000 65536"/>
                <a:gd name="T8" fmla="*/ 0 60000 65536"/>
                <a:gd name="T9" fmla="*/ 0 w 4"/>
                <a:gd name="T10" fmla="*/ 0 h 4"/>
                <a:gd name="T11" fmla="*/ 4 w 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68" name="Freeform 665"/>
            <p:cNvSpPr>
              <a:spLocks/>
            </p:cNvSpPr>
            <p:nvPr/>
          </p:nvSpPr>
          <p:spPr bwMode="auto">
            <a:xfrm>
              <a:off x="2715" y="1318"/>
              <a:ext cx="1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1 h 1"/>
                <a:gd name="T4" fmla="*/ 0 w 3"/>
                <a:gd name="T5" fmla="*/ 1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69" name="Freeform 666"/>
            <p:cNvSpPr>
              <a:spLocks/>
            </p:cNvSpPr>
            <p:nvPr/>
          </p:nvSpPr>
          <p:spPr bwMode="auto">
            <a:xfrm>
              <a:off x="2715" y="1318"/>
              <a:ext cx="1" cy="1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1 h 2"/>
                <a:gd name="T4" fmla="*/ 0 w 6"/>
                <a:gd name="T5" fmla="*/ 1 h 2"/>
                <a:gd name="T6" fmla="*/ 0 60000 65536"/>
                <a:gd name="T7" fmla="*/ 0 60000 65536"/>
                <a:gd name="T8" fmla="*/ 0 60000 65536"/>
                <a:gd name="T9" fmla="*/ 0 w 6"/>
                <a:gd name="T10" fmla="*/ 0 h 2"/>
                <a:gd name="T11" fmla="*/ 6 w 6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2">
                  <a:moveTo>
                    <a:pt x="6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70" name="Freeform 667"/>
            <p:cNvSpPr>
              <a:spLocks/>
            </p:cNvSpPr>
            <p:nvPr/>
          </p:nvSpPr>
          <p:spPr bwMode="auto">
            <a:xfrm>
              <a:off x="2715" y="1317"/>
              <a:ext cx="1" cy="1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3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71" name="Freeform 668"/>
            <p:cNvSpPr>
              <a:spLocks/>
            </p:cNvSpPr>
            <p:nvPr/>
          </p:nvSpPr>
          <p:spPr bwMode="auto">
            <a:xfrm>
              <a:off x="2715" y="1317"/>
              <a:ext cx="1" cy="1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0 h 3"/>
                <a:gd name="T4" fmla="*/ 0 w 6"/>
                <a:gd name="T5" fmla="*/ 0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6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72" name="Freeform 669"/>
            <p:cNvSpPr>
              <a:spLocks/>
            </p:cNvSpPr>
            <p:nvPr/>
          </p:nvSpPr>
          <p:spPr bwMode="auto">
            <a:xfrm>
              <a:off x="2716" y="1317"/>
              <a:ext cx="1" cy="1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1 h 2"/>
                <a:gd name="T4" fmla="*/ 0 w 7"/>
                <a:gd name="T5" fmla="*/ 1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7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73" name="Freeform 670"/>
            <p:cNvSpPr>
              <a:spLocks/>
            </p:cNvSpPr>
            <p:nvPr/>
          </p:nvSpPr>
          <p:spPr bwMode="auto">
            <a:xfrm>
              <a:off x="2716" y="1317"/>
              <a:ext cx="1" cy="1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0 w 7"/>
                <a:gd name="T5" fmla="*/ 0 h 5"/>
                <a:gd name="T6" fmla="*/ 0 60000 65536"/>
                <a:gd name="T7" fmla="*/ 0 60000 65536"/>
                <a:gd name="T8" fmla="*/ 0 60000 65536"/>
                <a:gd name="T9" fmla="*/ 0 w 7"/>
                <a:gd name="T10" fmla="*/ 0 h 5"/>
                <a:gd name="T11" fmla="*/ 7 w 7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5">
                  <a:moveTo>
                    <a:pt x="7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74" name="Freeform 671"/>
            <p:cNvSpPr>
              <a:spLocks/>
            </p:cNvSpPr>
            <p:nvPr/>
          </p:nvSpPr>
          <p:spPr bwMode="auto">
            <a:xfrm>
              <a:off x="2737" y="1320"/>
              <a:ext cx="1" cy="1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75" name="Freeform 672"/>
            <p:cNvSpPr>
              <a:spLocks/>
            </p:cNvSpPr>
            <p:nvPr/>
          </p:nvSpPr>
          <p:spPr bwMode="auto">
            <a:xfrm>
              <a:off x="2737" y="1320"/>
              <a:ext cx="1" cy="1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1 w 1"/>
                <a:gd name="T5" fmla="*/ 0 h 7"/>
                <a:gd name="T6" fmla="*/ 0 60000 65536"/>
                <a:gd name="T7" fmla="*/ 0 60000 65536"/>
                <a:gd name="T8" fmla="*/ 0 60000 65536"/>
                <a:gd name="T9" fmla="*/ 0 w 1"/>
                <a:gd name="T10" fmla="*/ 0 h 7"/>
                <a:gd name="T11" fmla="*/ 1 w 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">
                  <a:moveTo>
                    <a:pt x="0" y="0"/>
                  </a:move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76" name="Freeform 673"/>
            <p:cNvSpPr>
              <a:spLocks/>
            </p:cNvSpPr>
            <p:nvPr/>
          </p:nvSpPr>
          <p:spPr bwMode="auto">
            <a:xfrm>
              <a:off x="2732" y="887"/>
              <a:ext cx="1" cy="257"/>
            </a:xfrm>
            <a:custGeom>
              <a:avLst/>
              <a:gdLst>
                <a:gd name="T0" fmla="*/ 0 w 1"/>
                <a:gd name="T1" fmla="*/ 0 h 3857"/>
                <a:gd name="T2" fmla="*/ 0 w 1"/>
                <a:gd name="T3" fmla="*/ 0 h 3857"/>
                <a:gd name="T4" fmla="*/ 1 w 1"/>
                <a:gd name="T5" fmla="*/ 0 h 3857"/>
                <a:gd name="T6" fmla="*/ 0 60000 65536"/>
                <a:gd name="T7" fmla="*/ 0 60000 65536"/>
                <a:gd name="T8" fmla="*/ 0 60000 65536"/>
                <a:gd name="T9" fmla="*/ 0 w 1"/>
                <a:gd name="T10" fmla="*/ 0 h 3857"/>
                <a:gd name="T11" fmla="*/ 1 w 1"/>
                <a:gd name="T12" fmla="*/ 3857 h 38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857">
                  <a:moveTo>
                    <a:pt x="0" y="0"/>
                  </a:moveTo>
                  <a:lnTo>
                    <a:pt x="0" y="3857"/>
                  </a:lnTo>
                  <a:lnTo>
                    <a:pt x="1" y="38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77" name="Freeform 674"/>
            <p:cNvSpPr>
              <a:spLocks/>
            </p:cNvSpPr>
            <p:nvPr/>
          </p:nvSpPr>
          <p:spPr bwMode="auto">
            <a:xfrm>
              <a:off x="3443" y="1157"/>
              <a:ext cx="21" cy="22"/>
            </a:xfrm>
            <a:custGeom>
              <a:avLst/>
              <a:gdLst>
                <a:gd name="T0" fmla="*/ 0 w 327"/>
                <a:gd name="T1" fmla="*/ 0 h 326"/>
                <a:gd name="T2" fmla="*/ 0 w 327"/>
                <a:gd name="T3" fmla="*/ 0 h 326"/>
                <a:gd name="T4" fmla="*/ 0 w 327"/>
                <a:gd name="T5" fmla="*/ 0 h 326"/>
                <a:gd name="T6" fmla="*/ 0 w 327"/>
                <a:gd name="T7" fmla="*/ 0 h 326"/>
                <a:gd name="T8" fmla="*/ 0 w 327"/>
                <a:gd name="T9" fmla="*/ 0 h 326"/>
                <a:gd name="T10" fmla="*/ 0 w 327"/>
                <a:gd name="T11" fmla="*/ 0 h 326"/>
                <a:gd name="T12" fmla="*/ 0 w 327"/>
                <a:gd name="T13" fmla="*/ 0 h 326"/>
                <a:gd name="T14" fmla="*/ 0 w 327"/>
                <a:gd name="T15" fmla="*/ 0 h 326"/>
                <a:gd name="T16" fmla="*/ 0 w 327"/>
                <a:gd name="T17" fmla="*/ 0 h 326"/>
                <a:gd name="T18" fmla="*/ 0 w 327"/>
                <a:gd name="T19" fmla="*/ 0 h 326"/>
                <a:gd name="T20" fmla="*/ 0 w 327"/>
                <a:gd name="T21" fmla="*/ 0 h 326"/>
                <a:gd name="T22" fmla="*/ 0 w 327"/>
                <a:gd name="T23" fmla="*/ 0 h 326"/>
                <a:gd name="T24" fmla="*/ 0 w 327"/>
                <a:gd name="T25" fmla="*/ 0 h 326"/>
                <a:gd name="T26" fmla="*/ 0 w 327"/>
                <a:gd name="T27" fmla="*/ 0 h 326"/>
                <a:gd name="T28" fmla="*/ 0 w 327"/>
                <a:gd name="T29" fmla="*/ 0 h 326"/>
                <a:gd name="T30" fmla="*/ 0 w 327"/>
                <a:gd name="T31" fmla="*/ 0 h 326"/>
                <a:gd name="T32" fmla="*/ 0 w 327"/>
                <a:gd name="T33" fmla="*/ 0 h 326"/>
                <a:gd name="T34" fmla="*/ 0 w 327"/>
                <a:gd name="T35" fmla="*/ 0 h 326"/>
                <a:gd name="T36" fmla="*/ 0 w 327"/>
                <a:gd name="T37" fmla="*/ 0 h 326"/>
                <a:gd name="T38" fmla="*/ 0 w 327"/>
                <a:gd name="T39" fmla="*/ 0 h 326"/>
                <a:gd name="T40" fmla="*/ 0 w 327"/>
                <a:gd name="T41" fmla="*/ 0 h 326"/>
                <a:gd name="T42" fmla="*/ 0 w 327"/>
                <a:gd name="T43" fmla="*/ 0 h 326"/>
                <a:gd name="T44" fmla="*/ 0 w 327"/>
                <a:gd name="T45" fmla="*/ 0 h 326"/>
                <a:gd name="T46" fmla="*/ 0 w 327"/>
                <a:gd name="T47" fmla="*/ 0 h 326"/>
                <a:gd name="T48" fmla="*/ 0 w 327"/>
                <a:gd name="T49" fmla="*/ 0 h 326"/>
                <a:gd name="T50" fmla="*/ 0 w 327"/>
                <a:gd name="T51" fmla="*/ 0 h 326"/>
                <a:gd name="T52" fmla="*/ 0 w 327"/>
                <a:gd name="T53" fmla="*/ 0 h 326"/>
                <a:gd name="T54" fmla="*/ 0 w 327"/>
                <a:gd name="T55" fmla="*/ 0 h 326"/>
                <a:gd name="T56" fmla="*/ 0 w 327"/>
                <a:gd name="T57" fmla="*/ 0 h 326"/>
                <a:gd name="T58" fmla="*/ 0 w 327"/>
                <a:gd name="T59" fmla="*/ 0 h 326"/>
                <a:gd name="T60" fmla="*/ 0 w 327"/>
                <a:gd name="T61" fmla="*/ 0 h 326"/>
                <a:gd name="T62" fmla="*/ 0 w 327"/>
                <a:gd name="T63" fmla="*/ 0 h 326"/>
                <a:gd name="T64" fmla="*/ 0 w 327"/>
                <a:gd name="T65" fmla="*/ 0 h 326"/>
                <a:gd name="T66" fmla="*/ 0 w 327"/>
                <a:gd name="T67" fmla="*/ 0 h 326"/>
                <a:gd name="T68" fmla="*/ 0 w 327"/>
                <a:gd name="T69" fmla="*/ 0 h 326"/>
                <a:gd name="T70" fmla="*/ 0 w 327"/>
                <a:gd name="T71" fmla="*/ 0 h 326"/>
                <a:gd name="T72" fmla="*/ 0 w 327"/>
                <a:gd name="T73" fmla="*/ 0 h 326"/>
                <a:gd name="T74" fmla="*/ 0 w 327"/>
                <a:gd name="T75" fmla="*/ 0 h 326"/>
                <a:gd name="T76" fmla="*/ 0 w 327"/>
                <a:gd name="T77" fmla="*/ 0 h 326"/>
                <a:gd name="T78" fmla="*/ 0 w 327"/>
                <a:gd name="T79" fmla="*/ 0 h 326"/>
                <a:gd name="T80" fmla="*/ 0 w 327"/>
                <a:gd name="T81" fmla="*/ 0 h 326"/>
                <a:gd name="T82" fmla="*/ 0 w 327"/>
                <a:gd name="T83" fmla="*/ 0 h 326"/>
                <a:gd name="T84" fmla="*/ 0 w 327"/>
                <a:gd name="T85" fmla="*/ 0 h 326"/>
                <a:gd name="T86" fmla="*/ 0 w 327"/>
                <a:gd name="T87" fmla="*/ 0 h 326"/>
                <a:gd name="T88" fmla="*/ 0 w 327"/>
                <a:gd name="T89" fmla="*/ 0 h 326"/>
                <a:gd name="T90" fmla="*/ 0 w 327"/>
                <a:gd name="T91" fmla="*/ 0 h 326"/>
                <a:gd name="T92" fmla="*/ 0 w 327"/>
                <a:gd name="T93" fmla="*/ 0 h 326"/>
                <a:gd name="T94" fmla="*/ 0 w 327"/>
                <a:gd name="T95" fmla="*/ 0 h 326"/>
                <a:gd name="T96" fmla="*/ 0 w 327"/>
                <a:gd name="T97" fmla="*/ 0 h 326"/>
                <a:gd name="T98" fmla="*/ 0 w 327"/>
                <a:gd name="T99" fmla="*/ 0 h 326"/>
                <a:gd name="T100" fmla="*/ 0 w 327"/>
                <a:gd name="T101" fmla="*/ 0 h 326"/>
                <a:gd name="T102" fmla="*/ 0 w 327"/>
                <a:gd name="T103" fmla="*/ 0 h 326"/>
                <a:gd name="T104" fmla="*/ 0 w 327"/>
                <a:gd name="T105" fmla="*/ 0 h 326"/>
                <a:gd name="T106" fmla="*/ 0 w 327"/>
                <a:gd name="T107" fmla="*/ 0 h 3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7"/>
                <a:gd name="T163" fmla="*/ 0 h 326"/>
                <a:gd name="T164" fmla="*/ 327 w 327"/>
                <a:gd name="T165" fmla="*/ 326 h 32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7" h="326">
                  <a:moveTo>
                    <a:pt x="326" y="163"/>
                  </a:moveTo>
                  <a:lnTo>
                    <a:pt x="325" y="144"/>
                  </a:lnTo>
                  <a:lnTo>
                    <a:pt x="322" y="125"/>
                  </a:lnTo>
                  <a:lnTo>
                    <a:pt x="316" y="105"/>
                  </a:lnTo>
                  <a:lnTo>
                    <a:pt x="308" y="87"/>
                  </a:lnTo>
                  <a:lnTo>
                    <a:pt x="298" y="71"/>
                  </a:lnTo>
                  <a:lnTo>
                    <a:pt x="286" y="55"/>
                  </a:lnTo>
                  <a:lnTo>
                    <a:pt x="271" y="42"/>
                  </a:lnTo>
                  <a:lnTo>
                    <a:pt x="256" y="30"/>
                  </a:lnTo>
                  <a:lnTo>
                    <a:pt x="239" y="18"/>
                  </a:lnTo>
                  <a:lnTo>
                    <a:pt x="221" y="11"/>
                  </a:lnTo>
                  <a:lnTo>
                    <a:pt x="202" y="5"/>
                  </a:lnTo>
                  <a:lnTo>
                    <a:pt x="183" y="1"/>
                  </a:lnTo>
                  <a:lnTo>
                    <a:pt x="163" y="0"/>
                  </a:lnTo>
                  <a:lnTo>
                    <a:pt x="144" y="1"/>
                  </a:lnTo>
                  <a:lnTo>
                    <a:pt x="124" y="5"/>
                  </a:lnTo>
                  <a:lnTo>
                    <a:pt x="105" y="11"/>
                  </a:lnTo>
                  <a:lnTo>
                    <a:pt x="88" y="18"/>
                  </a:lnTo>
                  <a:lnTo>
                    <a:pt x="71" y="30"/>
                  </a:lnTo>
                  <a:lnTo>
                    <a:pt x="56" y="42"/>
                  </a:lnTo>
                  <a:lnTo>
                    <a:pt x="41" y="55"/>
                  </a:lnTo>
                  <a:lnTo>
                    <a:pt x="29" y="71"/>
                  </a:lnTo>
                  <a:lnTo>
                    <a:pt x="19" y="87"/>
                  </a:lnTo>
                  <a:lnTo>
                    <a:pt x="11" y="105"/>
                  </a:lnTo>
                  <a:lnTo>
                    <a:pt x="5" y="125"/>
                  </a:lnTo>
                  <a:lnTo>
                    <a:pt x="1" y="144"/>
                  </a:lnTo>
                  <a:lnTo>
                    <a:pt x="0" y="163"/>
                  </a:lnTo>
                  <a:lnTo>
                    <a:pt x="1" y="183"/>
                  </a:lnTo>
                  <a:lnTo>
                    <a:pt x="5" y="203"/>
                  </a:lnTo>
                  <a:lnTo>
                    <a:pt x="11" y="221"/>
                  </a:lnTo>
                  <a:lnTo>
                    <a:pt x="19" y="239"/>
                  </a:lnTo>
                  <a:lnTo>
                    <a:pt x="29" y="256"/>
                  </a:lnTo>
                  <a:lnTo>
                    <a:pt x="41" y="272"/>
                  </a:lnTo>
                  <a:lnTo>
                    <a:pt x="56" y="286"/>
                  </a:lnTo>
                  <a:lnTo>
                    <a:pt x="71" y="298"/>
                  </a:lnTo>
                  <a:lnTo>
                    <a:pt x="88" y="308"/>
                  </a:lnTo>
                  <a:lnTo>
                    <a:pt x="105" y="316"/>
                  </a:lnTo>
                  <a:lnTo>
                    <a:pt x="124" y="322"/>
                  </a:lnTo>
                  <a:lnTo>
                    <a:pt x="144" y="325"/>
                  </a:lnTo>
                  <a:lnTo>
                    <a:pt x="163" y="326"/>
                  </a:lnTo>
                  <a:lnTo>
                    <a:pt x="183" y="325"/>
                  </a:lnTo>
                  <a:lnTo>
                    <a:pt x="202" y="322"/>
                  </a:lnTo>
                  <a:lnTo>
                    <a:pt x="221" y="316"/>
                  </a:lnTo>
                  <a:lnTo>
                    <a:pt x="239" y="308"/>
                  </a:lnTo>
                  <a:lnTo>
                    <a:pt x="256" y="298"/>
                  </a:lnTo>
                  <a:lnTo>
                    <a:pt x="271" y="286"/>
                  </a:lnTo>
                  <a:lnTo>
                    <a:pt x="286" y="272"/>
                  </a:lnTo>
                  <a:lnTo>
                    <a:pt x="298" y="256"/>
                  </a:lnTo>
                  <a:lnTo>
                    <a:pt x="308" y="239"/>
                  </a:lnTo>
                  <a:lnTo>
                    <a:pt x="316" y="221"/>
                  </a:lnTo>
                  <a:lnTo>
                    <a:pt x="322" y="203"/>
                  </a:lnTo>
                  <a:lnTo>
                    <a:pt x="325" y="183"/>
                  </a:lnTo>
                  <a:lnTo>
                    <a:pt x="326" y="163"/>
                  </a:lnTo>
                  <a:lnTo>
                    <a:pt x="327" y="16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78" name="Freeform 675"/>
            <p:cNvSpPr>
              <a:spLocks/>
            </p:cNvSpPr>
            <p:nvPr/>
          </p:nvSpPr>
          <p:spPr bwMode="auto">
            <a:xfrm>
              <a:off x="3367" y="886"/>
              <a:ext cx="1" cy="69"/>
            </a:xfrm>
            <a:custGeom>
              <a:avLst/>
              <a:gdLst>
                <a:gd name="T0" fmla="*/ 0 w 1"/>
                <a:gd name="T1" fmla="*/ 0 h 1035"/>
                <a:gd name="T2" fmla="*/ 0 w 1"/>
                <a:gd name="T3" fmla="*/ 0 h 1035"/>
                <a:gd name="T4" fmla="*/ 1 w 1"/>
                <a:gd name="T5" fmla="*/ 0 h 1035"/>
                <a:gd name="T6" fmla="*/ 0 60000 65536"/>
                <a:gd name="T7" fmla="*/ 0 60000 65536"/>
                <a:gd name="T8" fmla="*/ 0 60000 65536"/>
                <a:gd name="T9" fmla="*/ 0 w 1"/>
                <a:gd name="T10" fmla="*/ 0 h 1035"/>
                <a:gd name="T11" fmla="*/ 1 w 1"/>
                <a:gd name="T12" fmla="*/ 1035 h 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035">
                  <a:moveTo>
                    <a:pt x="0" y="0"/>
                  </a:moveTo>
                  <a:lnTo>
                    <a:pt x="0" y="1035"/>
                  </a:lnTo>
                  <a:lnTo>
                    <a:pt x="1" y="103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79" name="Freeform 676"/>
            <p:cNvSpPr>
              <a:spLocks/>
            </p:cNvSpPr>
            <p:nvPr/>
          </p:nvSpPr>
          <p:spPr bwMode="auto">
            <a:xfrm>
              <a:off x="2942" y="922"/>
              <a:ext cx="425" cy="1"/>
            </a:xfrm>
            <a:custGeom>
              <a:avLst/>
              <a:gdLst>
                <a:gd name="T0" fmla="*/ 0 w 6361"/>
                <a:gd name="T1" fmla="*/ 0 h 1"/>
                <a:gd name="T2" fmla="*/ 0 w 6361"/>
                <a:gd name="T3" fmla="*/ 0 h 1"/>
                <a:gd name="T4" fmla="*/ 0 w 6361"/>
                <a:gd name="T5" fmla="*/ 0 h 1"/>
                <a:gd name="T6" fmla="*/ 0 60000 65536"/>
                <a:gd name="T7" fmla="*/ 0 60000 65536"/>
                <a:gd name="T8" fmla="*/ 0 60000 65536"/>
                <a:gd name="T9" fmla="*/ 0 w 6361"/>
                <a:gd name="T10" fmla="*/ 0 h 1"/>
                <a:gd name="T11" fmla="*/ 6361 w 636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61" h="1">
                  <a:moveTo>
                    <a:pt x="636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80" name="Freeform 677"/>
            <p:cNvSpPr>
              <a:spLocks/>
            </p:cNvSpPr>
            <p:nvPr/>
          </p:nvSpPr>
          <p:spPr bwMode="auto">
            <a:xfrm>
              <a:off x="2942" y="886"/>
              <a:ext cx="1" cy="69"/>
            </a:xfrm>
            <a:custGeom>
              <a:avLst/>
              <a:gdLst>
                <a:gd name="T0" fmla="*/ 0 w 1"/>
                <a:gd name="T1" fmla="*/ 0 h 1035"/>
                <a:gd name="T2" fmla="*/ 0 w 1"/>
                <a:gd name="T3" fmla="*/ 0 h 1035"/>
                <a:gd name="T4" fmla="*/ 1 w 1"/>
                <a:gd name="T5" fmla="*/ 0 h 1035"/>
                <a:gd name="T6" fmla="*/ 0 60000 65536"/>
                <a:gd name="T7" fmla="*/ 0 60000 65536"/>
                <a:gd name="T8" fmla="*/ 0 60000 65536"/>
                <a:gd name="T9" fmla="*/ 0 w 1"/>
                <a:gd name="T10" fmla="*/ 0 h 1035"/>
                <a:gd name="T11" fmla="*/ 1 w 1"/>
                <a:gd name="T12" fmla="*/ 1035 h 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035">
                  <a:moveTo>
                    <a:pt x="0" y="0"/>
                  </a:moveTo>
                  <a:lnTo>
                    <a:pt x="0" y="1035"/>
                  </a:lnTo>
                  <a:lnTo>
                    <a:pt x="1" y="103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81" name="Freeform 678"/>
            <p:cNvSpPr>
              <a:spLocks/>
            </p:cNvSpPr>
            <p:nvPr/>
          </p:nvSpPr>
          <p:spPr bwMode="auto">
            <a:xfrm>
              <a:off x="2923" y="887"/>
              <a:ext cx="1" cy="257"/>
            </a:xfrm>
            <a:custGeom>
              <a:avLst/>
              <a:gdLst>
                <a:gd name="T0" fmla="*/ 0 w 1"/>
                <a:gd name="T1" fmla="*/ 0 h 3857"/>
                <a:gd name="T2" fmla="*/ 0 w 1"/>
                <a:gd name="T3" fmla="*/ 0 h 3857"/>
                <a:gd name="T4" fmla="*/ 1 w 1"/>
                <a:gd name="T5" fmla="*/ 0 h 3857"/>
                <a:gd name="T6" fmla="*/ 0 60000 65536"/>
                <a:gd name="T7" fmla="*/ 0 60000 65536"/>
                <a:gd name="T8" fmla="*/ 0 60000 65536"/>
                <a:gd name="T9" fmla="*/ 0 w 1"/>
                <a:gd name="T10" fmla="*/ 0 h 3857"/>
                <a:gd name="T11" fmla="*/ 1 w 1"/>
                <a:gd name="T12" fmla="*/ 3857 h 38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857">
                  <a:moveTo>
                    <a:pt x="0" y="0"/>
                  </a:moveTo>
                  <a:lnTo>
                    <a:pt x="0" y="3857"/>
                  </a:lnTo>
                  <a:lnTo>
                    <a:pt x="1" y="38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82" name="Freeform 679"/>
            <p:cNvSpPr>
              <a:spLocks/>
            </p:cNvSpPr>
            <p:nvPr/>
          </p:nvSpPr>
          <p:spPr bwMode="auto">
            <a:xfrm>
              <a:off x="2883" y="1087"/>
              <a:ext cx="25" cy="1"/>
            </a:xfrm>
            <a:custGeom>
              <a:avLst/>
              <a:gdLst>
                <a:gd name="T0" fmla="*/ 0 w 386"/>
                <a:gd name="T1" fmla="*/ 0 h 1"/>
                <a:gd name="T2" fmla="*/ 0 w 386"/>
                <a:gd name="T3" fmla="*/ 0 h 1"/>
                <a:gd name="T4" fmla="*/ 0 w 386"/>
                <a:gd name="T5" fmla="*/ 0 h 1"/>
                <a:gd name="T6" fmla="*/ 0 60000 65536"/>
                <a:gd name="T7" fmla="*/ 0 60000 65536"/>
                <a:gd name="T8" fmla="*/ 0 60000 65536"/>
                <a:gd name="T9" fmla="*/ 0 w 386"/>
                <a:gd name="T10" fmla="*/ 0 h 1"/>
                <a:gd name="T11" fmla="*/ 386 w 38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6" h="1">
                  <a:moveTo>
                    <a:pt x="38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83" name="Freeform 680"/>
            <p:cNvSpPr>
              <a:spLocks/>
            </p:cNvSpPr>
            <p:nvPr/>
          </p:nvSpPr>
          <p:spPr bwMode="auto">
            <a:xfrm>
              <a:off x="2908" y="1061"/>
              <a:ext cx="1" cy="26"/>
            </a:xfrm>
            <a:custGeom>
              <a:avLst/>
              <a:gdLst>
                <a:gd name="T0" fmla="*/ 0 w 1"/>
                <a:gd name="T1" fmla="*/ 0 h 388"/>
                <a:gd name="T2" fmla="*/ 0 w 1"/>
                <a:gd name="T3" fmla="*/ 0 h 388"/>
                <a:gd name="T4" fmla="*/ 1 w 1"/>
                <a:gd name="T5" fmla="*/ 0 h 388"/>
                <a:gd name="T6" fmla="*/ 0 60000 65536"/>
                <a:gd name="T7" fmla="*/ 0 60000 65536"/>
                <a:gd name="T8" fmla="*/ 0 60000 65536"/>
                <a:gd name="T9" fmla="*/ 0 w 1"/>
                <a:gd name="T10" fmla="*/ 0 h 388"/>
                <a:gd name="T11" fmla="*/ 1 w 1"/>
                <a:gd name="T12" fmla="*/ 388 h 3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88">
                  <a:moveTo>
                    <a:pt x="0" y="0"/>
                  </a:moveTo>
                  <a:lnTo>
                    <a:pt x="0" y="388"/>
                  </a:lnTo>
                  <a:lnTo>
                    <a:pt x="1" y="38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84" name="Freeform 681"/>
            <p:cNvSpPr>
              <a:spLocks/>
            </p:cNvSpPr>
            <p:nvPr/>
          </p:nvSpPr>
          <p:spPr bwMode="auto">
            <a:xfrm>
              <a:off x="2883" y="1061"/>
              <a:ext cx="25" cy="1"/>
            </a:xfrm>
            <a:custGeom>
              <a:avLst/>
              <a:gdLst>
                <a:gd name="T0" fmla="*/ 0 w 386"/>
                <a:gd name="T1" fmla="*/ 0 h 1"/>
                <a:gd name="T2" fmla="*/ 0 w 386"/>
                <a:gd name="T3" fmla="*/ 0 h 1"/>
                <a:gd name="T4" fmla="*/ 0 w 386"/>
                <a:gd name="T5" fmla="*/ 0 h 1"/>
                <a:gd name="T6" fmla="*/ 0 60000 65536"/>
                <a:gd name="T7" fmla="*/ 0 60000 65536"/>
                <a:gd name="T8" fmla="*/ 0 60000 65536"/>
                <a:gd name="T9" fmla="*/ 0 w 386"/>
                <a:gd name="T10" fmla="*/ 0 h 1"/>
                <a:gd name="T11" fmla="*/ 386 w 38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6" h="1">
                  <a:moveTo>
                    <a:pt x="38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85" name="Freeform 682"/>
            <p:cNvSpPr>
              <a:spLocks/>
            </p:cNvSpPr>
            <p:nvPr/>
          </p:nvSpPr>
          <p:spPr bwMode="auto">
            <a:xfrm>
              <a:off x="2883" y="1061"/>
              <a:ext cx="1" cy="26"/>
            </a:xfrm>
            <a:custGeom>
              <a:avLst/>
              <a:gdLst>
                <a:gd name="T0" fmla="*/ 0 w 1"/>
                <a:gd name="T1" fmla="*/ 0 h 388"/>
                <a:gd name="T2" fmla="*/ 0 w 1"/>
                <a:gd name="T3" fmla="*/ 0 h 388"/>
                <a:gd name="T4" fmla="*/ 1 w 1"/>
                <a:gd name="T5" fmla="*/ 0 h 388"/>
                <a:gd name="T6" fmla="*/ 0 60000 65536"/>
                <a:gd name="T7" fmla="*/ 0 60000 65536"/>
                <a:gd name="T8" fmla="*/ 0 60000 65536"/>
                <a:gd name="T9" fmla="*/ 0 w 1"/>
                <a:gd name="T10" fmla="*/ 0 h 388"/>
                <a:gd name="T11" fmla="*/ 1 w 1"/>
                <a:gd name="T12" fmla="*/ 388 h 3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88">
                  <a:moveTo>
                    <a:pt x="0" y="0"/>
                  </a:moveTo>
                  <a:lnTo>
                    <a:pt x="0" y="388"/>
                  </a:lnTo>
                  <a:lnTo>
                    <a:pt x="1" y="38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86" name="Freeform 683"/>
            <p:cNvSpPr>
              <a:spLocks/>
            </p:cNvSpPr>
            <p:nvPr/>
          </p:nvSpPr>
          <p:spPr bwMode="auto">
            <a:xfrm>
              <a:off x="2886" y="1064"/>
              <a:ext cx="19" cy="8"/>
            </a:xfrm>
            <a:custGeom>
              <a:avLst/>
              <a:gdLst>
                <a:gd name="T0" fmla="*/ 0 w 283"/>
                <a:gd name="T1" fmla="*/ 0 h 122"/>
                <a:gd name="T2" fmla="*/ 0 w 283"/>
                <a:gd name="T3" fmla="*/ 0 h 122"/>
                <a:gd name="T4" fmla="*/ 0 w 283"/>
                <a:gd name="T5" fmla="*/ 0 h 122"/>
                <a:gd name="T6" fmla="*/ 0 w 283"/>
                <a:gd name="T7" fmla="*/ 0 h 122"/>
                <a:gd name="T8" fmla="*/ 0 w 283"/>
                <a:gd name="T9" fmla="*/ 0 h 122"/>
                <a:gd name="T10" fmla="*/ 0 w 283"/>
                <a:gd name="T11" fmla="*/ 0 h 122"/>
                <a:gd name="T12" fmla="*/ 0 w 283"/>
                <a:gd name="T13" fmla="*/ 0 h 122"/>
                <a:gd name="T14" fmla="*/ 0 w 283"/>
                <a:gd name="T15" fmla="*/ 0 h 122"/>
                <a:gd name="T16" fmla="*/ 0 w 283"/>
                <a:gd name="T17" fmla="*/ 0 h 122"/>
                <a:gd name="T18" fmla="*/ 0 w 283"/>
                <a:gd name="T19" fmla="*/ 0 h 122"/>
                <a:gd name="T20" fmla="*/ 0 w 283"/>
                <a:gd name="T21" fmla="*/ 0 h 122"/>
                <a:gd name="T22" fmla="*/ 0 w 283"/>
                <a:gd name="T23" fmla="*/ 0 h 122"/>
                <a:gd name="T24" fmla="*/ 0 w 283"/>
                <a:gd name="T25" fmla="*/ 0 h 122"/>
                <a:gd name="T26" fmla="*/ 0 w 283"/>
                <a:gd name="T27" fmla="*/ 0 h 122"/>
                <a:gd name="T28" fmla="*/ 0 w 283"/>
                <a:gd name="T29" fmla="*/ 0 h 122"/>
                <a:gd name="T30" fmla="*/ 0 w 283"/>
                <a:gd name="T31" fmla="*/ 0 h 122"/>
                <a:gd name="T32" fmla="*/ 0 w 283"/>
                <a:gd name="T33" fmla="*/ 0 h 122"/>
                <a:gd name="T34" fmla="*/ 0 w 283"/>
                <a:gd name="T35" fmla="*/ 0 h 122"/>
                <a:gd name="T36" fmla="*/ 0 w 283"/>
                <a:gd name="T37" fmla="*/ 0 h 122"/>
                <a:gd name="T38" fmla="*/ 0 w 283"/>
                <a:gd name="T39" fmla="*/ 0 h 122"/>
                <a:gd name="T40" fmla="*/ 0 w 283"/>
                <a:gd name="T41" fmla="*/ 0 h 122"/>
                <a:gd name="T42" fmla="*/ 0 w 283"/>
                <a:gd name="T43" fmla="*/ 0 h 122"/>
                <a:gd name="T44" fmla="*/ 0 w 283"/>
                <a:gd name="T45" fmla="*/ 0 h 122"/>
                <a:gd name="T46" fmla="*/ 0 w 283"/>
                <a:gd name="T47" fmla="*/ 0 h 1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3"/>
                <a:gd name="T73" fmla="*/ 0 h 122"/>
                <a:gd name="T74" fmla="*/ 283 w 283"/>
                <a:gd name="T75" fmla="*/ 122 h 12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3" h="122">
                  <a:moveTo>
                    <a:pt x="283" y="122"/>
                  </a:moveTo>
                  <a:lnTo>
                    <a:pt x="279" y="104"/>
                  </a:lnTo>
                  <a:lnTo>
                    <a:pt x="273" y="87"/>
                  </a:lnTo>
                  <a:lnTo>
                    <a:pt x="265" y="70"/>
                  </a:lnTo>
                  <a:lnTo>
                    <a:pt x="254" y="55"/>
                  </a:lnTo>
                  <a:lnTo>
                    <a:pt x="242" y="40"/>
                  </a:lnTo>
                  <a:lnTo>
                    <a:pt x="228" y="28"/>
                  </a:lnTo>
                  <a:lnTo>
                    <a:pt x="213" y="18"/>
                  </a:lnTo>
                  <a:lnTo>
                    <a:pt x="196" y="10"/>
                  </a:lnTo>
                  <a:lnTo>
                    <a:pt x="178" y="5"/>
                  </a:lnTo>
                  <a:lnTo>
                    <a:pt x="160" y="1"/>
                  </a:lnTo>
                  <a:lnTo>
                    <a:pt x="142" y="0"/>
                  </a:lnTo>
                  <a:lnTo>
                    <a:pt x="124" y="1"/>
                  </a:lnTo>
                  <a:lnTo>
                    <a:pt x="106" y="5"/>
                  </a:lnTo>
                  <a:lnTo>
                    <a:pt x="87" y="10"/>
                  </a:lnTo>
                  <a:lnTo>
                    <a:pt x="71" y="18"/>
                  </a:lnTo>
                  <a:lnTo>
                    <a:pt x="56" y="28"/>
                  </a:lnTo>
                  <a:lnTo>
                    <a:pt x="42" y="40"/>
                  </a:lnTo>
                  <a:lnTo>
                    <a:pt x="30" y="55"/>
                  </a:lnTo>
                  <a:lnTo>
                    <a:pt x="18" y="70"/>
                  </a:lnTo>
                  <a:lnTo>
                    <a:pt x="10" y="87"/>
                  </a:lnTo>
                  <a:lnTo>
                    <a:pt x="4" y="104"/>
                  </a:lnTo>
                  <a:lnTo>
                    <a:pt x="0" y="122"/>
                  </a:lnTo>
                  <a:lnTo>
                    <a:pt x="1" y="1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87" name="Freeform 684"/>
            <p:cNvSpPr>
              <a:spLocks/>
            </p:cNvSpPr>
            <p:nvPr/>
          </p:nvSpPr>
          <p:spPr bwMode="auto">
            <a:xfrm>
              <a:off x="2888" y="1065"/>
              <a:ext cx="16" cy="7"/>
            </a:xfrm>
            <a:custGeom>
              <a:avLst/>
              <a:gdLst>
                <a:gd name="T0" fmla="*/ 0 w 242"/>
                <a:gd name="T1" fmla="*/ 0 h 102"/>
                <a:gd name="T2" fmla="*/ 0 w 242"/>
                <a:gd name="T3" fmla="*/ 0 h 102"/>
                <a:gd name="T4" fmla="*/ 0 w 242"/>
                <a:gd name="T5" fmla="*/ 0 h 102"/>
                <a:gd name="T6" fmla="*/ 0 w 242"/>
                <a:gd name="T7" fmla="*/ 0 h 102"/>
                <a:gd name="T8" fmla="*/ 0 w 242"/>
                <a:gd name="T9" fmla="*/ 0 h 102"/>
                <a:gd name="T10" fmla="*/ 0 w 242"/>
                <a:gd name="T11" fmla="*/ 0 h 102"/>
                <a:gd name="T12" fmla="*/ 0 w 242"/>
                <a:gd name="T13" fmla="*/ 0 h 102"/>
                <a:gd name="T14" fmla="*/ 0 w 242"/>
                <a:gd name="T15" fmla="*/ 0 h 102"/>
                <a:gd name="T16" fmla="*/ 0 w 242"/>
                <a:gd name="T17" fmla="*/ 0 h 102"/>
                <a:gd name="T18" fmla="*/ 0 w 242"/>
                <a:gd name="T19" fmla="*/ 0 h 102"/>
                <a:gd name="T20" fmla="*/ 0 w 242"/>
                <a:gd name="T21" fmla="*/ 0 h 102"/>
                <a:gd name="T22" fmla="*/ 0 w 242"/>
                <a:gd name="T23" fmla="*/ 0 h 102"/>
                <a:gd name="T24" fmla="*/ 0 w 242"/>
                <a:gd name="T25" fmla="*/ 0 h 102"/>
                <a:gd name="T26" fmla="*/ 0 w 242"/>
                <a:gd name="T27" fmla="*/ 0 h 102"/>
                <a:gd name="T28" fmla="*/ 0 w 242"/>
                <a:gd name="T29" fmla="*/ 0 h 102"/>
                <a:gd name="T30" fmla="*/ 0 w 242"/>
                <a:gd name="T31" fmla="*/ 0 h 102"/>
                <a:gd name="T32" fmla="*/ 0 w 242"/>
                <a:gd name="T33" fmla="*/ 0 h 102"/>
                <a:gd name="T34" fmla="*/ 0 w 242"/>
                <a:gd name="T35" fmla="*/ 0 h 102"/>
                <a:gd name="T36" fmla="*/ 0 w 242"/>
                <a:gd name="T37" fmla="*/ 0 h 102"/>
                <a:gd name="T38" fmla="*/ 0 w 242"/>
                <a:gd name="T39" fmla="*/ 0 h 102"/>
                <a:gd name="T40" fmla="*/ 0 w 242"/>
                <a:gd name="T41" fmla="*/ 0 h 102"/>
                <a:gd name="T42" fmla="*/ 0 w 242"/>
                <a:gd name="T43" fmla="*/ 0 h 102"/>
                <a:gd name="T44" fmla="*/ 0 w 242"/>
                <a:gd name="T45" fmla="*/ 0 h 10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2"/>
                <a:gd name="T70" fmla="*/ 0 h 102"/>
                <a:gd name="T71" fmla="*/ 242 w 242"/>
                <a:gd name="T72" fmla="*/ 102 h 10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2" h="102">
                  <a:moveTo>
                    <a:pt x="242" y="102"/>
                  </a:moveTo>
                  <a:lnTo>
                    <a:pt x="237" y="86"/>
                  </a:lnTo>
                  <a:lnTo>
                    <a:pt x="231" y="71"/>
                  </a:lnTo>
                  <a:lnTo>
                    <a:pt x="224" y="57"/>
                  </a:lnTo>
                  <a:lnTo>
                    <a:pt x="214" y="44"/>
                  </a:lnTo>
                  <a:lnTo>
                    <a:pt x="203" y="32"/>
                  </a:lnTo>
                  <a:lnTo>
                    <a:pt x="190" y="21"/>
                  </a:lnTo>
                  <a:lnTo>
                    <a:pt x="176" y="13"/>
                  </a:lnTo>
                  <a:lnTo>
                    <a:pt x="160" y="7"/>
                  </a:lnTo>
                  <a:lnTo>
                    <a:pt x="145" y="2"/>
                  </a:lnTo>
                  <a:lnTo>
                    <a:pt x="129" y="0"/>
                  </a:lnTo>
                  <a:lnTo>
                    <a:pt x="113" y="0"/>
                  </a:lnTo>
                  <a:lnTo>
                    <a:pt x="97" y="2"/>
                  </a:lnTo>
                  <a:lnTo>
                    <a:pt x="80" y="7"/>
                  </a:lnTo>
                  <a:lnTo>
                    <a:pt x="65" y="13"/>
                  </a:lnTo>
                  <a:lnTo>
                    <a:pt x="51" y="21"/>
                  </a:lnTo>
                  <a:lnTo>
                    <a:pt x="39" y="32"/>
                  </a:lnTo>
                  <a:lnTo>
                    <a:pt x="28" y="44"/>
                  </a:lnTo>
                  <a:lnTo>
                    <a:pt x="18" y="57"/>
                  </a:lnTo>
                  <a:lnTo>
                    <a:pt x="10" y="71"/>
                  </a:lnTo>
                  <a:lnTo>
                    <a:pt x="3" y="86"/>
                  </a:lnTo>
                  <a:lnTo>
                    <a:pt x="0" y="102"/>
                  </a:lnTo>
                  <a:lnTo>
                    <a:pt x="1" y="10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88" name="Freeform 685"/>
            <p:cNvSpPr>
              <a:spLocks/>
            </p:cNvSpPr>
            <p:nvPr/>
          </p:nvSpPr>
          <p:spPr bwMode="auto">
            <a:xfrm>
              <a:off x="2885" y="1072"/>
              <a:ext cx="1" cy="3"/>
            </a:xfrm>
            <a:custGeom>
              <a:avLst/>
              <a:gdLst>
                <a:gd name="T0" fmla="*/ 0 w 1"/>
                <a:gd name="T1" fmla="*/ 0 h 41"/>
                <a:gd name="T2" fmla="*/ 0 w 1"/>
                <a:gd name="T3" fmla="*/ 0 h 41"/>
                <a:gd name="T4" fmla="*/ 1 w 1"/>
                <a:gd name="T5" fmla="*/ 0 h 41"/>
                <a:gd name="T6" fmla="*/ 0 60000 65536"/>
                <a:gd name="T7" fmla="*/ 0 60000 65536"/>
                <a:gd name="T8" fmla="*/ 0 60000 65536"/>
                <a:gd name="T9" fmla="*/ 0 w 1"/>
                <a:gd name="T10" fmla="*/ 0 h 41"/>
                <a:gd name="T11" fmla="*/ 1 w 1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1">
                  <a:moveTo>
                    <a:pt x="0" y="0"/>
                  </a:moveTo>
                  <a:lnTo>
                    <a:pt x="0" y="41"/>
                  </a:lnTo>
                  <a:lnTo>
                    <a:pt x="1" y="4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89" name="Freeform 686"/>
            <p:cNvSpPr>
              <a:spLocks/>
            </p:cNvSpPr>
            <p:nvPr/>
          </p:nvSpPr>
          <p:spPr bwMode="auto">
            <a:xfrm>
              <a:off x="2885" y="1075"/>
              <a:ext cx="23" cy="1"/>
            </a:xfrm>
            <a:custGeom>
              <a:avLst/>
              <a:gdLst>
                <a:gd name="T0" fmla="*/ 0 w 337"/>
                <a:gd name="T1" fmla="*/ 0 h 1"/>
                <a:gd name="T2" fmla="*/ 0 w 337"/>
                <a:gd name="T3" fmla="*/ 0 h 1"/>
                <a:gd name="T4" fmla="*/ 0 w 337"/>
                <a:gd name="T5" fmla="*/ 0 h 1"/>
                <a:gd name="T6" fmla="*/ 0 60000 65536"/>
                <a:gd name="T7" fmla="*/ 0 60000 65536"/>
                <a:gd name="T8" fmla="*/ 0 60000 65536"/>
                <a:gd name="T9" fmla="*/ 0 w 337"/>
                <a:gd name="T10" fmla="*/ 0 h 1"/>
                <a:gd name="T11" fmla="*/ 337 w 33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7" h="1">
                  <a:moveTo>
                    <a:pt x="0" y="0"/>
                  </a:moveTo>
                  <a:lnTo>
                    <a:pt x="336" y="0"/>
                  </a:lnTo>
                  <a:lnTo>
                    <a:pt x="3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90" name="Freeform 687"/>
            <p:cNvSpPr>
              <a:spLocks/>
            </p:cNvSpPr>
            <p:nvPr/>
          </p:nvSpPr>
          <p:spPr bwMode="auto">
            <a:xfrm>
              <a:off x="2908" y="1072"/>
              <a:ext cx="1" cy="3"/>
            </a:xfrm>
            <a:custGeom>
              <a:avLst/>
              <a:gdLst>
                <a:gd name="T0" fmla="*/ 0 w 1"/>
                <a:gd name="T1" fmla="*/ 0 h 41"/>
                <a:gd name="T2" fmla="*/ 0 w 1"/>
                <a:gd name="T3" fmla="*/ 0 h 41"/>
                <a:gd name="T4" fmla="*/ 1 w 1"/>
                <a:gd name="T5" fmla="*/ 0 h 41"/>
                <a:gd name="T6" fmla="*/ 0 60000 65536"/>
                <a:gd name="T7" fmla="*/ 0 60000 65536"/>
                <a:gd name="T8" fmla="*/ 0 60000 65536"/>
                <a:gd name="T9" fmla="*/ 0 w 1"/>
                <a:gd name="T10" fmla="*/ 0 h 41"/>
                <a:gd name="T11" fmla="*/ 1 w 1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1">
                  <a:moveTo>
                    <a:pt x="0" y="4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91" name="Freeform 688"/>
            <p:cNvSpPr>
              <a:spLocks/>
            </p:cNvSpPr>
            <p:nvPr/>
          </p:nvSpPr>
          <p:spPr bwMode="auto">
            <a:xfrm>
              <a:off x="2885" y="1072"/>
              <a:ext cx="23" cy="1"/>
            </a:xfrm>
            <a:custGeom>
              <a:avLst/>
              <a:gdLst>
                <a:gd name="T0" fmla="*/ 0 w 336"/>
                <a:gd name="T1" fmla="*/ 0 h 1"/>
                <a:gd name="T2" fmla="*/ 0 w 336"/>
                <a:gd name="T3" fmla="*/ 0 h 1"/>
                <a:gd name="T4" fmla="*/ 0 w 336"/>
                <a:gd name="T5" fmla="*/ 0 h 1"/>
                <a:gd name="T6" fmla="*/ 0 60000 65536"/>
                <a:gd name="T7" fmla="*/ 0 60000 65536"/>
                <a:gd name="T8" fmla="*/ 0 60000 65536"/>
                <a:gd name="T9" fmla="*/ 0 w 336"/>
                <a:gd name="T10" fmla="*/ 0 h 1"/>
                <a:gd name="T11" fmla="*/ 336 w 33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6" h="1">
                  <a:moveTo>
                    <a:pt x="33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92" name="Freeform 689"/>
            <p:cNvSpPr>
              <a:spLocks/>
            </p:cNvSpPr>
            <p:nvPr/>
          </p:nvSpPr>
          <p:spPr bwMode="auto">
            <a:xfrm>
              <a:off x="2888" y="1075"/>
              <a:ext cx="16" cy="7"/>
            </a:xfrm>
            <a:custGeom>
              <a:avLst/>
              <a:gdLst>
                <a:gd name="T0" fmla="*/ 0 w 243"/>
                <a:gd name="T1" fmla="*/ 0 h 101"/>
                <a:gd name="T2" fmla="*/ 0 w 243"/>
                <a:gd name="T3" fmla="*/ 0 h 101"/>
                <a:gd name="T4" fmla="*/ 0 w 243"/>
                <a:gd name="T5" fmla="*/ 0 h 101"/>
                <a:gd name="T6" fmla="*/ 0 w 243"/>
                <a:gd name="T7" fmla="*/ 0 h 101"/>
                <a:gd name="T8" fmla="*/ 0 w 243"/>
                <a:gd name="T9" fmla="*/ 0 h 101"/>
                <a:gd name="T10" fmla="*/ 0 w 243"/>
                <a:gd name="T11" fmla="*/ 0 h 101"/>
                <a:gd name="T12" fmla="*/ 0 w 243"/>
                <a:gd name="T13" fmla="*/ 0 h 101"/>
                <a:gd name="T14" fmla="*/ 0 w 243"/>
                <a:gd name="T15" fmla="*/ 0 h 101"/>
                <a:gd name="T16" fmla="*/ 0 w 243"/>
                <a:gd name="T17" fmla="*/ 0 h 101"/>
                <a:gd name="T18" fmla="*/ 0 w 243"/>
                <a:gd name="T19" fmla="*/ 0 h 101"/>
                <a:gd name="T20" fmla="*/ 0 w 243"/>
                <a:gd name="T21" fmla="*/ 0 h 101"/>
                <a:gd name="T22" fmla="*/ 0 w 243"/>
                <a:gd name="T23" fmla="*/ 0 h 101"/>
                <a:gd name="T24" fmla="*/ 0 w 243"/>
                <a:gd name="T25" fmla="*/ 0 h 101"/>
                <a:gd name="T26" fmla="*/ 0 w 243"/>
                <a:gd name="T27" fmla="*/ 0 h 101"/>
                <a:gd name="T28" fmla="*/ 0 w 243"/>
                <a:gd name="T29" fmla="*/ 0 h 101"/>
                <a:gd name="T30" fmla="*/ 0 w 243"/>
                <a:gd name="T31" fmla="*/ 0 h 101"/>
                <a:gd name="T32" fmla="*/ 0 w 243"/>
                <a:gd name="T33" fmla="*/ 0 h 101"/>
                <a:gd name="T34" fmla="*/ 0 w 243"/>
                <a:gd name="T35" fmla="*/ 0 h 101"/>
                <a:gd name="T36" fmla="*/ 0 w 243"/>
                <a:gd name="T37" fmla="*/ 0 h 101"/>
                <a:gd name="T38" fmla="*/ 0 w 243"/>
                <a:gd name="T39" fmla="*/ 0 h 101"/>
                <a:gd name="T40" fmla="*/ 0 w 243"/>
                <a:gd name="T41" fmla="*/ 0 h 101"/>
                <a:gd name="T42" fmla="*/ 0 w 243"/>
                <a:gd name="T43" fmla="*/ 0 h 101"/>
                <a:gd name="T44" fmla="*/ 0 w 243"/>
                <a:gd name="T45" fmla="*/ 0 h 1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3"/>
                <a:gd name="T70" fmla="*/ 0 h 101"/>
                <a:gd name="T71" fmla="*/ 243 w 243"/>
                <a:gd name="T72" fmla="*/ 101 h 10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3" h="101">
                  <a:moveTo>
                    <a:pt x="0" y="0"/>
                  </a:moveTo>
                  <a:lnTo>
                    <a:pt x="3" y="16"/>
                  </a:lnTo>
                  <a:lnTo>
                    <a:pt x="10" y="31"/>
                  </a:lnTo>
                  <a:lnTo>
                    <a:pt x="18" y="45"/>
                  </a:lnTo>
                  <a:lnTo>
                    <a:pt x="28" y="59"/>
                  </a:lnTo>
                  <a:lnTo>
                    <a:pt x="39" y="71"/>
                  </a:lnTo>
                  <a:lnTo>
                    <a:pt x="51" y="81"/>
                  </a:lnTo>
                  <a:lnTo>
                    <a:pt x="65" y="89"/>
                  </a:lnTo>
                  <a:lnTo>
                    <a:pt x="80" y="95"/>
                  </a:lnTo>
                  <a:lnTo>
                    <a:pt x="97" y="99"/>
                  </a:lnTo>
                  <a:lnTo>
                    <a:pt x="113" y="101"/>
                  </a:lnTo>
                  <a:lnTo>
                    <a:pt x="129" y="101"/>
                  </a:lnTo>
                  <a:lnTo>
                    <a:pt x="145" y="99"/>
                  </a:lnTo>
                  <a:lnTo>
                    <a:pt x="160" y="95"/>
                  </a:lnTo>
                  <a:lnTo>
                    <a:pt x="176" y="89"/>
                  </a:lnTo>
                  <a:lnTo>
                    <a:pt x="190" y="81"/>
                  </a:lnTo>
                  <a:lnTo>
                    <a:pt x="203" y="71"/>
                  </a:lnTo>
                  <a:lnTo>
                    <a:pt x="214" y="59"/>
                  </a:lnTo>
                  <a:lnTo>
                    <a:pt x="224" y="45"/>
                  </a:lnTo>
                  <a:lnTo>
                    <a:pt x="231" y="31"/>
                  </a:lnTo>
                  <a:lnTo>
                    <a:pt x="237" y="16"/>
                  </a:lnTo>
                  <a:lnTo>
                    <a:pt x="242" y="0"/>
                  </a:lnTo>
                  <a:lnTo>
                    <a:pt x="24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93" name="Freeform 690"/>
            <p:cNvSpPr>
              <a:spLocks/>
            </p:cNvSpPr>
            <p:nvPr/>
          </p:nvSpPr>
          <p:spPr bwMode="auto">
            <a:xfrm>
              <a:off x="2886" y="1075"/>
              <a:ext cx="19" cy="8"/>
            </a:xfrm>
            <a:custGeom>
              <a:avLst/>
              <a:gdLst>
                <a:gd name="T0" fmla="*/ 0 w 284"/>
                <a:gd name="T1" fmla="*/ 0 h 122"/>
                <a:gd name="T2" fmla="*/ 0 w 284"/>
                <a:gd name="T3" fmla="*/ 0 h 122"/>
                <a:gd name="T4" fmla="*/ 0 w 284"/>
                <a:gd name="T5" fmla="*/ 0 h 122"/>
                <a:gd name="T6" fmla="*/ 0 w 284"/>
                <a:gd name="T7" fmla="*/ 0 h 122"/>
                <a:gd name="T8" fmla="*/ 0 w 284"/>
                <a:gd name="T9" fmla="*/ 0 h 122"/>
                <a:gd name="T10" fmla="*/ 0 w 284"/>
                <a:gd name="T11" fmla="*/ 0 h 122"/>
                <a:gd name="T12" fmla="*/ 0 w 284"/>
                <a:gd name="T13" fmla="*/ 0 h 122"/>
                <a:gd name="T14" fmla="*/ 0 w 284"/>
                <a:gd name="T15" fmla="*/ 0 h 122"/>
                <a:gd name="T16" fmla="*/ 0 w 284"/>
                <a:gd name="T17" fmla="*/ 0 h 122"/>
                <a:gd name="T18" fmla="*/ 0 w 284"/>
                <a:gd name="T19" fmla="*/ 0 h 122"/>
                <a:gd name="T20" fmla="*/ 0 w 284"/>
                <a:gd name="T21" fmla="*/ 0 h 122"/>
                <a:gd name="T22" fmla="*/ 0 w 284"/>
                <a:gd name="T23" fmla="*/ 0 h 122"/>
                <a:gd name="T24" fmla="*/ 0 w 284"/>
                <a:gd name="T25" fmla="*/ 0 h 122"/>
                <a:gd name="T26" fmla="*/ 0 w 284"/>
                <a:gd name="T27" fmla="*/ 0 h 122"/>
                <a:gd name="T28" fmla="*/ 0 w 284"/>
                <a:gd name="T29" fmla="*/ 0 h 122"/>
                <a:gd name="T30" fmla="*/ 0 w 284"/>
                <a:gd name="T31" fmla="*/ 0 h 122"/>
                <a:gd name="T32" fmla="*/ 0 w 284"/>
                <a:gd name="T33" fmla="*/ 0 h 122"/>
                <a:gd name="T34" fmla="*/ 0 w 284"/>
                <a:gd name="T35" fmla="*/ 0 h 122"/>
                <a:gd name="T36" fmla="*/ 0 w 284"/>
                <a:gd name="T37" fmla="*/ 0 h 122"/>
                <a:gd name="T38" fmla="*/ 0 w 284"/>
                <a:gd name="T39" fmla="*/ 0 h 122"/>
                <a:gd name="T40" fmla="*/ 0 w 284"/>
                <a:gd name="T41" fmla="*/ 0 h 122"/>
                <a:gd name="T42" fmla="*/ 0 w 284"/>
                <a:gd name="T43" fmla="*/ 0 h 122"/>
                <a:gd name="T44" fmla="*/ 0 w 284"/>
                <a:gd name="T45" fmla="*/ 0 h 122"/>
                <a:gd name="T46" fmla="*/ 0 w 284"/>
                <a:gd name="T47" fmla="*/ 0 h 1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4"/>
                <a:gd name="T73" fmla="*/ 0 h 122"/>
                <a:gd name="T74" fmla="*/ 284 w 284"/>
                <a:gd name="T75" fmla="*/ 122 h 12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4" h="122">
                  <a:moveTo>
                    <a:pt x="0" y="0"/>
                  </a:moveTo>
                  <a:lnTo>
                    <a:pt x="4" y="18"/>
                  </a:lnTo>
                  <a:lnTo>
                    <a:pt x="10" y="35"/>
                  </a:lnTo>
                  <a:lnTo>
                    <a:pt x="18" y="52"/>
                  </a:lnTo>
                  <a:lnTo>
                    <a:pt x="30" y="68"/>
                  </a:lnTo>
                  <a:lnTo>
                    <a:pt x="42" y="81"/>
                  </a:lnTo>
                  <a:lnTo>
                    <a:pt x="56" y="93"/>
                  </a:lnTo>
                  <a:lnTo>
                    <a:pt x="71" y="103"/>
                  </a:lnTo>
                  <a:lnTo>
                    <a:pt x="87" y="111"/>
                  </a:lnTo>
                  <a:lnTo>
                    <a:pt x="106" y="117"/>
                  </a:lnTo>
                  <a:lnTo>
                    <a:pt x="124" y="121"/>
                  </a:lnTo>
                  <a:lnTo>
                    <a:pt x="142" y="122"/>
                  </a:lnTo>
                  <a:lnTo>
                    <a:pt x="160" y="121"/>
                  </a:lnTo>
                  <a:lnTo>
                    <a:pt x="178" y="117"/>
                  </a:lnTo>
                  <a:lnTo>
                    <a:pt x="196" y="111"/>
                  </a:lnTo>
                  <a:lnTo>
                    <a:pt x="213" y="103"/>
                  </a:lnTo>
                  <a:lnTo>
                    <a:pt x="228" y="93"/>
                  </a:lnTo>
                  <a:lnTo>
                    <a:pt x="242" y="81"/>
                  </a:lnTo>
                  <a:lnTo>
                    <a:pt x="254" y="68"/>
                  </a:lnTo>
                  <a:lnTo>
                    <a:pt x="265" y="52"/>
                  </a:lnTo>
                  <a:lnTo>
                    <a:pt x="273" y="35"/>
                  </a:lnTo>
                  <a:lnTo>
                    <a:pt x="279" y="18"/>
                  </a:lnTo>
                  <a:lnTo>
                    <a:pt x="283" y="0"/>
                  </a:lnTo>
                  <a:lnTo>
                    <a:pt x="2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94" name="Freeform 691"/>
            <p:cNvSpPr>
              <a:spLocks/>
            </p:cNvSpPr>
            <p:nvPr/>
          </p:nvSpPr>
          <p:spPr bwMode="auto">
            <a:xfrm>
              <a:off x="2710" y="1191"/>
              <a:ext cx="3" cy="1"/>
            </a:xfrm>
            <a:custGeom>
              <a:avLst/>
              <a:gdLst>
                <a:gd name="T0" fmla="*/ 0 w 45"/>
                <a:gd name="T1" fmla="*/ 0 h 1"/>
                <a:gd name="T2" fmla="*/ 0 w 45"/>
                <a:gd name="T3" fmla="*/ 0 h 1"/>
                <a:gd name="T4" fmla="*/ 0 w 45"/>
                <a:gd name="T5" fmla="*/ 0 h 1"/>
                <a:gd name="T6" fmla="*/ 0 60000 65536"/>
                <a:gd name="T7" fmla="*/ 0 60000 65536"/>
                <a:gd name="T8" fmla="*/ 0 60000 65536"/>
                <a:gd name="T9" fmla="*/ 0 w 45"/>
                <a:gd name="T10" fmla="*/ 0 h 1"/>
                <a:gd name="T11" fmla="*/ 45 w 4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1">
                  <a:moveTo>
                    <a:pt x="4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95" name="Freeform 692"/>
            <p:cNvSpPr>
              <a:spLocks/>
            </p:cNvSpPr>
            <p:nvPr/>
          </p:nvSpPr>
          <p:spPr bwMode="auto">
            <a:xfrm>
              <a:off x="2946" y="955"/>
              <a:ext cx="1" cy="22"/>
            </a:xfrm>
            <a:custGeom>
              <a:avLst/>
              <a:gdLst>
                <a:gd name="T0" fmla="*/ 0 w 1"/>
                <a:gd name="T1" fmla="*/ 0 h 326"/>
                <a:gd name="T2" fmla="*/ 0 w 1"/>
                <a:gd name="T3" fmla="*/ 0 h 326"/>
                <a:gd name="T4" fmla="*/ 1 w 1"/>
                <a:gd name="T5" fmla="*/ 0 h 326"/>
                <a:gd name="T6" fmla="*/ 0 60000 65536"/>
                <a:gd name="T7" fmla="*/ 0 60000 65536"/>
                <a:gd name="T8" fmla="*/ 0 60000 65536"/>
                <a:gd name="T9" fmla="*/ 0 w 1"/>
                <a:gd name="T10" fmla="*/ 0 h 326"/>
                <a:gd name="T11" fmla="*/ 1 w 1"/>
                <a:gd name="T12" fmla="*/ 326 h 3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6">
                  <a:moveTo>
                    <a:pt x="0" y="0"/>
                  </a:moveTo>
                  <a:lnTo>
                    <a:pt x="0" y="326"/>
                  </a:lnTo>
                  <a:lnTo>
                    <a:pt x="1" y="32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96" name="Freeform 693"/>
            <p:cNvSpPr>
              <a:spLocks/>
            </p:cNvSpPr>
            <p:nvPr/>
          </p:nvSpPr>
          <p:spPr bwMode="auto">
            <a:xfrm>
              <a:off x="2941" y="966"/>
              <a:ext cx="5" cy="1"/>
            </a:xfrm>
            <a:custGeom>
              <a:avLst/>
              <a:gdLst>
                <a:gd name="T0" fmla="*/ 0 w 81"/>
                <a:gd name="T1" fmla="*/ 0 h 1"/>
                <a:gd name="T2" fmla="*/ 0 w 81"/>
                <a:gd name="T3" fmla="*/ 0 h 1"/>
                <a:gd name="T4" fmla="*/ 0 w 81"/>
                <a:gd name="T5" fmla="*/ 0 h 1"/>
                <a:gd name="T6" fmla="*/ 0 60000 65536"/>
                <a:gd name="T7" fmla="*/ 0 60000 65536"/>
                <a:gd name="T8" fmla="*/ 0 60000 65536"/>
                <a:gd name="T9" fmla="*/ 0 w 81"/>
                <a:gd name="T10" fmla="*/ 0 h 1"/>
                <a:gd name="T11" fmla="*/ 81 w 8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1">
                  <a:moveTo>
                    <a:pt x="8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97" name="Freeform 694"/>
            <p:cNvSpPr>
              <a:spLocks/>
            </p:cNvSpPr>
            <p:nvPr/>
          </p:nvSpPr>
          <p:spPr bwMode="auto">
            <a:xfrm>
              <a:off x="2941" y="955"/>
              <a:ext cx="5" cy="1"/>
            </a:xfrm>
            <a:custGeom>
              <a:avLst/>
              <a:gdLst>
                <a:gd name="T0" fmla="*/ 0 w 81"/>
                <a:gd name="T1" fmla="*/ 0 h 1"/>
                <a:gd name="T2" fmla="*/ 0 w 81"/>
                <a:gd name="T3" fmla="*/ 0 h 1"/>
                <a:gd name="T4" fmla="*/ 0 w 81"/>
                <a:gd name="T5" fmla="*/ 0 h 1"/>
                <a:gd name="T6" fmla="*/ 0 60000 65536"/>
                <a:gd name="T7" fmla="*/ 0 60000 65536"/>
                <a:gd name="T8" fmla="*/ 0 60000 65536"/>
                <a:gd name="T9" fmla="*/ 0 w 81"/>
                <a:gd name="T10" fmla="*/ 0 h 1"/>
                <a:gd name="T11" fmla="*/ 81 w 8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1">
                  <a:moveTo>
                    <a:pt x="8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98" name="Freeform 695"/>
            <p:cNvSpPr>
              <a:spLocks/>
            </p:cNvSpPr>
            <p:nvPr/>
          </p:nvSpPr>
          <p:spPr bwMode="auto">
            <a:xfrm>
              <a:off x="2941" y="977"/>
              <a:ext cx="5" cy="1"/>
            </a:xfrm>
            <a:custGeom>
              <a:avLst/>
              <a:gdLst>
                <a:gd name="T0" fmla="*/ 0 w 81"/>
                <a:gd name="T1" fmla="*/ 0 h 1"/>
                <a:gd name="T2" fmla="*/ 0 w 81"/>
                <a:gd name="T3" fmla="*/ 0 h 1"/>
                <a:gd name="T4" fmla="*/ 0 w 81"/>
                <a:gd name="T5" fmla="*/ 0 h 1"/>
                <a:gd name="T6" fmla="*/ 0 60000 65536"/>
                <a:gd name="T7" fmla="*/ 0 60000 65536"/>
                <a:gd name="T8" fmla="*/ 0 60000 65536"/>
                <a:gd name="T9" fmla="*/ 0 w 81"/>
                <a:gd name="T10" fmla="*/ 0 h 1"/>
                <a:gd name="T11" fmla="*/ 81 w 8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1">
                  <a:moveTo>
                    <a:pt x="8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99" name="Freeform 696"/>
            <p:cNvSpPr>
              <a:spLocks/>
            </p:cNvSpPr>
            <p:nvPr/>
          </p:nvSpPr>
          <p:spPr bwMode="auto">
            <a:xfrm>
              <a:off x="3144" y="922"/>
              <a:ext cx="1" cy="221"/>
            </a:xfrm>
            <a:custGeom>
              <a:avLst/>
              <a:gdLst>
                <a:gd name="T0" fmla="*/ 0 w 1"/>
                <a:gd name="T1" fmla="*/ 0 h 3315"/>
                <a:gd name="T2" fmla="*/ 0 w 1"/>
                <a:gd name="T3" fmla="*/ 0 h 3315"/>
                <a:gd name="T4" fmla="*/ 1 w 1"/>
                <a:gd name="T5" fmla="*/ 0 h 3315"/>
                <a:gd name="T6" fmla="*/ 0 60000 65536"/>
                <a:gd name="T7" fmla="*/ 0 60000 65536"/>
                <a:gd name="T8" fmla="*/ 0 60000 65536"/>
                <a:gd name="T9" fmla="*/ 0 w 1"/>
                <a:gd name="T10" fmla="*/ 0 h 3315"/>
                <a:gd name="T11" fmla="*/ 1 w 1"/>
                <a:gd name="T12" fmla="*/ 3315 h 33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315">
                  <a:moveTo>
                    <a:pt x="0" y="0"/>
                  </a:moveTo>
                  <a:lnTo>
                    <a:pt x="0" y="3315"/>
                  </a:lnTo>
                  <a:lnTo>
                    <a:pt x="1" y="331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00" name="Freeform 697"/>
            <p:cNvSpPr>
              <a:spLocks/>
            </p:cNvSpPr>
            <p:nvPr/>
          </p:nvSpPr>
          <p:spPr bwMode="auto">
            <a:xfrm>
              <a:off x="3165" y="922"/>
              <a:ext cx="1" cy="221"/>
            </a:xfrm>
            <a:custGeom>
              <a:avLst/>
              <a:gdLst>
                <a:gd name="T0" fmla="*/ 0 w 1"/>
                <a:gd name="T1" fmla="*/ 0 h 3315"/>
                <a:gd name="T2" fmla="*/ 0 w 1"/>
                <a:gd name="T3" fmla="*/ 0 h 3315"/>
                <a:gd name="T4" fmla="*/ 1 w 1"/>
                <a:gd name="T5" fmla="*/ 0 h 3315"/>
                <a:gd name="T6" fmla="*/ 0 60000 65536"/>
                <a:gd name="T7" fmla="*/ 0 60000 65536"/>
                <a:gd name="T8" fmla="*/ 0 60000 65536"/>
                <a:gd name="T9" fmla="*/ 0 w 1"/>
                <a:gd name="T10" fmla="*/ 0 h 3315"/>
                <a:gd name="T11" fmla="*/ 1 w 1"/>
                <a:gd name="T12" fmla="*/ 3315 h 33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315">
                  <a:moveTo>
                    <a:pt x="0" y="0"/>
                  </a:moveTo>
                  <a:lnTo>
                    <a:pt x="0" y="3315"/>
                  </a:lnTo>
                  <a:lnTo>
                    <a:pt x="1" y="331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01" name="Freeform 698"/>
            <p:cNvSpPr>
              <a:spLocks/>
            </p:cNvSpPr>
            <p:nvPr/>
          </p:nvSpPr>
          <p:spPr bwMode="auto">
            <a:xfrm>
              <a:off x="3127" y="1031"/>
              <a:ext cx="5" cy="4"/>
            </a:xfrm>
            <a:custGeom>
              <a:avLst/>
              <a:gdLst>
                <a:gd name="T0" fmla="*/ 0 w 69"/>
                <a:gd name="T1" fmla="*/ 0 h 69"/>
                <a:gd name="T2" fmla="*/ 0 w 69"/>
                <a:gd name="T3" fmla="*/ 0 h 69"/>
                <a:gd name="T4" fmla="*/ 0 w 69"/>
                <a:gd name="T5" fmla="*/ 0 h 69"/>
                <a:gd name="T6" fmla="*/ 0 60000 65536"/>
                <a:gd name="T7" fmla="*/ 0 60000 65536"/>
                <a:gd name="T8" fmla="*/ 0 60000 65536"/>
                <a:gd name="T9" fmla="*/ 0 w 69"/>
                <a:gd name="T10" fmla="*/ 0 h 69"/>
                <a:gd name="T11" fmla="*/ 69 w 69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69">
                  <a:moveTo>
                    <a:pt x="69" y="0"/>
                  </a:moveTo>
                  <a:lnTo>
                    <a:pt x="0" y="69"/>
                  </a:lnTo>
                  <a:lnTo>
                    <a:pt x="1" y="6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02" name="Freeform 699"/>
            <p:cNvSpPr>
              <a:spLocks/>
            </p:cNvSpPr>
            <p:nvPr/>
          </p:nvSpPr>
          <p:spPr bwMode="auto">
            <a:xfrm>
              <a:off x="3127" y="1030"/>
              <a:ext cx="6" cy="6"/>
            </a:xfrm>
            <a:custGeom>
              <a:avLst/>
              <a:gdLst>
                <a:gd name="T0" fmla="*/ 0 w 99"/>
                <a:gd name="T1" fmla="*/ 0 h 98"/>
                <a:gd name="T2" fmla="*/ 0 w 99"/>
                <a:gd name="T3" fmla="*/ 0 h 98"/>
                <a:gd name="T4" fmla="*/ 0 w 99"/>
                <a:gd name="T5" fmla="*/ 0 h 98"/>
                <a:gd name="T6" fmla="*/ 0 w 99"/>
                <a:gd name="T7" fmla="*/ 0 h 98"/>
                <a:gd name="T8" fmla="*/ 0 w 99"/>
                <a:gd name="T9" fmla="*/ 0 h 98"/>
                <a:gd name="T10" fmla="*/ 0 w 99"/>
                <a:gd name="T11" fmla="*/ 0 h 98"/>
                <a:gd name="T12" fmla="*/ 0 w 99"/>
                <a:gd name="T13" fmla="*/ 0 h 98"/>
                <a:gd name="T14" fmla="*/ 0 w 99"/>
                <a:gd name="T15" fmla="*/ 0 h 98"/>
                <a:gd name="T16" fmla="*/ 0 w 99"/>
                <a:gd name="T17" fmla="*/ 0 h 98"/>
                <a:gd name="T18" fmla="*/ 0 w 99"/>
                <a:gd name="T19" fmla="*/ 0 h 98"/>
                <a:gd name="T20" fmla="*/ 0 w 99"/>
                <a:gd name="T21" fmla="*/ 0 h 98"/>
                <a:gd name="T22" fmla="*/ 0 w 99"/>
                <a:gd name="T23" fmla="*/ 0 h 98"/>
                <a:gd name="T24" fmla="*/ 0 w 99"/>
                <a:gd name="T25" fmla="*/ 0 h 98"/>
                <a:gd name="T26" fmla="*/ 0 w 99"/>
                <a:gd name="T27" fmla="*/ 0 h 98"/>
                <a:gd name="T28" fmla="*/ 0 w 99"/>
                <a:gd name="T29" fmla="*/ 0 h 98"/>
                <a:gd name="T30" fmla="*/ 0 w 99"/>
                <a:gd name="T31" fmla="*/ 0 h 98"/>
                <a:gd name="T32" fmla="*/ 0 w 99"/>
                <a:gd name="T33" fmla="*/ 0 h 98"/>
                <a:gd name="T34" fmla="*/ 0 w 99"/>
                <a:gd name="T35" fmla="*/ 0 h 98"/>
                <a:gd name="T36" fmla="*/ 0 w 99"/>
                <a:gd name="T37" fmla="*/ 0 h 98"/>
                <a:gd name="T38" fmla="*/ 0 w 99"/>
                <a:gd name="T39" fmla="*/ 0 h 98"/>
                <a:gd name="T40" fmla="*/ 0 w 99"/>
                <a:gd name="T41" fmla="*/ 0 h 98"/>
                <a:gd name="T42" fmla="*/ 0 w 99"/>
                <a:gd name="T43" fmla="*/ 0 h 98"/>
                <a:gd name="T44" fmla="*/ 0 w 99"/>
                <a:gd name="T45" fmla="*/ 0 h 98"/>
                <a:gd name="T46" fmla="*/ 0 w 99"/>
                <a:gd name="T47" fmla="*/ 0 h 98"/>
                <a:gd name="T48" fmla="*/ 0 w 99"/>
                <a:gd name="T49" fmla="*/ 0 h 98"/>
                <a:gd name="T50" fmla="*/ 0 w 99"/>
                <a:gd name="T51" fmla="*/ 0 h 98"/>
                <a:gd name="T52" fmla="*/ 0 w 99"/>
                <a:gd name="T53" fmla="*/ 0 h 98"/>
                <a:gd name="T54" fmla="*/ 0 w 99"/>
                <a:gd name="T55" fmla="*/ 0 h 98"/>
                <a:gd name="T56" fmla="*/ 0 w 99"/>
                <a:gd name="T57" fmla="*/ 0 h 98"/>
                <a:gd name="T58" fmla="*/ 0 w 99"/>
                <a:gd name="T59" fmla="*/ 0 h 9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9"/>
                <a:gd name="T91" fmla="*/ 0 h 98"/>
                <a:gd name="T92" fmla="*/ 99 w 99"/>
                <a:gd name="T93" fmla="*/ 98 h 9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9" h="98">
                  <a:moveTo>
                    <a:pt x="98" y="49"/>
                  </a:moveTo>
                  <a:lnTo>
                    <a:pt x="97" y="38"/>
                  </a:lnTo>
                  <a:lnTo>
                    <a:pt x="92" y="28"/>
                  </a:lnTo>
                  <a:lnTo>
                    <a:pt x="87" y="19"/>
                  </a:lnTo>
                  <a:lnTo>
                    <a:pt x="79" y="11"/>
                  </a:lnTo>
                  <a:lnTo>
                    <a:pt x="70" y="5"/>
                  </a:lnTo>
                  <a:lnTo>
                    <a:pt x="60" y="1"/>
                  </a:lnTo>
                  <a:lnTo>
                    <a:pt x="49" y="0"/>
                  </a:lnTo>
                  <a:lnTo>
                    <a:pt x="38" y="1"/>
                  </a:lnTo>
                  <a:lnTo>
                    <a:pt x="28" y="5"/>
                  </a:lnTo>
                  <a:lnTo>
                    <a:pt x="19" y="11"/>
                  </a:lnTo>
                  <a:lnTo>
                    <a:pt x="10" y="19"/>
                  </a:lnTo>
                  <a:lnTo>
                    <a:pt x="4" y="28"/>
                  </a:lnTo>
                  <a:lnTo>
                    <a:pt x="1" y="38"/>
                  </a:lnTo>
                  <a:lnTo>
                    <a:pt x="0" y="49"/>
                  </a:lnTo>
                  <a:lnTo>
                    <a:pt x="1" y="60"/>
                  </a:lnTo>
                  <a:lnTo>
                    <a:pt x="4" y="70"/>
                  </a:lnTo>
                  <a:lnTo>
                    <a:pt x="10" y="79"/>
                  </a:lnTo>
                  <a:lnTo>
                    <a:pt x="19" y="88"/>
                  </a:lnTo>
                  <a:lnTo>
                    <a:pt x="28" y="93"/>
                  </a:lnTo>
                  <a:lnTo>
                    <a:pt x="38" y="97"/>
                  </a:lnTo>
                  <a:lnTo>
                    <a:pt x="49" y="98"/>
                  </a:lnTo>
                  <a:lnTo>
                    <a:pt x="60" y="97"/>
                  </a:lnTo>
                  <a:lnTo>
                    <a:pt x="70" y="93"/>
                  </a:lnTo>
                  <a:lnTo>
                    <a:pt x="79" y="88"/>
                  </a:lnTo>
                  <a:lnTo>
                    <a:pt x="87" y="79"/>
                  </a:lnTo>
                  <a:lnTo>
                    <a:pt x="92" y="70"/>
                  </a:lnTo>
                  <a:lnTo>
                    <a:pt x="97" y="60"/>
                  </a:lnTo>
                  <a:lnTo>
                    <a:pt x="98" y="49"/>
                  </a:lnTo>
                  <a:lnTo>
                    <a:pt x="99" y="4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03" name="Freeform 700"/>
            <p:cNvSpPr>
              <a:spLocks/>
            </p:cNvSpPr>
            <p:nvPr/>
          </p:nvSpPr>
          <p:spPr bwMode="auto">
            <a:xfrm>
              <a:off x="2941" y="955"/>
              <a:ext cx="1" cy="22"/>
            </a:xfrm>
            <a:custGeom>
              <a:avLst/>
              <a:gdLst>
                <a:gd name="T0" fmla="*/ 0 w 1"/>
                <a:gd name="T1" fmla="*/ 0 h 326"/>
                <a:gd name="T2" fmla="*/ 0 w 1"/>
                <a:gd name="T3" fmla="*/ 0 h 326"/>
                <a:gd name="T4" fmla="*/ 1 w 1"/>
                <a:gd name="T5" fmla="*/ 0 h 326"/>
                <a:gd name="T6" fmla="*/ 0 60000 65536"/>
                <a:gd name="T7" fmla="*/ 0 60000 65536"/>
                <a:gd name="T8" fmla="*/ 0 60000 65536"/>
                <a:gd name="T9" fmla="*/ 0 w 1"/>
                <a:gd name="T10" fmla="*/ 0 h 326"/>
                <a:gd name="T11" fmla="*/ 1 w 1"/>
                <a:gd name="T12" fmla="*/ 326 h 3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6">
                  <a:moveTo>
                    <a:pt x="0" y="0"/>
                  </a:moveTo>
                  <a:lnTo>
                    <a:pt x="0" y="326"/>
                  </a:lnTo>
                  <a:lnTo>
                    <a:pt x="1" y="32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04" name="Freeform 701"/>
            <p:cNvSpPr>
              <a:spLocks/>
            </p:cNvSpPr>
            <p:nvPr/>
          </p:nvSpPr>
          <p:spPr bwMode="auto">
            <a:xfrm>
              <a:off x="2942" y="977"/>
              <a:ext cx="1" cy="112"/>
            </a:xfrm>
            <a:custGeom>
              <a:avLst/>
              <a:gdLst>
                <a:gd name="T0" fmla="*/ 0 w 1"/>
                <a:gd name="T1" fmla="*/ 0 h 1688"/>
                <a:gd name="T2" fmla="*/ 0 w 1"/>
                <a:gd name="T3" fmla="*/ 0 h 1688"/>
                <a:gd name="T4" fmla="*/ 1 w 1"/>
                <a:gd name="T5" fmla="*/ 0 h 1688"/>
                <a:gd name="T6" fmla="*/ 0 60000 65536"/>
                <a:gd name="T7" fmla="*/ 0 60000 65536"/>
                <a:gd name="T8" fmla="*/ 0 60000 65536"/>
                <a:gd name="T9" fmla="*/ 0 w 1"/>
                <a:gd name="T10" fmla="*/ 0 h 1688"/>
                <a:gd name="T11" fmla="*/ 1 w 1"/>
                <a:gd name="T12" fmla="*/ 1688 h 16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688">
                  <a:moveTo>
                    <a:pt x="0" y="0"/>
                  </a:moveTo>
                  <a:lnTo>
                    <a:pt x="0" y="1688"/>
                  </a:lnTo>
                  <a:lnTo>
                    <a:pt x="1" y="168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05" name="Freeform 702"/>
            <p:cNvSpPr>
              <a:spLocks/>
            </p:cNvSpPr>
            <p:nvPr/>
          </p:nvSpPr>
          <p:spPr bwMode="auto">
            <a:xfrm>
              <a:off x="2941" y="1089"/>
              <a:ext cx="1" cy="22"/>
            </a:xfrm>
            <a:custGeom>
              <a:avLst/>
              <a:gdLst>
                <a:gd name="T0" fmla="*/ 0 w 1"/>
                <a:gd name="T1" fmla="*/ 0 h 327"/>
                <a:gd name="T2" fmla="*/ 0 w 1"/>
                <a:gd name="T3" fmla="*/ 0 h 327"/>
                <a:gd name="T4" fmla="*/ 1 w 1"/>
                <a:gd name="T5" fmla="*/ 0 h 327"/>
                <a:gd name="T6" fmla="*/ 0 60000 65536"/>
                <a:gd name="T7" fmla="*/ 0 60000 65536"/>
                <a:gd name="T8" fmla="*/ 0 60000 65536"/>
                <a:gd name="T9" fmla="*/ 0 w 1"/>
                <a:gd name="T10" fmla="*/ 0 h 327"/>
                <a:gd name="T11" fmla="*/ 1 w 1"/>
                <a:gd name="T12" fmla="*/ 327 h 3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7">
                  <a:moveTo>
                    <a:pt x="0" y="0"/>
                  </a:moveTo>
                  <a:lnTo>
                    <a:pt x="0" y="327"/>
                  </a:lnTo>
                  <a:lnTo>
                    <a:pt x="1" y="3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06" name="Freeform 703"/>
            <p:cNvSpPr>
              <a:spLocks/>
            </p:cNvSpPr>
            <p:nvPr/>
          </p:nvSpPr>
          <p:spPr bwMode="auto">
            <a:xfrm>
              <a:off x="2946" y="1089"/>
              <a:ext cx="1" cy="22"/>
            </a:xfrm>
            <a:custGeom>
              <a:avLst/>
              <a:gdLst>
                <a:gd name="T0" fmla="*/ 0 w 1"/>
                <a:gd name="T1" fmla="*/ 0 h 327"/>
                <a:gd name="T2" fmla="*/ 0 w 1"/>
                <a:gd name="T3" fmla="*/ 0 h 327"/>
                <a:gd name="T4" fmla="*/ 1 w 1"/>
                <a:gd name="T5" fmla="*/ 0 h 327"/>
                <a:gd name="T6" fmla="*/ 0 60000 65536"/>
                <a:gd name="T7" fmla="*/ 0 60000 65536"/>
                <a:gd name="T8" fmla="*/ 0 60000 65536"/>
                <a:gd name="T9" fmla="*/ 0 w 1"/>
                <a:gd name="T10" fmla="*/ 0 h 327"/>
                <a:gd name="T11" fmla="*/ 1 w 1"/>
                <a:gd name="T12" fmla="*/ 327 h 3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7">
                  <a:moveTo>
                    <a:pt x="0" y="0"/>
                  </a:moveTo>
                  <a:lnTo>
                    <a:pt x="0" y="327"/>
                  </a:lnTo>
                  <a:lnTo>
                    <a:pt x="1" y="3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07" name="Freeform 704"/>
            <p:cNvSpPr>
              <a:spLocks/>
            </p:cNvSpPr>
            <p:nvPr/>
          </p:nvSpPr>
          <p:spPr bwMode="auto">
            <a:xfrm>
              <a:off x="2941" y="1100"/>
              <a:ext cx="5" cy="1"/>
            </a:xfrm>
            <a:custGeom>
              <a:avLst/>
              <a:gdLst>
                <a:gd name="T0" fmla="*/ 0 w 81"/>
                <a:gd name="T1" fmla="*/ 0 h 1"/>
                <a:gd name="T2" fmla="*/ 0 w 81"/>
                <a:gd name="T3" fmla="*/ 0 h 1"/>
                <a:gd name="T4" fmla="*/ 0 w 81"/>
                <a:gd name="T5" fmla="*/ 0 h 1"/>
                <a:gd name="T6" fmla="*/ 0 60000 65536"/>
                <a:gd name="T7" fmla="*/ 0 60000 65536"/>
                <a:gd name="T8" fmla="*/ 0 60000 65536"/>
                <a:gd name="T9" fmla="*/ 0 w 81"/>
                <a:gd name="T10" fmla="*/ 0 h 1"/>
                <a:gd name="T11" fmla="*/ 81 w 8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1">
                  <a:moveTo>
                    <a:pt x="8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08" name="Freeform 705"/>
            <p:cNvSpPr>
              <a:spLocks/>
            </p:cNvSpPr>
            <p:nvPr/>
          </p:nvSpPr>
          <p:spPr bwMode="auto">
            <a:xfrm>
              <a:off x="2941" y="1089"/>
              <a:ext cx="5" cy="1"/>
            </a:xfrm>
            <a:custGeom>
              <a:avLst/>
              <a:gdLst>
                <a:gd name="T0" fmla="*/ 0 w 81"/>
                <a:gd name="T1" fmla="*/ 0 h 1"/>
                <a:gd name="T2" fmla="*/ 0 w 81"/>
                <a:gd name="T3" fmla="*/ 0 h 1"/>
                <a:gd name="T4" fmla="*/ 0 w 81"/>
                <a:gd name="T5" fmla="*/ 0 h 1"/>
                <a:gd name="T6" fmla="*/ 0 60000 65536"/>
                <a:gd name="T7" fmla="*/ 0 60000 65536"/>
                <a:gd name="T8" fmla="*/ 0 60000 65536"/>
                <a:gd name="T9" fmla="*/ 0 w 81"/>
                <a:gd name="T10" fmla="*/ 0 h 1"/>
                <a:gd name="T11" fmla="*/ 81 w 8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1">
                  <a:moveTo>
                    <a:pt x="8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09" name="Freeform 706"/>
            <p:cNvSpPr>
              <a:spLocks/>
            </p:cNvSpPr>
            <p:nvPr/>
          </p:nvSpPr>
          <p:spPr bwMode="auto">
            <a:xfrm>
              <a:off x="2941" y="1111"/>
              <a:ext cx="5" cy="1"/>
            </a:xfrm>
            <a:custGeom>
              <a:avLst/>
              <a:gdLst>
                <a:gd name="T0" fmla="*/ 0 w 81"/>
                <a:gd name="T1" fmla="*/ 0 h 1"/>
                <a:gd name="T2" fmla="*/ 0 w 81"/>
                <a:gd name="T3" fmla="*/ 0 h 1"/>
                <a:gd name="T4" fmla="*/ 0 w 81"/>
                <a:gd name="T5" fmla="*/ 0 h 1"/>
                <a:gd name="T6" fmla="*/ 0 60000 65536"/>
                <a:gd name="T7" fmla="*/ 0 60000 65536"/>
                <a:gd name="T8" fmla="*/ 0 60000 65536"/>
                <a:gd name="T9" fmla="*/ 0 w 81"/>
                <a:gd name="T10" fmla="*/ 0 h 1"/>
                <a:gd name="T11" fmla="*/ 81 w 8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1">
                  <a:moveTo>
                    <a:pt x="8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10" name="Freeform 707"/>
            <p:cNvSpPr>
              <a:spLocks/>
            </p:cNvSpPr>
            <p:nvPr/>
          </p:nvSpPr>
          <p:spPr bwMode="auto">
            <a:xfrm>
              <a:off x="2942" y="1111"/>
              <a:ext cx="1" cy="32"/>
            </a:xfrm>
            <a:custGeom>
              <a:avLst/>
              <a:gdLst>
                <a:gd name="T0" fmla="*/ 0 w 1"/>
                <a:gd name="T1" fmla="*/ 0 h 480"/>
                <a:gd name="T2" fmla="*/ 0 w 1"/>
                <a:gd name="T3" fmla="*/ 0 h 480"/>
                <a:gd name="T4" fmla="*/ 1 w 1"/>
                <a:gd name="T5" fmla="*/ 0 h 480"/>
                <a:gd name="T6" fmla="*/ 0 60000 65536"/>
                <a:gd name="T7" fmla="*/ 0 60000 65536"/>
                <a:gd name="T8" fmla="*/ 0 60000 65536"/>
                <a:gd name="T9" fmla="*/ 0 w 1"/>
                <a:gd name="T10" fmla="*/ 0 h 480"/>
                <a:gd name="T11" fmla="*/ 1 w 1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80">
                  <a:moveTo>
                    <a:pt x="0" y="0"/>
                  </a:moveTo>
                  <a:lnTo>
                    <a:pt x="0" y="480"/>
                  </a:lnTo>
                  <a:lnTo>
                    <a:pt x="1" y="48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11" name="Freeform 708"/>
            <p:cNvSpPr>
              <a:spLocks/>
            </p:cNvSpPr>
            <p:nvPr/>
          </p:nvSpPr>
          <p:spPr bwMode="auto">
            <a:xfrm>
              <a:off x="3368" y="1089"/>
              <a:ext cx="1" cy="22"/>
            </a:xfrm>
            <a:custGeom>
              <a:avLst/>
              <a:gdLst>
                <a:gd name="T0" fmla="*/ 0 w 1"/>
                <a:gd name="T1" fmla="*/ 0 h 327"/>
                <a:gd name="T2" fmla="*/ 0 w 1"/>
                <a:gd name="T3" fmla="*/ 0 h 327"/>
                <a:gd name="T4" fmla="*/ 1 w 1"/>
                <a:gd name="T5" fmla="*/ 0 h 327"/>
                <a:gd name="T6" fmla="*/ 0 60000 65536"/>
                <a:gd name="T7" fmla="*/ 0 60000 65536"/>
                <a:gd name="T8" fmla="*/ 0 60000 65536"/>
                <a:gd name="T9" fmla="*/ 0 w 1"/>
                <a:gd name="T10" fmla="*/ 0 h 327"/>
                <a:gd name="T11" fmla="*/ 1 w 1"/>
                <a:gd name="T12" fmla="*/ 327 h 3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7">
                  <a:moveTo>
                    <a:pt x="0" y="0"/>
                  </a:moveTo>
                  <a:lnTo>
                    <a:pt x="0" y="327"/>
                  </a:lnTo>
                  <a:lnTo>
                    <a:pt x="1" y="3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12" name="Freeform 709"/>
            <p:cNvSpPr>
              <a:spLocks/>
            </p:cNvSpPr>
            <p:nvPr/>
          </p:nvSpPr>
          <p:spPr bwMode="auto">
            <a:xfrm>
              <a:off x="3363" y="1089"/>
              <a:ext cx="1" cy="22"/>
            </a:xfrm>
            <a:custGeom>
              <a:avLst/>
              <a:gdLst>
                <a:gd name="T0" fmla="*/ 0 w 1"/>
                <a:gd name="T1" fmla="*/ 0 h 327"/>
                <a:gd name="T2" fmla="*/ 0 w 1"/>
                <a:gd name="T3" fmla="*/ 0 h 327"/>
                <a:gd name="T4" fmla="*/ 1 w 1"/>
                <a:gd name="T5" fmla="*/ 0 h 327"/>
                <a:gd name="T6" fmla="*/ 0 60000 65536"/>
                <a:gd name="T7" fmla="*/ 0 60000 65536"/>
                <a:gd name="T8" fmla="*/ 0 60000 65536"/>
                <a:gd name="T9" fmla="*/ 0 w 1"/>
                <a:gd name="T10" fmla="*/ 0 h 327"/>
                <a:gd name="T11" fmla="*/ 1 w 1"/>
                <a:gd name="T12" fmla="*/ 327 h 3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7">
                  <a:moveTo>
                    <a:pt x="0" y="0"/>
                  </a:moveTo>
                  <a:lnTo>
                    <a:pt x="0" y="327"/>
                  </a:lnTo>
                  <a:lnTo>
                    <a:pt x="1" y="3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13" name="Freeform 710"/>
            <p:cNvSpPr>
              <a:spLocks/>
            </p:cNvSpPr>
            <p:nvPr/>
          </p:nvSpPr>
          <p:spPr bwMode="auto">
            <a:xfrm>
              <a:off x="3363" y="1111"/>
              <a:ext cx="5" cy="1"/>
            </a:xfrm>
            <a:custGeom>
              <a:avLst/>
              <a:gdLst>
                <a:gd name="T0" fmla="*/ 0 w 82"/>
                <a:gd name="T1" fmla="*/ 0 h 1"/>
                <a:gd name="T2" fmla="*/ 0 w 82"/>
                <a:gd name="T3" fmla="*/ 0 h 1"/>
                <a:gd name="T4" fmla="*/ 0 w 82"/>
                <a:gd name="T5" fmla="*/ 0 h 1"/>
                <a:gd name="T6" fmla="*/ 0 60000 65536"/>
                <a:gd name="T7" fmla="*/ 0 60000 65536"/>
                <a:gd name="T8" fmla="*/ 0 60000 65536"/>
                <a:gd name="T9" fmla="*/ 0 w 82"/>
                <a:gd name="T10" fmla="*/ 0 h 1"/>
                <a:gd name="T11" fmla="*/ 82 w 8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1">
                  <a:moveTo>
                    <a:pt x="82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14" name="Freeform 711"/>
            <p:cNvSpPr>
              <a:spLocks/>
            </p:cNvSpPr>
            <p:nvPr/>
          </p:nvSpPr>
          <p:spPr bwMode="auto">
            <a:xfrm>
              <a:off x="3363" y="1089"/>
              <a:ext cx="5" cy="1"/>
            </a:xfrm>
            <a:custGeom>
              <a:avLst/>
              <a:gdLst>
                <a:gd name="T0" fmla="*/ 0 w 82"/>
                <a:gd name="T1" fmla="*/ 0 h 1"/>
                <a:gd name="T2" fmla="*/ 0 w 82"/>
                <a:gd name="T3" fmla="*/ 0 h 1"/>
                <a:gd name="T4" fmla="*/ 0 w 82"/>
                <a:gd name="T5" fmla="*/ 0 h 1"/>
                <a:gd name="T6" fmla="*/ 0 60000 65536"/>
                <a:gd name="T7" fmla="*/ 0 60000 65536"/>
                <a:gd name="T8" fmla="*/ 0 60000 65536"/>
                <a:gd name="T9" fmla="*/ 0 w 82"/>
                <a:gd name="T10" fmla="*/ 0 h 1"/>
                <a:gd name="T11" fmla="*/ 82 w 8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1">
                  <a:moveTo>
                    <a:pt x="82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15" name="Freeform 712"/>
            <p:cNvSpPr>
              <a:spLocks/>
            </p:cNvSpPr>
            <p:nvPr/>
          </p:nvSpPr>
          <p:spPr bwMode="auto">
            <a:xfrm>
              <a:off x="3363" y="1100"/>
              <a:ext cx="5" cy="1"/>
            </a:xfrm>
            <a:custGeom>
              <a:avLst/>
              <a:gdLst>
                <a:gd name="T0" fmla="*/ 0 w 82"/>
                <a:gd name="T1" fmla="*/ 0 h 1"/>
                <a:gd name="T2" fmla="*/ 0 w 82"/>
                <a:gd name="T3" fmla="*/ 0 h 1"/>
                <a:gd name="T4" fmla="*/ 0 w 82"/>
                <a:gd name="T5" fmla="*/ 0 h 1"/>
                <a:gd name="T6" fmla="*/ 0 60000 65536"/>
                <a:gd name="T7" fmla="*/ 0 60000 65536"/>
                <a:gd name="T8" fmla="*/ 0 60000 65536"/>
                <a:gd name="T9" fmla="*/ 0 w 82"/>
                <a:gd name="T10" fmla="*/ 0 h 1"/>
                <a:gd name="T11" fmla="*/ 82 w 8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1">
                  <a:moveTo>
                    <a:pt x="82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16" name="Freeform 713"/>
            <p:cNvSpPr>
              <a:spLocks/>
            </p:cNvSpPr>
            <p:nvPr/>
          </p:nvSpPr>
          <p:spPr bwMode="auto">
            <a:xfrm>
              <a:off x="3363" y="955"/>
              <a:ext cx="1" cy="22"/>
            </a:xfrm>
            <a:custGeom>
              <a:avLst/>
              <a:gdLst>
                <a:gd name="T0" fmla="*/ 0 w 1"/>
                <a:gd name="T1" fmla="*/ 0 h 326"/>
                <a:gd name="T2" fmla="*/ 0 w 1"/>
                <a:gd name="T3" fmla="*/ 0 h 326"/>
                <a:gd name="T4" fmla="*/ 1 w 1"/>
                <a:gd name="T5" fmla="*/ 0 h 326"/>
                <a:gd name="T6" fmla="*/ 0 60000 65536"/>
                <a:gd name="T7" fmla="*/ 0 60000 65536"/>
                <a:gd name="T8" fmla="*/ 0 60000 65536"/>
                <a:gd name="T9" fmla="*/ 0 w 1"/>
                <a:gd name="T10" fmla="*/ 0 h 326"/>
                <a:gd name="T11" fmla="*/ 1 w 1"/>
                <a:gd name="T12" fmla="*/ 326 h 3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6">
                  <a:moveTo>
                    <a:pt x="0" y="0"/>
                  </a:moveTo>
                  <a:lnTo>
                    <a:pt x="0" y="326"/>
                  </a:lnTo>
                  <a:lnTo>
                    <a:pt x="1" y="32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17" name="Freeform 714"/>
            <p:cNvSpPr>
              <a:spLocks/>
            </p:cNvSpPr>
            <p:nvPr/>
          </p:nvSpPr>
          <p:spPr bwMode="auto">
            <a:xfrm>
              <a:off x="3368" y="955"/>
              <a:ext cx="1" cy="22"/>
            </a:xfrm>
            <a:custGeom>
              <a:avLst/>
              <a:gdLst>
                <a:gd name="T0" fmla="*/ 0 w 1"/>
                <a:gd name="T1" fmla="*/ 0 h 326"/>
                <a:gd name="T2" fmla="*/ 0 w 1"/>
                <a:gd name="T3" fmla="*/ 0 h 326"/>
                <a:gd name="T4" fmla="*/ 1 w 1"/>
                <a:gd name="T5" fmla="*/ 0 h 326"/>
                <a:gd name="T6" fmla="*/ 0 60000 65536"/>
                <a:gd name="T7" fmla="*/ 0 60000 65536"/>
                <a:gd name="T8" fmla="*/ 0 60000 65536"/>
                <a:gd name="T9" fmla="*/ 0 w 1"/>
                <a:gd name="T10" fmla="*/ 0 h 326"/>
                <a:gd name="T11" fmla="*/ 1 w 1"/>
                <a:gd name="T12" fmla="*/ 326 h 3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6">
                  <a:moveTo>
                    <a:pt x="0" y="0"/>
                  </a:moveTo>
                  <a:lnTo>
                    <a:pt x="0" y="326"/>
                  </a:lnTo>
                  <a:lnTo>
                    <a:pt x="1" y="32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18" name="Freeform 715"/>
            <p:cNvSpPr>
              <a:spLocks/>
            </p:cNvSpPr>
            <p:nvPr/>
          </p:nvSpPr>
          <p:spPr bwMode="auto">
            <a:xfrm>
              <a:off x="3363" y="966"/>
              <a:ext cx="5" cy="1"/>
            </a:xfrm>
            <a:custGeom>
              <a:avLst/>
              <a:gdLst>
                <a:gd name="T0" fmla="*/ 0 w 82"/>
                <a:gd name="T1" fmla="*/ 0 h 1"/>
                <a:gd name="T2" fmla="*/ 0 w 82"/>
                <a:gd name="T3" fmla="*/ 0 h 1"/>
                <a:gd name="T4" fmla="*/ 0 w 82"/>
                <a:gd name="T5" fmla="*/ 0 h 1"/>
                <a:gd name="T6" fmla="*/ 0 60000 65536"/>
                <a:gd name="T7" fmla="*/ 0 60000 65536"/>
                <a:gd name="T8" fmla="*/ 0 60000 65536"/>
                <a:gd name="T9" fmla="*/ 0 w 82"/>
                <a:gd name="T10" fmla="*/ 0 h 1"/>
                <a:gd name="T11" fmla="*/ 82 w 8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1">
                  <a:moveTo>
                    <a:pt x="82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19" name="Freeform 716"/>
            <p:cNvSpPr>
              <a:spLocks/>
            </p:cNvSpPr>
            <p:nvPr/>
          </p:nvSpPr>
          <p:spPr bwMode="auto">
            <a:xfrm>
              <a:off x="3363" y="955"/>
              <a:ext cx="5" cy="1"/>
            </a:xfrm>
            <a:custGeom>
              <a:avLst/>
              <a:gdLst>
                <a:gd name="T0" fmla="*/ 0 w 82"/>
                <a:gd name="T1" fmla="*/ 0 h 1"/>
                <a:gd name="T2" fmla="*/ 0 w 82"/>
                <a:gd name="T3" fmla="*/ 0 h 1"/>
                <a:gd name="T4" fmla="*/ 0 w 82"/>
                <a:gd name="T5" fmla="*/ 0 h 1"/>
                <a:gd name="T6" fmla="*/ 0 60000 65536"/>
                <a:gd name="T7" fmla="*/ 0 60000 65536"/>
                <a:gd name="T8" fmla="*/ 0 60000 65536"/>
                <a:gd name="T9" fmla="*/ 0 w 82"/>
                <a:gd name="T10" fmla="*/ 0 h 1"/>
                <a:gd name="T11" fmla="*/ 82 w 8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1">
                  <a:moveTo>
                    <a:pt x="82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20" name="Freeform 717"/>
            <p:cNvSpPr>
              <a:spLocks/>
            </p:cNvSpPr>
            <p:nvPr/>
          </p:nvSpPr>
          <p:spPr bwMode="auto">
            <a:xfrm>
              <a:off x="3363" y="977"/>
              <a:ext cx="5" cy="1"/>
            </a:xfrm>
            <a:custGeom>
              <a:avLst/>
              <a:gdLst>
                <a:gd name="T0" fmla="*/ 0 w 82"/>
                <a:gd name="T1" fmla="*/ 0 h 1"/>
                <a:gd name="T2" fmla="*/ 0 w 82"/>
                <a:gd name="T3" fmla="*/ 0 h 1"/>
                <a:gd name="T4" fmla="*/ 0 w 82"/>
                <a:gd name="T5" fmla="*/ 0 h 1"/>
                <a:gd name="T6" fmla="*/ 0 60000 65536"/>
                <a:gd name="T7" fmla="*/ 0 60000 65536"/>
                <a:gd name="T8" fmla="*/ 0 60000 65536"/>
                <a:gd name="T9" fmla="*/ 0 w 82"/>
                <a:gd name="T10" fmla="*/ 0 h 1"/>
                <a:gd name="T11" fmla="*/ 82 w 8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1">
                  <a:moveTo>
                    <a:pt x="82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21" name="Freeform 718"/>
            <p:cNvSpPr>
              <a:spLocks/>
            </p:cNvSpPr>
            <p:nvPr/>
          </p:nvSpPr>
          <p:spPr bwMode="auto">
            <a:xfrm>
              <a:off x="3367" y="977"/>
              <a:ext cx="1" cy="112"/>
            </a:xfrm>
            <a:custGeom>
              <a:avLst/>
              <a:gdLst>
                <a:gd name="T0" fmla="*/ 0 w 1"/>
                <a:gd name="T1" fmla="*/ 0 h 1688"/>
                <a:gd name="T2" fmla="*/ 0 w 1"/>
                <a:gd name="T3" fmla="*/ 0 h 1688"/>
                <a:gd name="T4" fmla="*/ 1 w 1"/>
                <a:gd name="T5" fmla="*/ 0 h 1688"/>
                <a:gd name="T6" fmla="*/ 0 60000 65536"/>
                <a:gd name="T7" fmla="*/ 0 60000 65536"/>
                <a:gd name="T8" fmla="*/ 0 60000 65536"/>
                <a:gd name="T9" fmla="*/ 0 w 1"/>
                <a:gd name="T10" fmla="*/ 0 h 1688"/>
                <a:gd name="T11" fmla="*/ 1 w 1"/>
                <a:gd name="T12" fmla="*/ 1688 h 16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688">
                  <a:moveTo>
                    <a:pt x="0" y="0"/>
                  </a:moveTo>
                  <a:lnTo>
                    <a:pt x="0" y="1688"/>
                  </a:lnTo>
                  <a:lnTo>
                    <a:pt x="1" y="168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22" name="Freeform 719"/>
            <p:cNvSpPr>
              <a:spLocks/>
            </p:cNvSpPr>
            <p:nvPr/>
          </p:nvSpPr>
          <p:spPr bwMode="auto">
            <a:xfrm>
              <a:off x="3367" y="1111"/>
              <a:ext cx="1" cy="32"/>
            </a:xfrm>
            <a:custGeom>
              <a:avLst/>
              <a:gdLst>
                <a:gd name="T0" fmla="*/ 0 w 1"/>
                <a:gd name="T1" fmla="*/ 0 h 480"/>
                <a:gd name="T2" fmla="*/ 0 w 1"/>
                <a:gd name="T3" fmla="*/ 0 h 480"/>
                <a:gd name="T4" fmla="*/ 1 w 1"/>
                <a:gd name="T5" fmla="*/ 0 h 480"/>
                <a:gd name="T6" fmla="*/ 0 60000 65536"/>
                <a:gd name="T7" fmla="*/ 0 60000 65536"/>
                <a:gd name="T8" fmla="*/ 0 60000 65536"/>
                <a:gd name="T9" fmla="*/ 0 w 1"/>
                <a:gd name="T10" fmla="*/ 0 h 480"/>
                <a:gd name="T11" fmla="*/ 1 w 1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80">
                  <a:moveTo>
                    <a:pt x="0" y="0"/>
                  </a:moveTo>
                  <a:lnTo>
                    <a:pt x="0" y="480"/>
                  </a:lnTo>
                  <a:lnTo>
                    <a:pt x="1" y="48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23" name="Freeform 720"/>
            <p:cNvSpPr>
              <a:spLocks/>
            </p:cNvSpPr>
            <p:nvPr/>
          </p:nvSpPr>
          <p:spPr bwMode="auto">
            <a:xfrm>
              <a:off x="2944" y="923"/>
              <a:ext cx="198" cy="1"/>
            </a:xfrm>
            <a:custGeom>
              <a:avLst/>
              <a:gdLst>
                <a:gd name="T0" fmla="*/ 0 w 2971"/>
                <a:gd name="T1" fmla="*/ 0 h 1"/>
                <a:gd name="T2" fmla="*/ 0 w 2971"/>
                <a:gd name="T3" fmla="*/ 0 h 1"/>
                <a:gd name="T4" fmla="*/ 0 w 2971"/>
                <a:gd name="T5" fmla="*/ 0 h 1"/>
                <a:gd name="T6" fmla="*/ 0 60000 65536"/>
                <a:gd name="T7" fmla="*/ 0 60000 65536"/>
                <a:gd name="T8" fmla="*/ 0 60000 65536"/>
                <a:gd name="T9" fmla="*/ 0 w 2971"/>
                <a:gd name="T10" fmla="*/ 0 h 1"/>
                <a:gd name="T11" fmla="*/ 2971 w 297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71" h="1">
                  <a:moveTo>
                    <a:pt x="0" y="0"/>
                  </a:moveTo>
                  <a:lnTo>
                    <a:pt x="2970" y="0"/>
                  </a:lnTo>
                  <a:lnTo>
                    <a:pt x="297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24" name="Freeform 721"/>
            <p:cNvSpPr>
              <a:spLocks/>
            </p:cNvSpPr>
            <p:nvPr/>
          </p:nvSpPr>
          <p:spPr bwMode="auto">
            <a:xfrm>
              <a:off x="2944" y="1141"/>
              <a:ext cx="198" cy="1"/>
            </a:xfrm>
            <a:custGeom>
              <a:avLst/>
              <a:gdLst>
                <a:gd name="T0" fmla="*/ 0 w 2970"/>
                <a:gd name="T1" fmla="*/ 0 h 1"/>
                <a:gd name="T2" fmla="*/ 0 w 2970"/>
                <a:gd name="T3" fmla="*/ 0 h 1"/>
                <a:gd name="T4" fmla="*/ 0 w 2970"/>
                <a:gd name="T5" fmla="*/ 0 h 1"/>
                <a:gd name="T6" fmla="*/ 0 60000 65536"/>
                <a:gd name="T7" fmla="*/ 0 60000 65536"/>
                <a:gd name="T8" fmla="*/ 0 60000 65536"/>
                <a:gd name="T9" fmla="*/ 0 w 2970"/>
                <a:gd name="T10" fmla="*/ 0 h 1"/>
                <a:gd name="T11" fmla="*/ 2970 w 297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70" h="1">
                  <a:moveTo>
                    <a:pt x="297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25" name="Freeform 722"/>
            <p:cNvSpPr>
              <a:spLocks/>
            </p:cNvSpPr>
            <p:nvPr/>
          </p:nvSpPr>
          <p:spPr bwMode="auto">
            <a:xfrm>
              <a:off x="2944" y="1111"/>
              <a:ext cx="1" cy="30"/>
            </a:xfrm>
            <a:custGeom>
              <a:avLst/>
              <a:gdLst>
                <a:gd name="T0" fmla="*/ 0 w 1"/>
                <a:gd name="T1" fmla="*/ 0 h 450"/>
                <a:gd name="T2" fmla="*/ 0 w 1"/>
                <a:gd name="T3" fmla="*/ 0 h 450"/>
                <a:gd name="T4" fmla="*/ 1 w 1"/>
                <a:gd name="T5" fmla="*/ 0 h 450"/>
                <a:gd name="T6" fmla="*/ 0 60000 65536"/>
                <a:gd name="T7" fmla="*/ 0 60000 65536"/>
                <a:gd name="T8" fmla="*/ 0 60000 65536"/>
                <a:gd name="T9" fmla="*/ 0 w 1"/>
                <a:gd name="T10" fmla="*/ 0 h 450"/>
                <a:gd name="T11" fmla="*/ 1 w 1"/>
                <a:gd name="T12" fmla="*/ 450 h 4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50">
                  <a:moveTo>
                    <a:pt x="0" y="45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26" name="Freeform 723"/>
            <p:cNvSpPr>
              <a:spLocks/>
            </p:cNvSpPr>
            <p:nvPr/>
          </p:nvSpPr>
          <p:spPr bwMode="auto">
            <a:xfrm>
              <a:off x="2944" y="923"/>
              <a:ext cx="1" cy="32"/>
            </a:xfrm>
            <a:custGeom>
              <a:avLst/>
              <a:gdLst>
                <a:gd name="T0" fmla="*/ 0 w 1"/>
                <a:gd name="T1" fmla="*/ 0 h 474"/>
                <a:gd name="T2" fmla="*/ 0 w 1"/>
                <a:gd name="T3" fmla="*/ 0 h 474"/>
                <a:gd name="T4" fmla="*/ 1 w 1"/>
                <a:gd name="T5" fmla="*/ 0 h 474"/>
                <a:gd name="T6" fmla="*/ 0 60000 65536"/>
                <a:gd name="T7" fmla="*/ 0 60000 65536"/>
                <a:gd name="T8" fmla="*/ 0 60000 65536"/>
                <a:gd name="T9" fmla="*/ 0 w 1"/>
                <a:gd name="T10" fmla="*/ 0 h 474"/>
                <a:gd name="T11" fmla="*/ 1 w 1"/>
                <a:gd name="T12" fmla="*/ 474 h 4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74">
                  <a:moveTo>
                    <a:pt x="0" y="47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27" name="Freeform 724"/>
            <p:cNvSpPr>
              <a:spLocks/>
            </p:cNvSpPr>
            <p:nvPr/>
          </p:nvSpPr>
          <p:spPr bwMode="auto">
            <a:xfrm>
              <a:off x="2944" y="977"/>
              <a:ext cx="1" cy="112"/>
            </a:xfrm>
            <a:custGeom>
              <a:avLst/>
              <a:gdLst>
                <a:gd name="T0" fmla="*/ 0 w 1"/>
                <a:gd name="T1" fmla="*/ 0 h 1688"/>
                <a:gd name="T2" fmla="*/ 0 w 1"/>
                <a:gd name="T3" fmla="*/ 0 h 1688"/>
                <a:gd name="T4" fmla="*/ 1 w 1"/>
                <a:gd name="T5" fmla="*/ 0 h 1688"/>
                <a:gd name="T6" fmla="*/ 0 60000 65536"/>
                <a:gd name="T7" fmla="*/ 0 60000 65536"/>
                <a:gd name="T8" fmla="*/ 0 60000 65536"/>
                <a:gd name="T9" fmla="*/ 0 w 1"/>
                <a:gd name="T10" fmla="*/ 0 h 1688"/>
                <a:gd name="T11" fmla="*/ 1 w 1"/>
                <a:gd name="T12" fmla="*/ 1688 h 16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688">
                  <a:moveTo>
                    <a:pt x="0" y="168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28" name="Freeform 725"/>
            <p:cNvSpPr>
              <a:spLocks/>
            </p:cNvSpPr>
            <p:nvPr/>
          </p:nvSpPr>
          <p:spPr bwMode="auto">
            <a:xfrm>
              <a:off x="3167" y="923"/>
              <a:ext cx="198" cy="1"/>
            </a:xfrm>
            <a:custGeom>
              <a:avLst/>
              <a:gdLst>
                <a:gd name="T0" fmla="*/ 0 w 2971"/>
                <a:gd name="T1" fmla="*/ 0 h 1"/>
                <a:gd name="T2" fmla="*/ 0 w 2971"/>
                <a:gd name="T3" fmla="*/ 0 h 1"/>
                <a:gd name="T4" fmla="*/ 0 w 2971"/>
                <a:gd name="T5" fmla="*/ 0 h 1"/>
                <a:gd name="T6" fmla="*/ 0 60000 65536"/>
                <a:gd name="T7" fmla="*/ 0 60000 65536"/>
                <a:gd name="T8" fmla="*/ 0 60000 65536"/>
                <a:gd name="T9" fmla="*/ 0 w 2971"/>
                <a:gd name="T10" fmla="*/ 0 h 1"/>
                <a:gd name="T11" fmla="*/ 2971 w 297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71" h="1">
                  <a:moveTo>
                    <a:pt x="297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29" name="Freeform 726"/>
            <p:cNvSpPr>
              <a:spLocks/>
            </p:cNvSpPr>
            <p:nvPr/>
          </p:nvSpPr>
          <p:spPr bwMode="auto">
            <a:xfrm>
              <a:off x="3167" y="923"/>
              <a:ext cx="1" cy="218"/>
            </a:xfrm>
            <a:custGeom>
              <a:avLst/>
              <a:gdLst>
                <a:gd name="T0" fmla="*/ 0 w 1"/>
                <a:gd name="T1" fmla="*/ 0 h 3265"/>
                <a:gd name="T2" fmla="*/ 0 w 1"/>
                <a:gd name="T3" fmla="*/ 0 h 3265"/>
                <a:gd name="T4" fmla="*/ 1 w 1"/>
                <a:gd name="T5" fmla="*/ 0 h 3265"/>
                <a:gd name="T6" fmla="*/ 0 60000 65536"/>
                <a:gd name="T7" fmla="*/ 0 60000 65536"/>
                <a:gd name="T8" fmla="*/ 0 60000 65536"/>
                <a:gd name="T9" fmla="*/ 0 w 1"/>
                <a:gd name="T10" fmla="*/ 0 h 3265"/>
                <a:gd name="T11" fmla="*/ 1 w 1"/>
                <a:gd name="T12" fmla="*/ 3265 h 32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65">
                  <a:moveTo>
                    <a:pt x="0" y="0"/>
                  </a:moveTo>
                  <a:lnTo>
                    <a:pt x="0" y="3265"/>
                  </a:lnTo>
                  <a:lnTo>
                    <a:pt x="1" y="326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30" name="Freeform 727"/>
            <p:cNvSpPr>
              <a:spLocks/>
            </p:cNvSpPr>
            <p:nvPr/>
          </p:nvSpPr>
          <p:spPr bwMode="auto">
            <a:xfrm>
              <a:off x="3365" y="1111"/>
              <a:ext cx="1" cy="30"/>
            </a:xfrm>
            <a:custGeom>
              <a:avLst/>
              <a:gdLst>
                <a:gd name="T0" fmla="*/ 0 w 1"/>
                <a:gd name="T1" fmla="*/ 0 h 450"/>
                <a:gd name="T2" fmla="*/ 0 w 1"/>
                <a:gd name="T3" fmla="*/ 0 h 450"/>
                <a:gd name="T4" fmla="*/ 1 w 1"/>
                <a:gd name="T5" fmla="*/ 0 h 450"/>
                <a:gd name="T6" fmla="*/ 0 60000 65536"/>
                <a:gd name="T7" fmla="*/ 0 60000 65536"/>
                <a:gd name="T8" fmla="*/ 0 60000 65536"/>
                <a:gd name="T9" fmla="*/ 0 w 1"/>
                <a:gd name="T10" fmla="*/ 0 h 450"/>
                <a:gd name="T11" fmla="*/ 1 w 1"/>
                <a:gd name="T12" fmla="*/ 450 h 4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50">
                  <a:moveTo>
                    <a:pt x="0" y="45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31" name="Freeform 728"/>
            <p:cNvSpPr>
              <a:spLocks/>
            </p:cNvSpPr>
            <p:nvPr/>
          </p:nvSpPr>
          <p:spPr bwMode="auto">
            <a:xfrm>
              <a:off x="3167" y="1141"/>
              <a:ext cx="198" cy="1"/>
            </a:xfrm>
            <a:custGeom>
              <a:avLst/>
              <a:gdLst>
                <a:gd name="T0" fmla="*/ 0 w 2972"/>
                <a:gd name="T1" fmla="*/ 0 h 1"/>
                <a:gd name="T2" fmla="*/ 0 w 2972"/>
                <a:gd name="T3" fmla="*/ 0 h 1"/>
                <a:gd name="T4" fmla="*/ 0 w 2972"/>
                <a:gd name="T5" fmla="*/ 0 h 1"/>
                <a:gd name="T6" fmla="*/ 0 60000 65536"/>
                <a:gd name="T7" fmla="*/ 0 60000 65536"/>
                <a:gd name="T8" fmla="*/ 0 60000 65536"/>
                <a:gd name="T9" fmla="*/ 0 w 2972"/>
                <a:gd name="T10" fmla="*/ 0 h 1"/>
                <a:gd name="T11" fmla="*/ 2972 w 29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72" h="1">
                  <a:moveTo>
                    <a:pt x="0" y="0"/>
                  </a:moveTo>
                  <a:lnTo>
                    <a:pt x="2971" y="0"/>
                  </a:lnTo>
                  <a:lnTo>
                    <a:pt x="297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32" name="Freeform 729"/>
            <p:cNvSpPr>
              <a:spLocks/>
            </p:cNvSpPr>
            <p:nvPr/>
          </p:nvSpPr>
          <p:spPr bwMode="auto">
            <a:xfrm>
              <a:off x="3176" y="1031"/>
              <a:ext cx="5" cy="4"/>
            </a:xfrm>
            <a:custGeom>
              <a:avLst/>
              <a:gdLst>
                <a:gd name="T0" fmla="*/ 0 w 69"/>
                <a:gd name="T1" fmla="*/ 0 h 69"/>
                <a:gd name="T2" fmla="*/ 0 w 69"/>
                <a:gd name="T3" fmla="*/ 0 h 69"/>
                <a:gd name="T4" fmla="*/ 0 w 69"/>
                <a:gd name="T5" fmla="*/ 0 h 69"/>
                <a:gd name="T6" fmla="*/ 0 60000 65536"/>
                <a:gd name="T7" fmla="*/ 0 60000 65536"/>
                <a:gd name="T8" fmla="*/ 0 60000 65536"/>
                <a:gd name="T9" fmla="*/ 0 w 69"/>
                <a:gd name="T10" fmla="*/ 0 h 69"/>
                <a:gd name="T11" fmla="*/ 69 w 69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69">
                  <a:moveTo>
                    <a:pt x="69" y="0"/>
                  </a:moveTo>
                  <a:lnTo>
                    <a:pt x="0" y="69"/>
                  </a:lnTo>
                  <a:lnTo>
                    <a:pt x="1" y="6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33" name="Freeform 730"/>
            <p:cNvSpPr>
              <a:spLocks/>
            </p:cNvSpPr>
            <p:nvPr/>
          </p:nvSpPr>
          <p:spPr bwMode="auto">
            <a:xfrm>
              <a:off x="3175" y="1030"/>
              <a:ext cx="7" cy="6"/>
            </a:xfrm>
            <a:custGeom>
              <a:avLst/>
              <a:gdLst>
                <a:gd name="T0" fmla="*/ 0 w 98"/>
                <a:gd name="T1" fmla="*/ 0 h 98"/>
                <a:gd name="T2" fmla="*/ 0 w 98"/>
                <a:gd name="T3" fmla="*/ 0 h 98"/>
                <a:gd name="T4" fmla="*/ 0 w 98"/>
                <a:gd name="T5" fmla="*/ 0 h 98"/>
                <a:gd name="T6" fmla="*/ 0 w 98"/>
                <a:gd name="T7" fmla="*/ 0 h 98"/>
                <a:gd name="T8" fmla="*/ 0 w 98"/>
                <a:gd name="T9" fmla="*/ 0 h 98"/>
                <a:gd name="T10" fmla="*/ 0 w 98"/>
                <a:gd name="T11" fmla="*/ 0 h 98"/>
                <a:gd name="T12" fmla="*/ 0 w 98"/>
                <a:gd name="T13" fmla="*/ 0 h 98"/>
                <a:gd name="T14" fmla="*/ 0 w 98"/>
                <a:gd name="T15" fmla="*/ 0 h 98"/>
                <a:gd name="T16" fmla="*/ 0 w 98"/>
                <a:gd name="T17" fmla="*/ 0 h 98"/>
                <a:gd name="T18" fmla="*/ 0 w 98"/>
                <a:gd name="T19" fmla="*/ 0 h 98"/>
                <a:gd name="T20" fmla="*/ 0 w 98"/>
                <a:gd name="T21" fmla="*/ 0 h 98"/>
                <a:gd name="T22" fmla="*/ 0 w 98"/>
                <a:gd name="T23" fmla="*/ 0 h 98"/>
                <a:gd name="T24" fmla="*/ 0 w 98"/>
                <a:gd name="T25" fmla="*/ 0 h 98"/>
                <a:gd name="T26" fmla="*/ 0 w 98"/>
                <a:gd name="T27" fmla="*/ 0 h 98"/>
                <a:gd name="T28" fmla="*/ 0 w 98"/>
                <a:gd name="T29" fmla="*/ 0 h 98"/>
                <a:gd name="T30" fmla="*/ 0 w 98"/>
                <a:gd name="T31" fmla="*/ 0 h 98"/>
                <a:gd name="T32" fmla="*/ 0 w 98"/>
                <a:gd name="T33" fmla="*/ 0 h 98"/>
                <a:gd name="T34" fmla="*/ 0 w 98"/>
                <a:gd name="T35" fmla="*/ 0 h 98"/>
                <a:gd name="T36" fmla="*/ 0 w 98"/>
                <a:gd name="T37" fmla="*/ 0 h 98"/>
                <a:gd name="T38" fmla="*/ 0 w 98"/>
                <a:gd name="T39" fmla="*/ 0 h 98"/>
                <a:gd name="T40" fmla="*/ 0 w 98"/>
                <a:gd name="T41" fmla="*/ 0 h 98"/>
                <a:gd name="T42" fmla="*/ 0 w 98"/>
                <a:gd name="T43" fmla="*/ 0 h 98"/>
                <a:gd name="T44" fmla="*/ 0 w 98"/>
                <a:gd name="T45" fmla="*/ 0 h 98"/>
                <a:gd name="T46" fmla="*/ 0 w 98"/>
                <a:gd name="T47" fmla="*/ 0 h 98"/>
                <a:gd name="T48" fmla="*/ 0 w 98"/>
                <a:gd name="T49" fmla="*/ 0 h 98"/>
                <a:gd name="T50" fmla="*/ 0 w 98"/>
                <a:gd name="T51" fmla="*/ 0 h 98"/>
                <a:gd name="T52" fmla="*/ 0 w 98"/>
                <a:gd name="T53" fmla="*/ 0 h 98"/>
                <a:gd name="T54" fmla="*/ 0 w 98"/>
                <a:gd name="T55" fmla="*/ 0 h 98"/>
                <a:gd name="T56" fmla="*/ 0 w 98"/>
                <a:gd name="T57" fmla="*/ 0 h 98"/>
                <a:gd name="T58" fmla="*/ 0 w 98"/>
                <a:gd name="T59" fmla="*/ 0 h 9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8"/>
                <a:gd name="T91" fmla="*/ 0 h 98"/>
                <a:gd name="T92" fmla="*/ 98 w 98"/>
                <a:gd name="T93" fmla="*/ 98 h 9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8" h="98">
                  <a:moveTo>
                    <a:pt x="97" y="49"/>
                  </a:moveTo>
                  <a:lnTo>
                    <a:pt x="96" y="38"/>
                  </a:lnTo>
                  <a:lnTo>
                    <a:pt x="93" y="28"/>
                  </a:lnTo>
                  <a:lnTo>
                    <a:pt x="87" y="19"/>
                  </a:lnTo>
                  <a:lnTo>
                    <a:pt x="79" y="11"/>
                  </a:lnTo>
                  <a:lnTo>
                    <a:pt x="70" y="5"/>
                  </a:lnTo>
                  <a:lnTo>
                    <a:pt x="59" y="1"/>
                  </a:lnTo>
                  <a:lnTo>
                    <a:pt x="48" y="0"/>
                  </a:lnTo>
                  <a:lnTo>
                    <a:pt x="37" y="1"/>
                  </a:lnTo>
                  <a:lnTo>
                    <a:pt x="27" y="5"/>
                  </a:lnTo>
                  <a:lnTo>
                    <a:pt x="18" y="11"/>
                  </a:lnTo>
                  <a:lnTo>
                    <a:pt x="10" y="19"/>
                  </a:lnTo>
                  <a:lnTo>
                    <a:pt x="5" y="28"/>
                  </a:lnTo>
                  <a:lnTo>
                    <a:pt x="1" y="38"/>
                  </a:lnTo>
                  <a:lnTo>
                    <a:pt x="0" y="49"/>
                  </a:lnTo>
                  <a:lnTo>
                    <a:pt x="1" y="60"/>
                  </a:lnTo>
                  <a:lnTo>
                    <a:pt x="5" y="70"/>
                  </a:lnTo>
                  <a:lnTo>
                    <a:pt x="10" y="79"/>
                  </a:lnTo>
                  <a:lnTo>
                    <a:pt x="18" y="88"/>
                  </a:lnTo>
                  <a:lnTo>
                    <a:pt x="27" y="93"/>
                  </a:lnTo>
                  <a:lnTo>
                    <a:pt x="37" y="97"/>
                  </a:lnTo>
                  <a:lnTo>
                    <a:pt x="48" y="98"/>
                  </a:lnTo>
                  <a:lnTo>
                    <a:pt x="59" y="97"/>
                  </a:lnTo>
                  <a:lnTo>
                    <a:pt x="70" y="93"/>
                  </a:lnTo>
                  <a:lnTo>
                    <a:pt x="79" y="88"/>
                  </a:lnTo>
                  <a:lnTo>
                    <a:pt x="87" y="79"/>
                  </a:lnTo>
                  <a:lnTo>
                    <a:pt x="93" y="70"/>
                  </a:lnTo>
                  <a:lnTo>
                    <a:pt x="96" y="60"/>
                  </a:lnTo>
                  <a:lnTo>
                    <a:pt x="97" y="49"/>
                  </a:lnTo>
                  <a:lnTo>
                    <a:pt x="98" y="4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34" name="Freeform 731"/>
            <p:cNvSpPr>
              <a:spLocks/>
            </p:cNvSpPr>
            <p:nvPr/>
          </p:nvSpPr>
          <p:spPr bwMode="auto">
            <a:xfrm>
              <a:off x="2777" y="1467"/>
              <a:ext cx="80" cy="78"/>
            </a:xfrm>
            <a:custGeom>
              <a:avLst/>
              <a:gdLst>
                <a:gd name="T0" fmla="*/ 0 w 1200"/>
                <a:gd name="T1" fmla="*/ 0 h 1176"/>
                <a:gd name="T2" fmla="*/ 0 w 1200"/>
                <a:gd name="T3" fmla="*/ 0 h 1176"/>
                <a:gd name="T4" fmla="*/ 0 w 1200"/>
                <a:gd name="T5" fmla="*/ 0 h 1176"/>
                <a:gd name="T6" fmla="*/ 0 60000 65536"/>
                <a:gd name="T7" fmla="*/ 0 60000 65536"/>
                <a:gd name="T8" fmla="*/ 0 60000 65536"/>
                <a:gd name="T9" fmla="*/ 0 w 1200"/>
                <a:gd name="T10" fmla="*/ 0 h 1176"/>
                <a:gd name="T11" fmla="*/ 1200 w 1200"/>
                <a:gd name="T12" fmla="*/ 1176 h 11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0" h="1176">
                  <a:moveTo>
                    <a:pt x="0" y="0"/>
                  </a:moveTo>
                  <a:lnTo>
                    <a:pt x="1199" y="1176"/>
                  </a:lnTo>
                  <a:lnTo>
                    <a:pt x="1200" y="117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35" name="Freeform 732"/>
            <p:cNvSpPr>
              <a:spLocks/>
            </p:cNvSpPr>
            <p:nvPr/>
          </p:nvSpPr>
          <p:spPr bwMode="auto">
            <a:xfrm>
              <a:off x="2854" y="1548"/>
              <a:ext cx="28" cy="5"/>
            </a:xfrm>
            <a:custGeom>
              <a:avLst/>
              <a:gdLst>
                <a:gd name="T0" fmla="*/ 0 w 411"/>
                <a:gd name="T1" fmla="*/ 0 h 85"/>
                <a:gd name="T2" fmla="*/ 0 w 411"/>
                <a:gd name="T3" fmla="*/ 0 h 85"/>
                <a:gd name="T4" fmla="*/ 0 w 411"/>
                <a:gd name="T5" fmla="*/ 0 h 85"/>
                <a:gd name="T6" fmla="*/ 0 w 411"/>
                <a:gd name="T7" fmla="*/ 0 h 85"/>
                <a:gd name="T8" fmla="*/ 0 w 411"/>
                <a:gd name="T9" fmla="*/ 0 h 85"/>
                <a:gd name="T10" fmla="*/ 0 w 411"/>
                <a:gd name="T11" fmla="*/ 0 h 85"/>
                <a:gd name="T12" fmla="*/ 0 w 411"/>
                <a:gd name="T13" fmla="*/ 0 h 85"/>
                <a:gd name="T14" fmla="*/ 0 w 411"/>
                <a:gd name="T15" fmla="*/ 0 h 85"/>
                <a:gd name="T16" fmla="*/ 0 w 411"/>
                <a:gd name="T17" fmla="*/ 0 h 85"/>
                <a:gd name="T18" fmla="*/ 0 w 411"/>
                <a:gd name="T19" fmla="*/ 0 h 85"/>
                <a:gd name="T20" fmla="*/ 0 w 411"/>
                <a:gd name="T21" fmla="*/ 0 h 85"/>
                <a:gd name="T22" fmla="*/ 0 w 411"/>
                <a:gd name="T23" fmla="*/ 0 h 85"/>
                <a:gd name="T24" fmla="*/ 0 w 411"/>
                <a:gd name="T25" fmla="*/ 0 h 85"/>
                <a:gd name="T26" fmla="*/ 0 w 411"/>
                <a:gd name="T27" fmla="*/ 0 h 85"/>
                <a:gd name="T28" fmla="*/ 0 w 411"/>
                <a:gd name="T29" fmla="*/ 0 h 85"/>
                <a:gd name="T30" fmla="*/ 0 w 411"/>
                <a:gd name="T31" fmla="*/ 0 h 85"/>
                <a:gd name="T32" fmla="*/ 0 w 411"/>
                <a:gd name="T33" fmla="*/ 0 h 85"/>
                <a:gd name="T34" fmla="*/ 0 w 411"/>
                <a:gd name="T35" fmla="*/ 0 h 85"/>
                <a:gd name="T36" fmla="*/ 0 w 411"/>
                <a:gd name="T37" fmla="*/ 0 h 85"/>
                <a:gd name="T38" fmla="*/ 0 w 411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1"/>
                <a:gd name="T61" fmla="*/ 0 h 85"/>
                <a:gd name="T62" fmla="*/ 411 w 411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1" h="85">
                  <a:moveTo>
                    <a:pt x="0" y="0"/>
                  </a:moveTo>
                  <a:lnTo>
                    <a:pt x="18" y="17"/>
                  </a:lnTo>
                  <a:lnTo>
                    <a:pt x="39" y="32"/>
                  </a:lnTo>
                  <a:lnTo>
                    <a:pt x="60" y="46"/>
                  </a:lnTo>
                  <a:lnTo>
                    <a:pt x="82" y="57"/>
                  </a:lnTo>
                  <a:lnTo>
                    <a:pt x="105" y="67"/>
                  </a:lnTo>
                  <a:lnTo>
                    <a:pt x="130" y="75"/>
                  </a:lnTo>
                  <a:lnTo>
                    <a:pt x="155" y="81"/>
                  </a:lnTo>
                  <a:lnTo>
                    <a:pt x="179" y="84"/>
                  </a:lnTo>
                  <a:lnTo>
                    <a:pt x="205" y="85"/>
                  </a:lnTo>
                  <a:lnTo>
                    <a:pt x="230" y="84"/>
                  </a:lnTo>
                  <a:lnTo>
                    <a:pt x="255" y="81"/>
                  </a:lnTo>
                  <a:lnTo>
                    <a:pt x="281" y="75"/>
                  </a:lnTo>
                  <a:lnTo>
                    <a:pt x="304" y="67"/>
                  </a:lnTo>
                  <a:lnTo>
                    <a:pt x="328" y="57"/>
                  </a:lnTo>
                  <a:lnTo>
                    <a:pt x="351" y="46"/>
                  </a:lnTo>
                  <a:lnTo>
                    <a:pt x="372" y="32"/>
                  </a:lnTo>
                  <a:lnTo>
                    <a:pt x="392" y="17"/>
                  </a:lnTo>
                  <a:lnTo>
                    <a:pt x="410" y="0"/>
                  </a:lnTo>
                  <a:lnTo>
                    <a:pt x="4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36" name="Freeform 733"/>
            <p:cNvSpPr>
              <a:spLocks/>
            </p:cNvSpPr>
            <p:nvPr/>
          </p:nvSpPr>
          <p:spPr bwMode="auto">
            <a:xfrm>
              <a:off x="2857" y="1545"/>
              <a:ext cx="23" cy="5"/>
            </a:xfrm>
            <a:custGeom>
              <a:avLst/>
              <a:gdLst>
                <a:gd name="T0" fmla="*/ 0 w 344"/>
                <a:gd name="T1" fmla="*/ 0 h 71"/>
                <a:gd name="T2" fmla="*/ 0 w 344"/>
                <a:gd name="T3" fmla="*/ 0 h 71"/>
                <a:gd name="T4" fmla="*/ 0 w 344"/>
                <a:gd name="T5" fmla="*/ 0 h 71"/>
                <a:gd name="T6" fmla="*/ 0 w 344"/>
                <a:gd name="T7" fmla="*/ 0 h 71"/>
                <a:gd name="T8" fmla="*/ 0 w 344"/>
                <a:gd name="T9" fmla="*/ 0 h 71"/>
                <a:gd name="T10" fmla="*/ 0 w 344"/>
                <a:gd name="T11" fmla="*/ 0 h 71"/>
                <a:gd name="T12" fmla="*/ 0 w 344"/>
                <a:gd name="T13" fmla="*/ 0 h 71"/>
                <a:gd name="T14" fmla="*/ 0 w 344"/>
                <a:gd name="T15" fmla="*/ 0 h 71"/>
                <a:gd name="T16" fmla="*/ 0 w 344"/>
                <a:gd name="T17" fmla="*/ 0 h 71"/>
                <a:gd name="T18" fmla="*/ 0 w 344"/>
                <a:gd name="T19" fmla="*/ 0 h 71"/>
                <a:gd name="T20" fmla="*/ 0 w 344"/>
                <a:gd name="T21" fmla="*/ 0 h 71"/>
                <a:gd name="T22" fmla="*/ 0 w 344"/>
                <a:gd name="T23" fmla="*/ 0 h 71"/>
                <a:gd name="T24" fmla="*/ 0 w 344"/>
                <a:gd name="T25" fmla="*/ 0 h 71"/>
                <a:gd name="T26" fmla="*/ 0 w 344"/>
                <a:gd name="T27" fmla="*/ 0 h 71"/>
                <a:gd name="T28" fmla="*/ 0 w 344"/>
                <a:gd name="T29" fmla="*/ 0 h 71"/>
                <a:gd name="T30" fmla="*/ 0 w 344"/>
                <a:gd name="T31" fmla="*/ 0 h 71"/>
                <a:gd name="T32" fmla="*/ 0 w 344"/>
                <a:gd name="T33" fmla="*/ 0 h 71"/>
                <a:gd name="T34" fmla="*/ 0 w 344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4"/>
                <a:gd name="T55" fmla="*/ 0 h 71"/>
                <a:gd name="T56" fmla="*/ 344 w 344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4" h="71">
                  <a:moveTo>
                    <a:pt x="0" y="0"/>
                  </a:moveTo>
                  <a:lnTo>
                    <a:pt x="18" y="15"/>
                  </a:lnTo>
                  <a:lnTo>
                    <a:pt x="37" y="30"/>
                  </a:lnTo>
                  <a:lnTo>
                    <a:pt x="57" y="43"/>
                  </a:lnTo>
                  <a:lnTo>
                    <a:pt x="79" y="53"/>
                  </a:lnTo>
                  <a:lnTo>
                    <a:pt x="101" y="60"/>
                  </a:lnTo>
                  <a:lnTo>
                    <a:pt x="124" y="66"/>
                  </a:lnTo>
                  <a:lnTo>
                    <a:pt x="147" y="70"/>
                  </a:lnTo>
                  <a:lnTo>
                    <a:pt x="171" y="71"/>
                  </a:lnTo>
                  <a:lnTo>
                    <a:pt x="195" y="70"/>
                  </a:lnTo>
                  <a:lnTo>
                    <a:pt x="218" y="66"/>
                  </a:lnTo>
                  <a:lnTo>
                    <a:pt x="242" y="60"/>
                  </a:lnTo>
                  <a:lnTo>
                    <a:pt x="264" y="53"/>
                  </a:lnTo>
                  <a:lnTo>
                    <a:pt x="285" y="43"/>
                  </a:lnTo>
                  <a:lnTo>
                    <a:pt x="305" y="30"/>
                  </a:lnTo>
                  <a:lnTo>
                    <a:pt x="325" y="15"/>
                  </a:lnTo>
                  <a:lnTo>
                    <a:pt x="343" y="0"/>
                  </a:lnTo>
                  <a:lnTo>
                    <a:pt x="3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37" name="Freeform 734"/>
            <p:cNvSpPr>
              <a:spLocks/>
            </p:cNvSpPr>
            <p:nvPr/>
          </p:nvSpPr>
          <p:spPr bwMode="auto">
            <a:xfrm>
              <a:off x="2960" y="1464"/>
              <a:ext cx="23" cy="5"/>
            </a:xfrm>
            <a:custGeom>
              <a:avLst/>
              <a:gdLst>
                <a:gd name="T0" fmla="*/ 0 w 343"/>
                <a:gd name="T1" fmla="*/ 0 h 71"/>
                <a:gd name="T2" fmla="*/ 0 w 343"/>
                <a:gd name="T3" fmla="*/ 0 h 71"/>
                <a:gd name="T4" fmla="*/ 0 w 343"/>
                <a:gd name="T5" fmla="*/ 0 h 71"/>
                <a:gd name="T6" fmla="*/ 0 w 343"/>
                <a:gd name="T7" fmla="*/ 0 h 71"/>
                <a:gd name="T8" fmla="*/ 0 w 343"/>
                <a:gd name="T9" fmla="*/ 0 h 71"/>
                <a:gd name="T10" fmla="*/ 0 w 343"/>
                <a:gd name="T11" fmla="*/ 0 h 71"/>
                <a:gd name="T12" fmla="*/ 0 w 343"/>
                <a:gd name="T13" fmla="*/ 0 h 71"/>
                <a:gd name="T14" fmla="*/ 0 w 343"/>
                <a:gd name="T15" fmla="*/ 0 h 71"/>
                <a:gd name="T16" fmla="*/ 0 w 343"/>
                <a:gd name="T17" fmla="*/ 0 h 71"/>
                <a:gd name="T18" fmla="*/ 0 w 343"/>
                <a:gd name="T19" fmla="*/ 0 h 71"/>
                <a:gd name="T20" fmla="*/ 0 w 343"/>
                <a:gd name="T21" fmla="*/ 0 h 71"/>
                <a:gd name="T22" fmla="*/ 0 w 343"/>
                <a:gd name="T23" fmla="*/ 0 h 71"/>
                <a:gd name="T24" fmla="*/ 0 w 343"/>
                <a:gd name="T25" fmla="*/ 0 h 71"/>
                <a:gd name="T26" fmla="*/ 0 w 343"/>
                <a:gd name="T27" fmla="*/ 0 h 71"/>
                <a:gd name="T28" fmla="*/ 0 w 343"/>
                <a:gd name="T29" fmla="*/ 0 h 71"/>
                <a:gd name="T30" fmla="*/ 0 w 343"/>
                <a:gd name="T31" fmla="*/ 0 h 71"/>
                <a:gd name="T32" fmla="*/ 0 w 343"/>
                <a:gd name="T33" fmla="*/ 0 h 71"/>
                <a:gd name="T34" fmla="*/ 0 w 343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3"/>
                <a:gd name="T55" fmla="*/ 0 h 71"/>
                <a:gd name="T56" fmla="*/ 343 w 343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3" h="71">
                  <a:moveTo>
                    <a:pt x="343" y="71"/>
                  </a:moveTo>
                  <a:lnTo>
                    <a:pt x="325" y="55"/>
                  </a:lnTo>
                  <a:lnTo>
                    <a:pt x="306" y="41"/>
                  </a:lnTo>
                  <a:lnTo>
                    <a:pt x="285" y="29"/>
                  </a:lnTo>
                  <a:lnTo>
                    <a:pt x="264" y="18"/>
                  </a:lnTo>
                  <a:lnTo>
                    <a:pt x="241" y="10"/>
                  </a:lnTo>
                  <a:lnTo>
                    <a:pt x="218" y="4"/>
                  </a:lnTo>
                  <a:lnTo>
                    <a:pt x="195" y="1"/>
                  </a:lnTo>
                  <a:lnTo>
                    <a:pt x="172" y="0"/>
                  </a:lnTo>
                  <a:lnTo>
                    <a:pt x="147" y="1"/>
                  </a:lnTo>
                  <a:lnTo>
                    <a:pt x="124" y="4"/>
                  </a:lnTo>
                  <a:lnTo>
                    <a:pt x="101" y="10"/>
                  </a:lnTo>
                  <a:lnTo>
                    <a:pt x="78" y="18"/>
                  </a:lnTo>
                  <a:lnTo>
                    <a:pt x="57" y="29"/>
                  </a:lnTo>
                  <a:lnTo>
                    <a:pt x="37" y="41"/>
                  </a:lnTo>
                  <a:lnTo>
                    <a:pt x="18" y="55"/>
                  </a:lnTo>
                  <a:lnTo>
                    <a:pt x="0" y="71"/>
                  </a:lnTo>
                  <a:lnTo>
                    <a:pt x="1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38" name="Freeform 735"/>
            <p:cNvSpPr>
              <a:spLocks/>
            </p:cNvSpPr>
            <p:nvPr/>
          </p:nvSpPr>
          <p:spPr bwMode="auto">
            <a:xfrm>
              <a:off x="2958" y="1461"/>
              <a:ext cx="27" cy="6"/>
            </a:xfrm>
            <a:custGeom>
              <a:avLst/>
              <a:gdLst>
                <a:gd name="T0" fmla="*/ 0 w 410"/>
                <a:gd name="T1" fmla="*/ 0 h 85"/>
                <a:gd name="T2" fmla="*/ 0 w 410"/>
                <a:gd name="T3" fmla="*/ 0 h 85"/>
                <a:gd name="T4" fmla="*/ 0 w 410"/>
                <a:gd name="T5" fmla="*/ 0 h 85"/>
                <a:gd name="T6" fmla="*/ 0 w 410"/>
                <a:gd name="T7" fmla="*/ 0 h 85"/>
                <a:gd name="T8" fmla="*/ 0 w 410"/>
                <a:gd name="T9" fmla="*/ 0 h 85"/>
                <a:gd name="T10" fmla="*/ 0 w 410"/>
                <a:gd name="T11" fmla="*/ 0 h 85"/>
                <a:gd name="T12" fmla="*/ 0 w 410"/>
                <a:gd name="T13" fmla="*/ 0 h 85"/>
                <a:gd name="T14" fmla="*/ 0 w 410"/>
                <a:gd name="T15" fmla="*/ 0 h 85"/>
                <a:gd name="T16" fmla="*/ 0 w 410"/>
                <a:gd name="T17" fmla="*/ 0 h 85"/>
                <a:gd name="T18" fmla="*/ 0 w 410"/>
                <a:gd name="T19" fmla="*/ 0 h 85"/>
                <a:gd name="T20" fmla="*/ 0 w 410"/>
                <a:gd name="T21" fmla="*/ 0 h 85"/>
                <a:gd name="T22" fmla="*/ 0 w 410"/>
                <a:gd name="T23" fmla="*/ 0 h 85"/>
                <a:gd name="T24" fmla="*/ 0 w 410"/>
                <a:gd name="T25" fmla="*/ 0 h 85"/>
                <a:gd name="T26" fmla="*/ 0 w 410"/>
                <a:gd name="T27" fmla="*/ 0 h 85"/>
                <a:gd name="T28" fmla="*/ 0 w 410"/>
                <a:gd name="T29" fmla="*/ 0 h 85"/>
                <a:gd name="T30" fmla="*/ 0 w 410"/>
                <a:gd name="T31" fmla="*/ 0 h 85"/>
                <a:gd name="T32" fmla="*/ 0 w 410"/>
                <a:gd name="T33" fmla="*/ 0 h 85"/>
                <a:gd name="T34" fmla="*/ 0 w 410"/>
                <a:gd name="T35" fmla="*/ 0 h 85"/>
                <a:gd name="T36" fmla="*/ 0 w 410"/>
                <a:gd name="T37" fmla="*/ 0 h 85"/>
                <a:gd name="T38" fmla="*/ 0 w 410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0"/>
                <a:gd name="T61" fmla="*/ 0 h 85"/>
                <a:gd name="T62" fmla="*/ 410 w 410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0" h="85">
                  <a:moveTo>
                    <a:pt x="410" y="85"/>
                  </a:moveTo>
                  <a:lnTo>
                    <a:pt x="392" y="67"/>
                  </a:lnTo>
                  <a:lnTo>
                    <a:pt x="372" y="52"/>
                  </a:lnTo>
                  <a:lnTo>
                    <a:pt x="350" y="39"/>
                  </a:lnTo>
                  <a:lnTo>
                    <a:pt x="328" y="27"/>
                  </a:lnTo>
                  <a:lnTo>
                    <a:pt x="305" y="18"/>
                  </a:lnTo>
                  <a:lnTo>
                    <a:pt x="281" y="10"/>
                  </a:lnTo>
                  <a:lnTo>
                    <a:pt x="255" y="5"/>
                  </a:lnTo>
                  <a:lnTo>
                    <a:pt x="231" y="1"/>
                  </a:lnTo>
                  <a:lnTo>
                    <a:pt x="206" y="0"/>
                  </a:lnTo>
                  <a:lnTo>
                    <a:pt x="180" y="1"/>
                  </a:lnTo>
                  <a:lnTo>
                    <a:pt x="155" y="5"/>
                  </a:lnTo>
                  <a:lnTo>
                    <a:pt x="130" y="10"/>
                  </a:lnTo>
                  <a:lnTo>
                    <a:pt x="106" y="18"/>
                  </a:lnTo>
                  <a:lnTo>
                    <a:pt x="83" y="27"/>
                  </a:lnTo>
                  <a:lnTo>
                    <a:pt x="60" y="39"/>
                  </a:lnTo>
                  <a:lnTo>
                    <a:pt x="38" y="52"/>
                  </a:lnTo>
                  <a:lnTo>
                    <a:pt x="18" y="67"/>
                  </a:lnTo>
                  <a:lnTo>
                    <a:pt x="0" y="85"/>
                  </a:lnTo>
                  <a:lnTo>
                    <a:pt x="1" y="8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39" name="Freeform 736"/>
            <p:cNvSpPr>
              <a:spLocks/>
            </p:cNvSpPr>
            <p:nvPr/>
          </p:nvSpPr>
          <p:spPr bwMode="auto">
            <a:xfrm>
              <a:off x="2880" y="1467"/>
              <a:ext cx="78" cy="78"/>
            </a:xfrm>
            <a:custGeom>
              <a:avLst/>
              <a:gdLst>
                <a:gd name="T0" fmla="*/ 0 w 1171"/>
                <a:gd name="T1" fmla="*/ 0 h 1172"/>
                <a:gd name="T2" fmla="*/ 0 w 1171"/>
                <a:gd name="T3" fmla="*/ 0 h 1172"/>
                <a:gd name="T4" fmla="*/ 0 w 1171"/>
                <a:gd name="T5" fmla="*/ 0 h 1172"/>
                <a:gd name="T6" fmla="*/ 0 60000 65536"/>
                <a:gd name="T7" fmla="*/ 0 60000 65536"/>
                <a:gd name="T8" fmla="*/ 0 60000 65536"/>
                <a:gd name="T9" fmla="*/ 0 w 1171"/>
                <a:gd name="T10" fmla="*/ 0 h 1172"/>
                <a:gd name="T11" fmla="*/ 1171 w 1171"/>
                <a:gd name="T12" fmla="*/ 1172 h 1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1" h="1172">
                  <a:moveTo>
                    <a:pt x="1171" y="0"/>
                  </a:moveTo>
                  <a:lnTo>
                    <a:pt x="0" y="1172"/>
                  </a:lnTo>
                  <a:lnTo>
                    <a:pt x="1" y="11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40" name="Freeform 737"/>
            <p:cNvSpPr>
              <a:spLocks/>
            </p:cNvSpPr>
            <p:nvPr/>
          </p:nvSpPr>
          <p:spPr bwMode="auto">
            <a:xfrm>
              <a:off x="2882" y="1469"/>
              <a:ext cx="78" cy="79"/>
            </a:xfrm>
            <a:custGeom>
              <a:avLst/>
              <a:gdLst>
                <a:gd name="T0" fmla="*/ 0 w 1176"/>
                <a:gd name="T1" fmla="*/ 0 h 1177"/>
                <a:gd name="T2" fmla="*/ 0 w 1176"/>
                <a:gd name="T3" fmla="*/ 0 h 1177"/>
                <a:gd name="T4" fmla="*/ 0 w 1176"/>
                <a:gd name="T5" fmla="*/ 0 h 1177"/>
                <a:gd name="T6" fmla="*/ 0 60000 65536"/>
                <a:gd name="T7" fmla="*/ 0 60000 65536"/>
                <a:gd name="T8" fmla="*/ 0 60000 65536"/>
                <a:gd name="T9" fmla="*/ 0 w 1176"/>
                <a:gd name="T10" fmla="*/ 0 h 1177"/>
                <a:gd name="T11" fmla="*/ 1176 w 1176"/>
                <a:gd name="T12" fmla="*/ 1177 h 11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1177">
                  <a:moveTo>
                    <a:pt x="1176" y="0"/>
                  </a:moveTo>
                  <a:lnTo>
                    <a:pt x="0" y="1177"/>
                  </a:lnTo>
                  <a:lnTo>
                    <a:pt x="1" y="117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41" name="Freeform 738"/>
            <p:cNvSpPr>
              <a:spLocks/>
            </p:cNvSpPr>
            <p:nvPr/>
          </p:nvSpPr>
          <p:spPr bwMode="auto">
            <a:xfrm>
              <a:off x="3165" y="1461"/>
              <a:ext cx="27" cy="6"/>
            </a:xfrm>
            <a:custGeom>
              <a:avLst/>
              <a:gdLst>
                <a:gd name="T0" fmla="*/ 0 w 411"/>
                <a:gd name="T1" fmla="*/ 0 h 85"/>
                <a:gd name="T2" fmla="*/ 0 w 411"/>
                <a:gd name="T3" fmla="*/ 0 h 85"/>
                <a:gd name="T4" fmla="*/ 0 w 411"/>
                <a:gd name="T5" fmla="*/ 0 h 85"/>
                <a:gd name="T6" fmla="*/ 0 w 411"/>
                <a:gd name="T7" fmla="*/ 0 h 85"/>
                <a:gd name="T8" fmla="*/ 0 w 411"/>
                <a:gd name="T9" fmla="*/ 0 h 85"/>
                <a:gd name="T10" fmla="*/ 0 w 411"/>
                <a:gd name="T11" fmla="*/ 0 h 85"/>
                <a:gd name="T12" fmla="*/ 0 w 411"/>
                <a:gd name="T13" fmla="*/ 0 h 85"/>
                <a:gd name="T14" fmla="*/ 0 w 411"/>
                <a:gd name="T15" fmla="*/ 0 h 85"/>
                <a:gd name="T16" fmla="*/ 0 w 411"/>
                <a:gd name="T17" fmla="*/ 0 h 85"/>
                <a:gd name="T18" fmla="*/ 0 w 411"/>
                <a:gd name="T19" fmla="*/ 0 h 85"/>
                <a:gd name="T20" fmla="*/ 0 w 411"/>
                <a:gd name="T21" fmla="*/ 0 h 85"/>
                <a:gd name="T22" fmla="*/ 0 w 411"/>
                <a:gd name="T23" fmla="*/ 0 h 85"/>
                <a:gd name="T24" fmla="*/ 0 w 411"/>
                <a:gd name="T25" fmla="*/ 0 h 85"/>
                <a:gd name="T26" fmla="*/ 0 w 411"/>
                <a:gd name="T27" fmla="*/ 0 h 85"/>
                <a:gd name="T28" fmla="*/ 0 w 411"/>
                <a:gd name="T29" fmla="*/ 0 h 85"/>
                <a:gd name="T30" fmla="*/ 0 w 411"/>
                <a:gd name="T31" fmla="*/ 0 h 85"/>
                <a:gd name="T32" fmla="*/ 0 w 411"/>
                <a:gd name="T33" fmla="*/ 0 h 85"/>
                <a:gd name="T34" fmla="*/ 0 w 411"/>
                <a:gd name="T35" fmla="*/ 0 h 85"/>
                <a:gd name="T36" fmla="*/ 0 w 411"/>
                <a:gd name="T37" fmla="*/ 0 h 85"/>
                <a:gd name="T38" fmla="*/ 0 w 411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1"/>
                <a:gd name="T61" fmla="*/ 0 h 85"/>
                <a:gd name="T62" fmla="*/ 411 w 411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1" h="85">
                  <a:moveTo>
                    <a:pt x="411" y="85"/>
                  </a:moveTo>
                  <a:lnTo>
                    <a:pt x="392" y="67"/>
                  </a:lnTo>
                  <a:lnTo>
                    <a:pt x="371" y="52"/>
                  </a:lnTo>
                  <a:lnTo>
                    <a:pt x="350" y="39"/>
                  </a:lnTo>
                  <a:lnTo>
                    <a:pt x="328" y="27"/>
                  </a:lnTo>
                  <a:lnTo>
                    <a:pt x="305" y="18"/>
                  </a:lnTo>
                  <a:lnTo>
                    <a:pt x="280" y="10"/>
                  </a:lnTo>
                  <a:lnTo>
                    <a:pt x="256" y="5"/>
                  </a:lnTo>
                  <a:lnTo>
                    <a:pt x="231" y="1"/>
                  </a:lnTo>
                  <a:lnTo>
                    <a:pt x="205" y="0"/>
                  </a:lnTo>
                  <a:lnTo>
                    <a:pt x="180" y="1"/>
                  </a:lnTo>
                  <a:lnTo>
                    <a:pt x="155" y="5"/>
                  </a:lnTo>
                  <a:lnTo>
                    <a:pt x="130" y="10"/>
                  </a:lnTo>
                  <a:lnTo>
                    <a:pt x="106" y="18"/>
                  </a:lnTo>
                  <a:lnTo>
                    <a:pt x="83" y="27"/>
                  </a:lnTo>
                  <a:lnTo>
                    <a:pt x="60" y="39"/>
                  </a:lnTo>
                  <a:lnTo>
                    <a:pt x="38" y="52"/>
                  </a:lnTo>
                  <a:lnTo>
                    <a:pt x="19" y="67"/>
                  </a:lnTo>
                  <a:lnTo>
                    <a:pt x="0" y="85"/>
                  </a:lnTo>
                  <a:lnTo>
                    <a:pt x="1" y="8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42" name="Freeform 739"/>
            <p:cNvSpPr>
              <a:spLocks/>
            </p:cNvSpPr>
            <p:nvPr/>
          </p:nvSpPr>
          <p:spPr bwMode="auto">
            <a:xfrm>
              <a:off x="3167" y="1464"/>
              <a:ext cx="23" cy="5"/>
            </a:xfrm>
            <a:custGeom>
              <a:avLst/>
              <a:gdLst>
                <a:gd name="T0" fmla="*/ 0 w 342"/>
                <a:gd name="T1" fmla="*/ 0 h 71"/>
                <a:gd name="T2" fmla="*/ 0 w 342"/>
                <a:gd name="T3" fmla="*/ 0 h 71"/>
                <a:gd name="T4" fmla="*/ 0 w 342"/>
                <a:gd name="T5" fmla="*/ 0 h 71"/>
                <a:gd name="T6" fmla="*/ 0 w 342"/>
                <a:gd name="T7" fmla="*/ 0 h 71"/>
                <a:gd name="T8" fmla="*/ 0 w 342"/>
                <a:gd name="T9" fmla="*/ 0 h 71"/>
                <a:gd name="T10" fmla="*/ 0 w 342"/>
                <a:gd name="T11" fmla="*/ 0 h 71"/>
                <a:gd name="T12" fmla="*/ 0 w 342"/>
                <a:gd name="T13" fmla="*/ 0 h 71"/>
                <a:gd name="T14" fmla="*/ 0 w 342"/>
                <a:gd name="T15" fmla="*/ 0 h 71"/>
                <a:gd name="T16" fmla="*/ 0 w 342"/>
                <a:gd name="T17" fmla="*/ 0 h 71"/>
                <a:gd name="T18" fmla="*/ 0 w 342"/>
                <a:gd name="T19" fmla="*/ 0 h 71"/>
                <a:gd name="T20" fmla="*/ 0 w 342"/>
                <a:gd name="T21" fmla="*/ 0 h 71"/>
                <a:gd name="T22" fmla="*/ 0 w 342"/>
                <a:gd name="T23" fmla="*/ 0 h 71"/>
                <a:gd name="T24" fmla="*/ 0 w 342"/>
                <a:gd name="T25" fmla="*/ 0 h 71"/>
                <a:gd name="T26" fmla="*/ 0 w 342"/>
                <a:gd name="T27" fmla="*/ 0 h 71"/>
                <a:gd name="T28" fmla="*/ 0 w 342"/>
                <a:gd name="T29" fmla="*/ 0 h 71"/>
                <a:gd name="T30" fmla="*/ 0 w 342"/>
                <a:gd name="T31" fmla="*/ 0 h 71"/>
                <a:gd name="T32" fmla="*/ 0 w 342"/>
                <a:gd name="T33" fmla="*/ 0 h 71"/>
                <a:gd name="T34" fmla="*/ 0 w 342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2"/>
                <a:gd name="T55" fmla="*/ 0 h 71"/>
                <a:gd name="T56" fmla="*/ 342 w 342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2" h="71">
                  <a:moveTo>
                    <a:pt x="342" y="71"/>
                  </a:moveTo>
                  <a:lnTo>
                    <a:pt x="325" y="55"/>
                  </a:lnTo>
                  <a:lnTo>
                    <a:pt x="306" y="41"/>
                  </a:lnTo>
                  <a:lnTo>
                    <a:pt x="286" y="29"/>
                  </a:lnTo>
                  <a:lnTo>
                    <a:pt x="263" y="18"/>
                  </a:lnTo>
                  <a:lnTo>
                    <a:pt x="241" y="10"/>
                  </a:lnTo>
                  <a:lnTo>
                    <a:pt x="219" y="4"/>
                  </a:lnTo>
                  <a:lnTo>
                    <a:pt x="195" y="1"/>
                  </a:lnTo>
                  <a:lnTo>
                    <a:pt x="171" y="0"/>
                  </a:lnTo>
                  <a:lnTo>
                    <a:pt x="147" y="1"/>
                  </a:lnTo>
                  <a:lnTo>
                    <a:pt x="124" y="4"/>
                  </a:lnTo>
                  <a:lnTo>
                    <a:pt x="100" y="10"/>
                  </a:lnTo>
                  <a:lnTo>
                    <a:pt x="78" y="18"/>
                  </a:lnTo>
                  <a:lnTo>
                    <a:pt x="57" y="29"/>
                  </a:lnTo>
                  <a:lnTo>
                    <a:pt x="37" y="41"/>
                  </a:lnTo>
                  <a:lnTo>
                    <a:pt x="17" y="55"/>
                  </a:lnTo>
                  <a:lnTo>
                    <a:pt x="0" y="71"/>
                  </a:lnTo>
                  <a:lnTo>
                    <a:pt x="1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43" name="Freeform 740"/>
            <p:cNvSpPr>
              <a:spLocks/>
            </p:cNvSpPr>
            <p:nvPr/>
          </p:nvSpPr>
          <p:spPr bwMode="auto">
            <a:xfrm>
              <a:off x="3064" y="1545"/>
              <a:ext cx="23" cy="5"/>
            </a:xfrm>
            <a:custGeom>
              <a:avLst/>
              <a:gdLst>
                <a:gd name="T0" fmla="*/ 0 w 344"/>
                <a:gd name="T1" fmla="*/ 0 h 71"/>
                <a:gd name="T2" fmla="*/ 0 w 344"/>
                <a:gd name="T3" fmla="*/ 0 h 71"/>
                <a:gd name="T4" fmla="*/ 0 w 344"/>
                <a:gd name="T5" fmla="*/ 0 h 71"/>
                <a:gd name="T6" fmla="*/ 0 w 344"/>
                <a:gd name="T7" fmla="*/ 0 h 71"/>
                <a:gd name="T8" fmla="*/ 0 w 344"/>
                <a:gd name="T9" fmla="*/ 0 h 71"/>
                <a:gd name="T10" fmla="*/ 0 w 344"/>
                <a:gd name="T11" fmla="*/ 0 h 71"/>
                <a:gd name="T12" fmla="*/ 0 w 344"/>
                <a:gd name="T13" fmla="*/ 0 h 71"/>
                <a:gd name="T14" fmla="*/ 0 w 344"/>
                <a:gd name="T15" fmla="*/ 0 h 71"/>
                <a:gd name="T16" fmla="*/ 0 w 344"/>
                <a:gd name="T17" fmla="*/ 0 h 71"/>
                <a:gd name="T18" fmla="*/ 0 w 344"/>
                <a:gd name="T19" fmla="*/ 0 h 71"/>
                <a:gd name="T20" fmla="*/ 0 w 344"/>
                <a:gd name="T21" fmla="*/ 0 h 71"/>
                <a:gd name="T22" fmla="*/ 0 w 344"/>
                <a:gd name="T23" fmla="*/ 0 h 71"/>
                <a:gd name="T24" fmla="*/ 0 w 344"/>
                <a:gd name="T25" fmla="*/ 0 h 71"/>
                <a:gd name="T26" fmla="*/ 0 w 344"/>
                <a:gd name="T27" fmla="*/ 0 h 71"/>
                <a:gd name="T28" fmla="*/ 0 w 344"/>
                <a:gd name="T29" fmla="*/ 0 h 71"/>
                <a:gd name="T30" fmla="*/ 0 w 344"/>
                <a:gd name="T31" fmla="*/ 0 h 71"/>
                <a:gd name="T32" fmla="*/ 0 w 344"/>
                <a:gd name="T33" fmla="*/ 0 h 71"/>
                <a:gd name="T34" fmla="*/ 0 w 344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4"/>
                <a:gd name="T55" fmla="*/ 0 h 71"/>
                <a:gd name="T56" fmla="*/ 344 w 344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4" h="71">
                  <a:moveTo>
                    <a:pt x="0" y="0"/>
                  </a:moveTo>
                  <a:lnTo>
                    <a:pt x="17" y="15"/>
                  </a:lnTo>
                  <a:lnTo>
                    <a:pt x="37" y="30"/>
                  </a:lnTo>
                  <a:lnTo>
                    <a:pt x="57" y="43"/>
                  </a:lnTo>
                  <a:lnTo>
                    <a:pt x="78" y="53"/>
                  </a:lnTo>
                  <a:lnTo>
                    <a:pt x="100" y="60"/>
                  </a:lnTo>
                  <a:lnTo>
                    <a:pt x="124" y="66"/>
                  </a:lnTo>
                  <a:lnTo>
                    <a:pt x="147" y="70"/>
                  </a:lnTo>
                  <a:lnTo>
                    <a:pt x="171" y="71"/>
                  </a:lnTo>
                  <a:lnTo>
                    <a:pt x="195" y="70"/>
                  </a:lnTo>
                  <a:lnTo>
                    <a:pt x="218" y="66"/>
                  </a:lnTo>
                  <a:lnTo>
                    <a:pt x="241" y="60"/>
                  </a:lnTo>
                  <a:lnTo>
                    <a:pt x="264" y="53"/>
                  </a:lnTo>
                  <a:lnTo>
                    <a:pt x="285" y="43"/>
                  </a:lnTo>
                  <a:lnTo>
                    <a:pt x="306" y="30"/>
                  </a:lnTo>
                  <a:lnTo>
                    <a:pt x="324" y="15"/>
                  </a:lnTo>
                  <a:lnTo>
                    <a:pt x="343" y="0"/>
                  </a:lnTo>
                  <a:lnTo>
                    <a:pt x="3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44" name="Freeform 741"/>
            <p:cNvSpPr>
              <a:spLocks/>
            </p:cNvSpPr>
            <p:nvPr/>
          </p:nvSpPr>
          <p:spPr bwMode="auto">
            <a:xfrm>
              <a:off x="3061" y="1548"/>
              <a:ext cx="28" cy="5"/>
            </a:xfrm>
            <a:custGeom>
              <a:avLst/>
              <a:gdLst>
                <a:gd name="T0" fmla="*/ 0 w 411"/>
                <a:gd name="T1" fmla="*/ 0 h 85"/>
                <a:gd name="T2" fmla="*/ 0 w 411"/>
                <a:gd name="T3" fmla="*/ 0 h 85"/>
                <a:gd name="T4" fmla="*/ 0 w 411"/>
                <a:gd name="T5" fmla="*/ 0 h 85"/>
                <a:gd name="T6" fmla="*/ 0 w 411"/>
                <a:gd name="T7" fmla="*/ 0 h 85"/>
                <a:gd name="T8" fmla="*/ 0 w 411"/>
                <a:gd name="T9" fmla="*/ 0 h 85"/>
                <a:gd name="T10" fmla="*/ 0 w 411"/>
                <a:gd name="T11" fmla="*/ 0 h 85"/>
                <a:gd name="T12" fmla="*/ 0 w 411"/>
                <a:gd name="T13" fmla="*/ 0 h 85"/>
                <a:gd name="T14" fmla="*/ 0 w 411"/>
                <a:gd name="T15" fmla="*/ 0 h 85"/>
                <a:gd name="T16" fmla="*/ 0 w 411"/>
                <a:gd name="T17" fmla="*/ 0 h 85"/>
                <a:gd name="T18" fmla="*/ 0 w 411"/>
                <a:gd name="T19" fmla="*/ 0 h 85"/>
                <a:gd name="T20" fmla="*/ 0 w 411"/>
                <a:gd name="T21" fmla="*/ 0 h 85"/>
                <a:gd name="T22" fmla="*/ 0 w 411"/>
                <a:gd name="T23" fmla="*/ 0 h 85"/>
                <a:gd name="T24" fmla="*/ 0 w 411"/>
                <a:gd name="T25" fmla="*/ 0 h 85"/>
                <a:gd name="T26" fmla="*/ 0 w 411"/>
                <a:gd name="T27" fmla="*/ 0 h 85"/>
                <a:gd name="T28" fmla="*/ 0 w 411"/>
                <a:gd name="T29" fmla="*/ 0 h 85"/>
                <a:gd name="T30" fmla="*/ 0 w 411"/>
                <a:gd name="T31" fmla="*/ 0 h 85"/>
                <a:gd name="T32" fmla="*/ 0 w 411"/>
                <a:gd name="T33" fmla="*/ 0 h 85"/>
                <a:gd name="T34" fmla="*/ 0 w 411"/>
                <a:gd name="T35" fmla="*/ 0 h 85"/>
                <a:gd name="T36" fmla="*/ 0 w 411"/>
                <a:gd name="T37" fmla="*/ 0 h 85"/>
                <a:gd name="T38" fmla="*/ 0 w 411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1"/>
                <a:gd name="T61" fmla="*/ 0 h 85"/>
                <a:gd name="T62" fmla="*/ 411 w 411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1" h="85">
                  <a:moveTo>
                    <a:pt x="0" y="0"/>
                  </a:moveTo>
                  <a:lnTo>
                    <a:pt x="18" y="17"/>
                  </a:lnTo>
                  <a:lnTo>
                    <a:pt x="38" y="32"/>
                  </a:lnTo>
                  <a:lnTo>
                    <a:pt x="60" y="46"/>
                  </a:lnTo>
                  <a:lnTo>
                    <a:pt x="83" y="57"/>
                  </a:lnTo>
                  <a:lnTo>
                    <a:pt x="106" y="67"/>
                  </a:lnTo>
                  <a:lnTo>
                    <a:pt x="129" y="75"/>
                  </a:lnTo>
                  <a:lnTo>
                    <a:pt x="155" y="81"/>
                  </a:lnTo>
                  <a:lnTo>
                    <a:pt x="180" y="84"/>
                  </a:lnTo>
                  <a:lnTo>
                    <a:pt x="205" y="85"/>
                  </a:lnTo>
                  <a:lnTo>
                    <a:pt x="231" y="84"/>
                  </a:lnTo>
                  <a:lnTo>
                    <a:pt x="255" y="81"/>
                  </a:lnTo>
                  <a:lnTo>
                    <a:pt x="280" y="75"/>
                  </a:lnTo>
                  <a:lnTo>
                    <a:pt x="305" y="67"/>
                  </a:lnTo>
                  <a:lnTo>
                    <a:pt x="328" y="57"/>
                  </a:lnTo>
                  <a:lnTo>
                    <a:pt x="350" y="46"/>
                  </a:lnTo>
                  <a:lnTo>
                    <a:pt x="372" y="32"/>
                  </a:lnTo>
                  <a:lnTo>
                    <a:pt x="392" y="17"/>
                  </a:lnTo>
                  <a:lnTo>
                    <a:pt x="410" y="0"/>
                  </a:lnTo>
                  <a:lnTo>
                    <a:pt x="4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45" name="Freeform 742"/>
            <p:cNvSpPr>
              <a:spLocks/>
            </p:cNvSpPr>
            <p:nvPr/>
          </p:nvSpPr>
          <p:spPr bwMode="auto">
            <a:xfrm>
              <a:off x="3089" y="1469"/>
              <a:ext cx="78" cy="79"/>
            </a:xfrm>
            <a:custGeom>
              <a:avLst/>
              <a:gdLst>
                <a:gd name="T0" fmla="*/ 0 w 1177"/>
                <a:gd name="T1" fmla="*/ 0 h 1177"/>
                <a:gd name="T2" fmla="*/ 0 w 1177"/>
                <a:gd name="T3" fmla="*/ 0 h 1177"/>
                <a:gd name="T4" fmla="*/ 0 w 1177"/>
                <a:gd name="T5" fmla="*/ 0 h 1177"/>
                <a:gd name="T6" fmla="*/ 0 60000 65536"/>
                <a:gd name="T7" fmla="*/ 0 60000 65536"/>
                <a:gd name="T8" fmla="*/ 0 60000 65536"/>
                <a:gd name="T9" fmla="*/ 0 w 1177"/>
                <a:gd name="T10" fmla="*/ 0 h 1177"/>
                <a:gd name="T11" fmla="*/ 1177 w 1177"/>
                <a:gd name="T12" fmla="*/ 1177 h 11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7" h="1177">
                  <a:moveTo>
                    <a:pt x="1177" y="0"/>
                  </a:moveTo>
                  <a:lnTo>
                    <a:pt x="0" y="1177"/>
                  </a:lnTo>
                  <a:lnTo>
                    <a:pt x="1" y="117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46" name="Freeform 743"/>
            <p:cNvSpPr>
              <a:spLocks/>
            </p:cNvSpPr>
            <p:nvPr/>
          </p:nvSpPr>
          <p:spPr bwMode="auto">
            <a:xfrm>
              <a:off x="2983" y="1469"/>
              <a:ext cx="79" cy="79"/>
            </a:xfrm>
            <a:custGeom>
              <a:avLst/>
              <a:gdLst>
                <a:gd name="T0" fmla="*/ 0 w 1188"/>
                <a:gd name="T1" fmla="*/ 0 h 1189"/>
                <a:gd name="T2" fmla="*/ 0 w 1188"/>
                <a:gd name="T3" fmla="*/ 0 h 1189"/>
                <a:gd name="T4" fmla="*/ 0 w 1188"/>
                <a:gd name="T5" fmla="*/ 0 h 1189"/>
                <a:gd name="T6" fmla="*/ 0 60000 65536"/>
                <a:gd name="T7" fmla="*/ 0 60000 65536"/>
                <a:gd name="T8" fmla="*/ 0 60000 65536"/>
                <a:gd name="T9" fmla="*/ 0 w 1188"/>
                <a:gd name="T10" fmla="*/ 0 h 1189"/>
                <a:gd name="T11" fmla="*/ 1188 w 1188"/>
                <a:gd name="T12" fmla="*/ 1189 h 11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8" h="1189">
                  <a:moveTo>
                    <a:pt x="1188" y="118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47" name="Freeform 744"/>
            <p:cNvSpPr>
              <a:spLocks/>
            </p:cNvSpPr>
            <p:nvPr/>
          </p:nvSpPr>
          <p:spPr bwMode="auto">
            <a:xfrm>
              <a:off x="2985" y="1467"/>
              <a:ext cx="79" cy="79"/>
            </a:xfrm>
            <a:custGeom>
              <a:avLst/>
              <a:gdLst>
                <a:gd name="T0" fmla="*/ 0 w 1183"/>
                <a:gd name="T1" fmla="*/ 0 h 1183"/>
                <a:gd name="T2" fmla="*/ 0 w 1183"/>
                <a:gd name="T3" fmla="*/ 0 h 1183"/>
                <a:gd name="T4" fmla="*/ 0 w 1183"/>
                <a:gd name="T5" fmla="*/ 0 h 1183"/>
                <a:gd name="T6" fmla="*/ 0 60000 65536"/>
                <a:gd name="T7" fmla="*/ 0 60000 65536"/>
                <a:gd name="T8" fmla="*/ 0 60000 65536"/>
                <a:gd name="T9" fmla="*/ 0 w 1183"/>
                <a:gd name="T10" fmla="*/ 0 h 1183"/>
                <a:gd name="T11" fmla="*/ 1183 w 1183"/>
                <a:gd name="T12" fmla="*/ 1183 h 11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3" h="1183">
                  <a:moveTo>
                    <a:pt x="1183" y="118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48" name="Freeform 745"/>
            <p:cNvSpPr>
              <a:spLocks/>
            </p:cNvSpPr>
            <p:nvPr/>
          </p:nvSpPr>
          <p:spPr bwMode="auto">
            <a:xfrm>
              <a:off x="3372" y="1461"/>
              <a:ext cx="27" cy="6"/>
            </a:xfrm>
            <a:custGeom>
              <a:avLst/>
              <a:gdLst>
                <a:gd name="T0" fmla="*/ 0 w 411"/>
                <a:gd name="T1" fmla="*/ 0 h 85"/>
                <a:gd name="T2" fmla="*/ 0 w 411"/>
                <a:gd name="T3" fmla="*/ 0 h 85"/>
                <a:gd name="T4" fmla="*/ 0 w 411"/>
                <a:gd name="T5" fmla="*/ 0 h 85"/>
                <a:gd name="T6" fmla="*/ 0 w 411"/>
                <a:gd name="T7" fmla="*/ 0 h 85"/>
                <a:gd name="T8" fmla="*/ 0 w 411"/>
                <a:gd name="T9" fmla="*/ 0 h 85"/>
                <a:gd name="T10" fmla="*/ 0 w 411"/>
                <a:gd name="T11" fmla="*/ 0 h 85"/>
                <a:gd name="T12" fmla="*/ 0 w 411"/>
                <a:gd name="T13" fmla="*/ 0 h 85"/>
                <a:gd name="T14" fmla="*/ 0 w 411"/>
                <a:gd name="T15" fmla="*/ 0 h 85"/>
                <a:gd name="T16" fmla="*/ 0 w 411"/>
                <a:gd name="T17" fmla="*/ 0 h 85"/>
                <a:gd name="T18" fmla="*/ 0 w 411"/>
                <a:gd name="T19" fmla="*/ 0 h 85"/>
                <a:gd name="T20" fmla="*/ 0 w 411"/>
                <a:gd name="T21" fmla="*/ 0 h 85"/>
                <a:gd name="T22" fmla="*/ 0 w 411"/>
                <a:gd name="T23" fmla="*/ 0 h 85"/>
                <a:gd name="T24" fmla="*/ 0 w 411"/>
                <a:gd name="T25" fmla="*/ 0 h 85"/>
                <a:gd name="T26" fmla="*/ 0 w 411"/>
                <a:gd name="T27" fmla="*/ 0 h 85"/>
                <a:gd name="T28" fmla="*/ 0 w 411"/>
                <a:gd name="T29" fmla="*/ 0 h 85"/>
                <a:gd name="T30" fmla="*/ 0 w 411"/>
                <a:gd name="T31" fmla="*/ 0 h 85"/>
                <a:gd name="T32" fmla="*/ 0 w 411"/>
                <a:gd name="T33" fmla="*/ 0 h 85"/>
                <a:gd name="T34" fmla="*/ 0 w 411"/>
                <a:gd name="T35" fmla="*/ 0 h 85"/>
                <a:gd name="T36" fmla="*/ 0 w 411"/>
                <a:gd name="T37" fmla="*/ 0 h 85"/>
                <a:gd name="T38" fmla="*/ 0 w 411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1"/>
                <a:gd name="T61" fmla="*/ 0 h 85"/>
                <a:gd name="T62" fmla="*/ 411 w 411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1" h="85">
                  <a:moveTo>
                    <a:pt x="411" y="85"/>
                  </a:moveTo>
                  <a:lnTo>
                    <a:pt x="392" y="67"/>
                  </a:lnTo>
                  <a:lnTo>
                    <a:pt x="372" y="52"/>
                  </a:lnTo>
                  <a:lnTo>
                    <a:pt x="351" y="39"/>
                  </a:lnTo>
                  <a:lnTo>
                    <a:pt x="328" y="27"/>
                  </a:lnTo>
                  <a:lnTo>
                    <a:pt x="305" y="18"/>
                  </a:lnTo>
                  <a:lnTo>
                    <a:pt x="281" y="10"/>
                  </a:lnTo>
                  <a:lnTo>
                    <a:pt x="256" y="5"/>
                  </a:lnTo>
                  <a:lnTo>
                    <a:pt x="231" y="1"/>
                  </a:lnTo>
                  <a:lnTo>
                    <a:pt x="206" y="0"/>
                  </a:lnTo>
                  <a:lnTo>
                    <a:pt x="181" y="1"/>
                  </a:lnTo>
                  <a:lnTo>
                    <a:pt x="155" y="5"/>
                  </a:lnTo>
                  <a:lnTo>
                    <a:pt x="130" y="10"/>
                  </a:lnTo>
                  <a:lnTo>
                    <a:pt x="107" y="18"/>
                  </a:lnTo>
                  <a:lnTo>
                    <a:pt x="83" y="27"/>
                  </a:lnTo>
                  <a:lnTo>
                    <a:pt x="60" y="39"/>
                  </a:lnTo>
                  <a:lnTo>
                    <a:pt x="39" y="52"/>
                  </a:lnTo>
                  <a:lnTo>
                    <a:pt x="19" y="67"/>
                  </a:lnTo>
                  <a:lnTo>
                    <a:pt x="0" y="85"/>
                  </a:lnTo>
                  <a:lnTo>
                    <a:pt x="1" y="8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49" name="Freeform 746"/>
            <p:cNvSpPr>
              <a:spLocks/>
            </p:cNvSpPr>
            <p:nvPr/>
          </p:nvSpPr>
          <p:spPr bwMode="auto">
            <a:xfrm>
              <a:off x="3374" y="1464"/>
              <a:ext cx="23" cy="5"/>
            </a:xfrm>
            <a:custGeom>
              <a:avLst/>
              <a:gdLst>
                <a:gd name="T0" fmla="*/ 0 w 342"/>
                <a:gd name="T1" fmla="*/ 0 h 71"/>
                <a:gd name="T2" fmla="*/ 0 w 342"/>
                <a:gd name="T3" fmla="*/ 0 h 71"/>
                <a:gd name="T4" fmla="*/ 0 w 342"/>
                <a:gd name="T5" fmla="*/ 0 h 71"/>
                <a:gd name="T6" fmla="*/ 0 w 342"/>
                <a:gd name="T7" fmla="*/ 0 h 71"/>
                <a:gd name="T8" fmla="*/ 0 w 342"/>
                <a:gd name="T9" fmla="*/ 0 h 71"/>
                <a:gd name="T10" fmla="*/ 0 w 342"/>
                <a:gd name="T11" fmla="*/ 0 h 71"/>
                <a:gd name="T12" fmla="*/ 0 w 342"/>
                <a:gd name="T13" fmla="*/ 0 h 71"/>
                <a:gd name="T14" fmla="*/ 0 w 342"/>
                <a:gd name="T15" fmla="*/ 0 h 71"/>
                <a:gd name="T16" fmla="*/ 0 w 342"/>
                <a:gd name="T17" fmla="*/ 0 h 71"/>
                <a:gd name="T18" fmla="*/ 0 w 342"/>
                <a:gd name="T19" fmla="*/ 0 h 71"/>
                <a:gd name="T20" fmla="*/ 0 w 342"/>
                <a:gd name="T21" fmla="*/ 0 h 71"/>
                <a:gd name="T22" fmla="*/ 0 w 342"/>
                <a:gd name="T23" fmla="*/ 0 h 71"/>
                <a:gd name="T24" fmla="*/ 0 w 342"/>
                <a:gd name="T25" fmla="*/ 0 h 71"/>
                <a:gd name="T26" fmla="*/ 0 w 342"/>
                <a:gd name="T27" fmla="*/ 0 h 71"/>
                <a:gd name="T28" fmla="*/ 0 w 342"/>
                <a:gd name="T29" fmla="*/ 0 h 71"/>
                <a:gd name="T30" fmla="*/ 0 w 342"/>
                <a:gd name="T31" fmla="*/ 0 h 71"/>
                <a:gd name="T32" fmla="*/ 0 w 342"/>
                <a:gd name="T33" fmla="*/ 0 h 71"/>
                <a:gd name="T34" fmla="*/ 0 w 342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2"/>
                <a:gd name="T55" fmla="*/ 0 h 71"/>
                <a:gd name="T56" fmla="*/ 342 w 342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2" h="71">
                  <a:moveTo>
                    <a:pt x="342" y="71"/>
                  </a:moveTo>
                  <a:lnTo>
                    <a:pt x="324" y="55"/>
                  </a:lnTo>
                  <a:lnTo>
                    <a:pt x="306" y="41"/>
                  </a:lnTo>
                  <a:lnTo>
                    <a:pt x="284" y="29"/>
                  </a:lnTo>
                  <a:lnTo>
                    <a:pt x="263" y="18"/>
                  </a:lnTo>
                  <a:lnTo>
                    <a:pt x="241" y="10"/>
                  </a:lnTo>
                  <a:lnTo>
                    <a:pt x="218" y="4"/>
                  </a:lnTo>
                  <a:lnTo>
                    <a:pt x="194" y="1"/>
                  </a:lnTo>
                  <a:lnTo>
                    <a:pt x="171" y="0"/>
                  </a:lnTo>
                  <a:lnTo>
                    <a:pt x="147" y="1"/>
                  </a:lnTo>
                  <a:lnTo>
                    <a:pt x="123" y="4"/>
                  </a:lnTo>
                  <a:lnTo>
                    <a:pt x="100" y="10"/>
                  </a:lnTo>
                  <a:lnTo>
                    <a:pt x="78" y="18"/>
                  </a:lnTo>
                  <a:lnTo>
                    <a:pt x="56" y="29"/>
                  </a:lnTo>
                  <a:lnTo>
                    <a:pt x="36" y="41"/>
                  </a:lnTo>
                  <a:lnTo>
                    <a:pt x="17" y="55"/>
                  </a:lnTo>
                  <a:lnTo>
                    <a:pt x="0" y="71"/>
                  </a:lnTo>
                  <a:lnTo>
                    <a:pt x="1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50" name="Freeform 747"/>
            <p:cNvSpPr>
              <a:spLocks/>
            </p:cNvSpPr>
            <p:nvPr/>
          </p:nvSpPr>
          <p:spPr bwMode="auto">
            <a:xfrm>
              <a:off x="3270" y="1545"/>
              <a:ext cx="23" cy="5"/>
            </a:xfrm>
            <a:custGeom>
              <a:avLst/>
              <a:gdLst>
                <a:gd name="T0" fmla="*/ 0 w 344"/>
                <a:gd name="T1" fmla="*/ 0 h 71"/>
                <a:gd name="T2" fmla="*/ 0 w 344"/>
                <a:gd name="T3" fmla="*/ 0 h 71"/>
                <a:gd name="T4" fmla="*/ 0 w 344"/>
                <a:gd name="T5" fmla="*/ 0 h 71"/>
                <a:gd name="T6" fmla="*/ 0 w 344"/>
                <a:gd name="T7" fmla="*/ 0 h 71"/>
                <a:gd name="T8" fmla="*/ 0 w 344"/>
                <a:gd name="T9" fmla="*/ 0 h 71"/>
                <a:gd name="T10" fmla="*/ 0 w 344"/>
                <a:gd name="T11" fmla="*/ 0 h 71"/>
                <a:gd name="T12" fmla="*/ 0 w 344"/>
                <a:gd name="T13" fmla="*/ 0 h 71"/>
                <a:gd name="T14" fmla="*/ 0 w 344"/>
                <a:gd name="T15" fmla="*/ 0 h 71"/>
                <a:gd name="T16" fmla="*/ 0 w 344"/>
                <a:gd name="T17" fmla="*/ 0 h 71"/>
                <a:gd name="T18" fmla="*/ 0 w 344"/>
                <a:gd name="T19" fmla="*/ 0 h 71"/>
                <a:gd name="T20" fmla="*/ 0 w 344"/>
                <a:gd name="T21" fmla="*/ 0 h 71"/>
                <a:gd name="T22" fmla="*/ 0 w 344"/>
                <a:gd name="T23" fmla="*/ 0 h 71"/>
                <a:gd name="T24" fmla="*/ 0 w 344"/>
                <a:gd name="T25" fmla="*/ 0 h 71"/>
                <a:gd name="T26" fmla="*/ 0 w 344"/>
                <a:gd name="T27" fmla="*/ 0 h 71"/>
                <a:gd name="T28" fmla="*/ 0 w 344"/>
                <a:gd name="T29" fmla="*/ 0 h 71"/>
                <a:gd name="T30" fmla="*/ 0 w 344"/>
                <a:gd name="T31" fmla="*/ 0 h 71"/>
                <a:gd name="T32" fmla="*/ 0 w 344"/>
                <a:gd name="T33" fmla="*/ 0 h 71"/>
                <a:gd name="T34" fmla="*/ 0 w 344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4"/>
                <a:gd name="T55" fmla="*/ 0 h 71"/>
                <a:gd name="T56" fmla="*/ 344 w 344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4" h="71">
                  <a:moveTo>
                    <a:pt x="0" y="0"/>
                  </a:moveTo>
                  <a:lnTo>
                    <a:pt x="18" y="15"/>
                  </a:lnTo>
                  <a:lnTo>
                    <a:pt x="37" y="30"/>
                  </a:lnTo>
                  <a:lnTo>
                    <a:pt x="58" y="43"/>
                  </a:lnTo>
                  <a:lnTo>
                    <a:pt x="79" y="53"/>
                  </a:lnTo>
                  <a:lnTo>
                    <a:pt x="101" y="60"/>
                  </a:lnTo>
                  <a:lnTo>
                    <a:pt x="124" y="66"/>
                  </a:lnTo>
                  <a:lnTo>
                    <a:pt x="148" y="70"/>
                  </a:lnTo>
                  <a:lnTo>
                    <a:pt x="171" y="71"/>
                  </a:lnTo>
                  <a:lnTo>
                    <a:pt x="195" y="70"/>
                  </a:lnTo>
                  <a:lnTo>
                    <a:pt x="219" y="66"/>
                  </a:lnTo>
                  <a:lnTo>
                    <a:pt x="242" y="60"/>
                  </a:lnTo>
                  <a:lnTo>
                    <a:pt x="264" y="53"/>
                  </a:lnTo>
                  <a:lnTo>
                    <a:pt x="285" y="43"/>
                  </a:lnTo>
                  <a:lnTo>
                    <a:pt x="306" y="30"/>
                  </a:lnTo>
                  <a:lnTo>
                    <a:pt x="325" y="15"/>
                  </a:lnTo>
                  <a:lnTo>
                    <a:pt x="343" y="0"/>
                  </a:lnTo>
                  <a:lnTo>
                    <a:pt x="3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51" name="Freeform 748"/>
            <p:cNvSpPr>
              <a:spLocks/>
            </p:cNvSpPr>
            <p:nvPr/>
          </p:nvSpPr>
          <p:spPr bwMode="auto">
            <a:xfrm>
              <a:off x="3268" y="1548"/>
              <a:ext cx="28" cy="5"/>
            </a:xfrm>
            <a:custGeom>
              <a:avLst/>
              <a:gdLst>
                <a:gd name="T0" fmla="*/ 0 w 412"/>
                <a:gd name="T1" fmla="*/ 0 h 85"/>
                <a:gd name="T2" fmla="*/ 0 w 412"/>
                <a:gd name="T3" fmla="*/ 0 h 85"/>
                <a:gd name="T4" fmla="*/ 0 w 412"/>
                <a:gd name="T5" fmla="*/ 0 h 85"/>
                <a:gd name="T6" fmla="*/ 0 w 412"/>
                <a:gd name="T7" fmla="*/ 0 h 85"/>
                <a:gd name="T8" fmla="*/ 0 w 412"/>
                <a:gd name="T9" fmla="*/ 0 h 85"/>
                <a:gd name="T10" fmla="*/ 0 w 412"/>
                <a:gd name="T11" fmla="*/ 0 h 85"/>
                <a:gd name="T12" fmla="*/ 0 w 412"/>
                <a:gd name="T13" fmla="*/ 0 h 85"/>
                <a:gd name="T14" fmla="*/ 0 w 412"/>
                <a:gd name="T15" fmla="*/ 0 h 85"/>
                <a:gd name="T16" fmla="*/ 0 w 412"/>
                <a:gd name="T17" fmla="*/ 0 h 85"/>
                <a:gd name="T18" fmla="*/ 0 w 412"/>
                <a:gd name="T19" fmla="*/ 0 h 85"/>
                <a:gd name="T20" fmla="*/ 0 w 412"/>
                <a:gd name="T21" fmla="*/ 0 h 85"/>
                <a:gd name="T22" fmla="*/ 0 w 412"/>
                <a:gd name="T23" fmla="*/ 0 h 85"/>
                <a:gd name="T24" fmla="*/ 0 w 412"/>
                <a:gd name="T25" fmla="*/ 0 h 85"/>
                <a:gd name="T26" fmla="*/ 0 w 412"/>
                <a:gd name="T27" fmla="*/ 0 h 85"/>
                <a:gd name="T28" fmla="*/ 0 w 412"/>
                <a:gd name="T29" fmla="*/ 0 h 85"/>
                <a:gd name="T30" fmla="*/ 0 w 412"/>
                <a:gd name="T31" fmla="*/ 0 h 85"/>
                <a:gd name="T32" fmla="*/ 0 w 412"/>
                <a:gd name="T33" fmla="*/ 0 h 85"/>
                <a:gd name="T34" fmla="*/ 0 w 412"/>
                <a:gd name="T35" fmla="*/ 0 h 85"/>
                <a:gd name="T36" fmla="*/ 0 w 412"/>
                <a:gd name="T37" fmla="*/ 0 h 85"/>
                <a:gd name="T38" fmla="*/ 0 w 412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2"/>
                <a:gd name="T61" fmla="*/ 0 h 85"/>
                <a:gd name="T62" fmla="*/ 412 w 412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2" h="85">
                  <a:moveTo>
                    <a:pt x="0" y="0"/>
                  </a:moveTo>
                  <a:lnTo>
                    <a:pt x="19" y="17"/>
                  </a:lnTo>
                  <a:lnTo>
                    <a:pt x="39" y="32"/>
                  </a:lnTo>
                  <a:lnTo>
                    <a:pt x="60" y="46"/>
                  </a:lnTo>
                  <a:lnTo>
                    <a:pt x="82" y="57"/>
                  </a:lnTo>
                  <a:lnTo>
                    <a:pt x="106" y="67"/>
                  </a:lnTo>
                  <a:lnTo>
                    <a:pt x="130" y="75"/>
                  </a:lnTo>
                  <a:lnTo>
                    <a:pt x="155" y="81"/>
                  </a:lnTo>
                  <a:lnTo>
                    <a:pt x="180" y="84"/>
                  </a:lnTo>
                  <a:lnTo>
                    <a:pt x="205" y="85"/>
                  </a:lnTo>
                  <a:lnTo>
                    <a:pt x="230" y="84"/>
                  </a:lnTo>
                  <a:lnTo>
                    <a:pt x="256" y="81"/>
                  </a:lnTo>
                  <a:lnTo>
                    <a:pt x="281" y="75"/>
                  </a:lnTo>
                  <a:lnTo>
                    <a:pt x="304" y="67"/>
                  </a:lnTo>
                  <a:lnTo>
                    <a:pt x="329" y="57"/>
                  </a:lnTo>
                  <a:lnTo>
                    <a:pt x="351" y="46"/>
                  </a:lnTo>
                  <a:lnTo>
                    <a:pt x="372" y="32"/>
                  </a:lnTo>
                  <a:lnTo>
                    <a:pt x="392" y="17"/>
                  </a:lnTo>
                  <a:lnTo>
                    <a:pt x="411" y="0"/>
                  </a:lnTo>
                  <a:lnTo>
                    <a:pt x="4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52" name="Freeform 749"/>
            <p:cNvSpPr>
              <a:spLocks/>
            </p:cNvSpPr>
            <p:nvPr/>
          </p:nvSpPr>
          <p:spPr bwMode="auto">
            <a:xfrm>
              <a:off x="3295" y="1469"/>
              <a:ext cx="79" cy="79"/>
            </a:xfrm>
            <a:custGeom>
              <a:avLst/>
              <a:gdLst>
                <a:gd name="T0" fmla="*/ 0 w 1176"/>
                <a:gd name="T1" fmla="*/ 0 h 1177"/>
                <a:gd name="T2" fmla="*/ 0 w 1176"/>
                <a:gd name="T3" fmla="*/ 0 h 1177"/>
                <a:gd name="T4" fmla="*/ 0 w 1176"/>
                <a:gd name="T5" fmla="*/ 0 h 1177"/>
                <a:gd name="T6" fmla="*/ 0 60000 65536"/>
                <a:gd name="T7" fmla="*/ 0 60000 65536"/>
                <a:gd name="T8" fmla="*/ 0 60000 65536"/>
                <a:gd name="T9" fmla="*/ 0 w 1176"/>
                <a:gd name="T10" fmla="*/ 0 h 1177"/>
                <a:gd name="T11" fmla="*/ 1176 w 1176"/>
                <a:gd name="T12" fmla="*/ 1177 h 11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1177">
                  <a:moveTo>
                    <a:pt x="1176" y="0"/>
                  </a:moveTo>
                  <a:lnTo>
                    <a:pt x="0" y="1177"/>
                  </a:lnTo>
                  <a:lnTo>
                    <a:pt x="1" y="117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53" name="Freeform 750"/>
            <p:cNvSpPr>
              <a:spLocks/>
            </p:cNvSpPr>
            <p:nvPr/>
          </p:nvSpPr>
          <p:spPr bwMode="auto">
            <a:xfrm>
              <a:off x="3293" y="1467"/>
              <a:ext cx="78" cy="78"/>
            </a:xfrm>
            <a:custGeom>
              <a:avLst/>
              <a:gdLst>
                <a:gd name="T0" fmla="*/ 0 w 1171"/>
                <a:gd name="T1" fmla="*/ 0 h 1172"/>
                <a:gd name="T2" fmla="*/ 0 w 1171"/>
                <a:gd name="T3" fmla="*/ 0 h 1172"/>
                <a:gd name="T4" fmla="*/ 0 w 1171"/>
                <a:gd name="T5" fmla="*/ 0 h 1172"/>
                <a:gd name="T6" fmla="*/ 0 60000 65536"/>
                <a:gd name="T7" fmla="*/ 0 60000 65536"/>
                <a:gd name="T8" fmla="*/ 0 60000 65536"/>
                <a:gd name="T9" fmla="*/ 0 w 1171"/>
                <a:gd name="T10" fmla="*/ 0 h 1172"/>
                <a:gd name="T11" fmla="*/ 1171 w 1171"/>
                <a:gd name="T12" fmla="*/ 1172 h 1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1" h="1172">
                  <a:moveTo>
                    <a:pt x="1171" y="0"/>
                  </a:moveTo>
                  <a:lnTo>
                    <a:pt x="0" y="1172"/>
                  </a:lnTo>
                  <a:lnTo>
                    <a:pt x="1" y="11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54" name="Freeform 751"/>
            <p:cNvSpPr>
              <a:spLocks/>
            </p:cNvSpPr>
            <p:nvPr/>
          </p:nvSpPr>
          <p:spPr bwMode="auto">
            <a:xfrm>
              <a:off x="3581" y="1464"/>
              <a:ext cx="23" cy="5"/>
            </a:xfrm>
            <a:custGeom>
              <a:avLst/>
              <a:gdLst>
                <a:gd name="T0" fmla="*/ 0 w 343"/>
                <a:gd name="T1" fmla="*/ 0 h 71"/>
                <a:gd name="T2" fmla="*/ 0 w 343"/>
                <a:gd name="T3" fmla="*/ 0 h 71"/>
                <a:gd name="T4" fmla="*/ 0 w 343"/>
                <a:gd name="T5" fmla="*/ 0 h 71"/>
                <a:gd name="T6" fmla="*/ 0 w 343"/>
                <a:gd name="T7" fmla="*/ 0 h 71"/>
                <a:gd name="T8" fmla="*/ 0 w 343"/>
                <a:gd name="T9" fmla="*/ 0 h 71"/>
                <a:gd name="T10" fmla="*/ 0 w 343"/>
                <a:gd name="T11" fmla="*/ 0 h 71"/>
                <a:gd name="T12" fmla="*/ 0 w 343"/>
                <a:gd name="T13" fmla="*/ 0 h 71"/>
                <a:gd name="T14" fmla="*/ 0 w 343"/>
                <a:gd name="T15" fmla="*/ 0 h 71"/>
                <a:gd name="T16" fmla="*/ 0 w 343"/>
                <a:gd name="T17" fmla="*/ 0 h 71"/>
                <a:gd name="T18" fmla="*/ 0 w 343"/>
                <a:gd name="T19" fmla="*/ 0 h 71"/>
                <a:gd name="T20" fmla="*/ 0 w 343"/>
                <a:gd name="T21" fmla="*/ 0 h 71"/>
                <a:gd name="T22" fmla="*/ 0 w 343"/>
                <a:gd name="T23" fmla="*/ 0 h 71"/>
                <a:gd name="T24" fmla="*/ 0 w 343"/>
                <a:gd name="T25" fmla="*/ 0 h 71"/>
                <a:gd name="T26" fmla="*/ 0 w 343"/>
                <a:gd name="T27" fmla="*/ 0 h 71"/>
                <a:gd name="T28" fmla="*/ 0 w 343"/>
                <a:gd name="T29" fmla="*/ 0 h 71"/>
                <a:gd name="T30" fmla="*/ 0 w 343"/>
                <a:gd name="T31" fmla="*/ 0 h 71"/>
                <a:gd name="T32" fmla="*/ 0 w 343"/>
                <a:gd name="T33" fmla="*/ 0 h 71"/>
                <a:gd name="T34" fmla="*/ 0 w 343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3"/>
                <a:gd name="T55" fmla="*/ 0 h 71"/>
                <a:gd name="T56" fmla="*/ 343 w 343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3" h="71">
                  <a:moveTo>
                    <a:pt x="343" y="71"/>
                  </a:moveTo>
                  <a:lnTo>
                    <a:pt x="326" y="55"/>
                  </a:lnTo>
                  <a:lnTo>
                    <a:pt x="306" y="41"/>
                  </a:lnTo>
                  <a:lnTo>
                    <a:pt x="286" y="29"/>
                  </a:lnTo>
                  <a:lnTo>
                    <a:pt x="264" y="18"/>
                  </a:lnTo>
                  <a:lnTo>
                    <a:pt x="241" y="10"/>
                  </a:lnTo>
                  <a:lnTo>
                    <a:pt x="219" y="4"/>
                  </a:lnTo>
                  <a:lnTo>
                    <a:pt x="195" y="1"/>
                  </a:lnTo>
                  <a:lnTo>
                    <a:pt x="172" y="0"/>
                  </a:lnTo>
                  <a:lnTo>
                    <a:pt x="147" y="1"/>
                  </a:lnTo>
                  <a:lnTo>
                    <a:pt x="124" y="4"/>
                  </a:lnTo>
                  <a:lnTo>
                    <a:pt x="101" y="10"/>
                  </a:lnTo>
                  <a:lnTo>
                    <a:pt x="78" y="18"/>
                  </a:lnTo>
                  <a:lnTo>
                    <a:pt x="57" y="29"/>
                  </a:lnTo>
                  <a:lnTo>
                    <a:pt x="37" y="41"/>
                  </a:lnTo>
                  <a:lnTo>
                    <a:pt x="18" y="55"/>
                  </a:lnTo>
                  <a:lnTo>
                    <a:pt x="0" y="71"/>
                  </a:lnTo>
                  <a:lnTo>
                    <a:pt x="1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55" name="Freeform 752"/>
            <p:cNvSpPr>
              <a:spLocks/>
            </p:cNvSpPr>
            <p:nvPr/>
          </p:nvSpPr>
          <p:spPr bwMode="auto">
            <a:xfrm>
              <a:off x="3579" y="1461"/>
              <a:ext cx="27" cy="6"/>
            </a:xfrm>
            <a:custGeom>
              <a:avLst/>
              <a:gdLst>
                <a:gd name="T0" fmla="*/ 0 w 411"/>
                <a:gd name="T1" fmla="*/ 0 h 85"/>
                <a:gd name="T2" fmla="*/ 0 w 411"/>
                <a:gd name="T3" fmla="*/ 0 h 85"/>
                <a:gd name="T4" fmla="*/ 0 w 411"/>
                <a:gd name="T5" fmla="*/ 0 h 85"/>
                <a:gd name="T6" fmla="*/ 0 w 411"/>
                <a:gd name="T7" fmla="*/ 0 h 85"/>
                <a:gd name="T8" fmla="*/ 0 w 411"/>
                <a:gd name="T9" fmla="*/ 0 h 85"/>
                <a:gd name="T10" fmla="*/ 0 w 411"/>
                <a:gd name="T11" fmla="*/ 0 h 85"/>
                <a:gd name="T12" fmla="*/ 0 w 411"/>
                <a:gd name="T13" fmla="*/ 0 h 85"/>
                <a:gd name="T14" fmla="*/ 0 w 411"/>
                <a:gd name="T15" fmla="*/ 0 h 85"/>
                <a:gd name="T16" fmla="*/ 0 w 411"/>
                <a:gd name="T17" fmla="*/ 0 h 85"/>
                <a:gd name="T18" fmla="*/ 0 w 411"/>
                <a:gd name="T19" fmla="*/ 0 h 85"/>
                <a:gd name="T20" fmla="*/ 0 w 411"/>
                <a:gd name="T21" fmla="*/ 0 h 85"/>
                <a:gd name="T22" fmla="*/ 0 w 411"/>
                <a:gd name="T23" fmla="*/ 0 h 85"/>
                <a:gd name="T24" fmla="*/ 0 w 411"/>
                <a:gd name="T25" fmla="*/ 0 h 85"/>
                <a:gd name="T26" fmla="*/ 0 w 411"/>
                <a:gd name="T27" fmla="*/ 0 h 85"/>
                <a:gd name="T28" fmla="*/ 0 w 411"/>
                <a:gd name="T29" fmla="*/ 0 h 85"/>
                <a:gd name="T30" fmla="*/ 0 w 411"/>
                <a:gd name="T31" fmla="*/ 0 h 85"/>
                <a:gd name="T32" fmla="*/ 0 w 411"/>
                <a:gd name="T33" fmla="*/ 0 h 85"/>
                <a:gd name="T34" fmla="*/ 0 w 411"/>
                <a:gd name="T35" fmla="*/ 0 h 85"/>
                <a:gd name="T36" fmla="*/ 0 w 411"/>
                <a:gd name="T37" fmla="*/ 0 h 85"/>
                <a:gd name="T38" fmla="*/ 0 w 411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1"/>
                <a:gd name="T61" fmla="*/ 0 h 85"/>
                <a:gd name="T62" fmla="*/ 411 w 411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1" h="85">
                  <a:moveTo>
                    <a:pt x="411" y="85"/>
                  </a:moveTo>
                  <a:lnTo>
                    <a:pt x="392" y="67"/>
                  </a:lnTo>
                  <a:lnTo>
                    <a:pt x="372" y="52"/>
                  </a:lnTo>
                  <a:lnTo>
                    <a:pt x="350" y="39"/>
                  </a:lnTo>
                  <a:lnTo>
                    <a:pt x="328" y="27"/>
                  </a:lnTo>
                  <a:lnTo>
                    <a:pt x="305" y="18"/>
                  </a:lnTo>
                  <a:lnTo>
                    <a:pt x="281" y="10"/>
                  </a:lnTo>
                  <a:lnTo>
                    <a:pt x="256" y="5"/>
                  </a:lnTo>
                  <a:lnTo>
                    <a:pt x="231" y="1"/>
                  </a:lnTo>
                  <a:lnTo>
                    <a:pt x="206" y="0"/>
                  </a:lnTo>
                  <a:lnTo>
                    <a:pt x="180" y="1"/>
                  </a:lnTo>
                  <a:lnTo>
                    <a:pt x="155" y="5"/>
                  </a:lnTo>
                  <a:lnTo>
                    <a:pt x="131" y="10"/>
                  </a:lnTo>
                  <a:lnTo>
                    <a:pt x="106" y="18"/>
                  </a:lnTo>
                  <a:lnTo>
                    <a:pt x="83" y="27"/>
                  </a:lnTo>
                  <a:lnTo>
                    <a:pt x="61" y="39"/>
                  </a:lnTo>
                  <a:lnTo>
                    <a:pt x="38" y="52"/>
                  </a:lnTo>
                  <a:lnTo>
                    <a:pt x="19" y="67"/>
                  </a:lnTo>
                  <a:lnTo>
                    <a:pt x="0" y="85"/>
                  </a:lnTo>
                  <a:lnTo>
                    <a:pt x="1" y="8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56" name="Freeform 753"/>
            <p:cNvSpPr>
              <a:spLocks/>
            </p:cNvSpPr>
            <p:nvPr/>
          </p:nvSpPr>
          <p:spPr bwMode="auto">
            <a:xfrm>
              <a:off x="3475" y="1548"/>
              <a:ext cx="27" cy="5"/>
            </a:xfrm>
            <a:custGeom>
              <a:avLst/>
              <a:gdLst>
                <a:gd name="T0" fmla="*/ 0 w 411"/>
                <a:gd name="T1" fmla="*/ 0 h 85"/>
                <a:gd name="T2" fmla="*/ 0 w 411"/>
                <a:gd name="T3" fmla="*/ 0 h 85"/>
                <a:gd name="T4" fmla="*/ 0 w 411"/>
                <a:gd name="T5" fmla="*/ 0 h 85"/>
                <a:gd name="T6" fmla="*/ 0 w 411"/>
                <a:gd name="T7" fmla="*/ 0 h 85"/>
                <a:gd name="T8" fmla="*/ 0 w 411"/>
                <a:gd name="T9" fmla="*/ 0 h 85"/>
                <a:gd name="T10" fmla="*/ 0 w 411"/>
                <a:gd name="T11" fmla="*/ 0 h 85"/>
                <a:gd name="T12" fmla="*/ 0 w 411"/>
                <a:gd name="T13" fmla="*/ 0 h 85"/>
                <a:gd name="T14" fmla="*/ 0 w 411"/>
                <a:gd name="T15" fmla="*/ 0 h 85"/>
                <a:gd name="T16" fmla="*/ 0 w 411"/>
                <a:gd name="T17" fmla="*/ 0 h 85"/>
                <a:gd name="T18" fmla="*/ 0 w 411"/>
                <a:gd name="T19" fmla="*/ 0 h 85"/>
                <a:gd name="T20" fmla="*/ 0 w 411"/>
                <a:gd name="T21" fmla="*/ 0 h 85"/>
                <a:gd name="T22" fmla="*/ 0 w 411"/>
                <a:gd name="T23" fmla="*/ 0 h 85"/>
                <a:gd name="T24" fmla="*/ 0 w 411"/>
                <a:gd name="T25" fmla="*/ 0 h 85"/>
                <a:gd name="T26" fmla="*/ 0 w 411"/>
                <a:gd name="T27" fmla="*/ 0 h 85"/>
                <a:gd name="T28" fmla="*/ 0 w 411"/>
                <a:gd name="T29" fmla="*/ 0 h 85"/>
                <a:gd name="T30" fmla="*/ 0 w 411"/>
                <a:gd name="T31" fmla="*/ 0 h 85"/>
                <a:gd name="T32" fmla="*/ 0 w 411"/>
                <a:gd name="T33" fmla="*/ 0 h 85"/>
                <a:gd name="T34" fmla="*/ 0 w 411"/>
                <a:gd name="T35" fmla="*/ 0 h 85"/>
                <a:gd name="T36" fmla="*/ 0 w 411"/>
                <a:gd name="T37" fmla="*/ 0 h 85"/>
                <a:gd name="T38" fmla="*/ 0 w 411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1"/>
                <a:gd name="T61" fmla="*/ 0 h 85"/>
                <a:gd name="T62" fmla="*/ 411 w 411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1" h="85">
                  <a:moveTo>
                    <a:pt x="0" y="0"/>
                  </a:moveTo>
                  <a:lnTo>
                    <a:pt x="18" y="17"/>
                  </a:lnTo>
                  <a:lnTo>
                    <a:pt x="39" y="32"/>
                  </a:lnTo>
                  <a:lnTo>
                    <a:pt x="60" y="46"/>
                  </a:lnTo>
                  <a:lnTo>
                    <a:pt x="82" y="57"/>
                  </a:lnTo>
                  <a:lnTo>
                    <a:pt x="106" y="67"/>
                  </a:lnTo>
                  <a:lnTo>
                    <a:pt x="130" y="75"/>
                  </a:lnTo>
                  <a:lnTo>
                    <a:pt x="155" y="81"/>
                  </a:lnTo>
                  <a:lnTo>
                    <a:pt x="180" y="84"/>
                  </a:lnTo>
                  <a:lnTo>
                    <a:pt x="206" y="85"/>
                  </a:lnTo>
                  <a:lnTo>
                    <a:pt x="231" y="84"/>
                  </a:lnTo>
                  <a:lnTo>
                    <a:pt x="255" y="81"/>
                  </a:lnTo>
                  <a:lnTo>
                    <a:pt x="281" y="75"/>
                  </a:lnTo>
                  <a:lnTo>
                    <a:pt x="305" y="67"/>
                  </a:lnTo>
                  <a:lnTo>
                    <a:pt x="328" y="57"/>
                  </a:lnTo>
                  <a:lnTo>
                    <a:pt x="351" y="46"/>
                  </a:lnTo>
                  <a:lnTo>
                    <a:pt x="372" y="32"/>
                  </a:lnTo>
                  <a:lnTo>
                    <a:pt x="392" y="17"/>
                  </a:lnTo>
                  <a:lnTo>
                    <a:pt x="410" y="0"/>
                  </a:lnTo>
                  <a:lnTo>
                    <a:pt x="4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57" name="Freeform 754"/>
            <p:cNvSpPr>
              <a:spLocks/>
            </p:cNvSpPr>
            <p:nvPr/>
          </p:nvSpPr>
          <p:spPr bwMode="auto">
            <a:xfrm>
              <a:off x="3477" y="1545"/>
              <a:ext cx="23" cy="5"/>
            </a:xfrm>
            <a:custGeom>
              <a:avLst/>
              <a:gdLst>
                <a:gd name="T0" fmla="*/ 0 w 343"/>
                <a:gd name="T1" fmla="*/ 0 h 71"/>
                <a:gd name="T2" fmla="*/ 0 w 343"/>
                <a:gd name="T3" fmla="*/ 0 h 71"/>
                <a:gd name="T4" fmla="*/ 0 w 343"/>
                <a:gd name="T5" fmla="*/ 0 h 71"/>
                <a:gd name="T6" fmla="*/ 0 w 343"/>
                <a:gd name="T7" fmla="*/ 0 h 71"/>
                <a:gd name="T8" fmla="*/ 0 w 343"/>
                <a:gd name="T9" fmla="*/ 0 h 71"/>
                <a:gd name="T10" fmla="*/ 0 w 343"/>
                <a:gd name="T11" fmla="*/ 0 h 71"/>
                <a:gd name="T12" fmla="*/ 0 w 343"/>
                <a:gd name="T13" fmla="*/ 0 h 71"/>
                <a:gd name="T14" fmla="*/ 0 w 343"/>
                <a:gd name="T15" fmla="*/ 0 h 71"/>
                <a:gd name="T16" fmla="*/ 0 w 343"/>
                <a:gd name="T17" fmla="*/ 0 h 71"/>
                <a:gd name="T18" fmla="*/ 0 w 343"/>
                <a:gd name="T19" fmla="*/ 0 h 71"/>
                <a:gd name="T20" fmla="*/ 0 w 343"/>
                <a:gd name="T21" fmla="*/ 0 h 71"/>
                <a:gd name="T22" fmla="*/ 0 w 343"/>
                <a:gd name="T23" fmla="*/ 0 h 71"/>
                <a:gd name="T24" fmla="*/ 0 w 343"/>
                <a:gd name="T25" fmla="*/ 0 h 71"/>
                <a:gd name="T26" fmla="*/ 0 w 343"/>
                <a:gd name="T27" fmla="*/ 0 h 71"/>
                <a:gd name="T28" fmla="*/ 0 w 343"/>
                <a:gd name="T29" fmla="*/ 0 h 71"/>
                <a:gd name="T30" fmla="*/ 0 w 343"/>
                <a:gd name="T31" fmla="*/ 0 h 71"/>
                <a:gd name="T32" fmla="*/ 0 w 343"/>
                <a:gd name="T33" fmla="*/ 0 h 71"/>
                <a:gd name="T34" fmla="*/ 0 w 343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3"/>
                <a:gd name="T55" fmla="*/ 0 h 71"/>
                <a:gd name="T56" fmla="*/ 343 w 343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3" h="71">
                  <a:moveTo>
                    <a:pt x="0" y="0"/>
                  </a:moveTo>
                  <a:lnTo>
                    <a:pt x="17" y="15"/>
                  </a:lnTo>
                  <a:lnTo>
                    <a:pt x="36" y="30"/>
                  </a:lnTo>
                  <a:lnTo>
                    <a:pt x="56" y="43"/>
                  </a:lnTo>
                  <a:lnTo>
                    <a:pt x="78" y="53"/>
                  </a:lnTo>
                  <a:lnTo>
                    <a:pt x="100" y="60"/>
                  </a:lnTo>
                  <a:lnTo>
                    <a:pt x="123" y="66"/>
                  </a:lnTo>
                  <a:lnTo>
                    <a:pt x="146" y="70"/>
                  </a:lnTo>
                  <a:lnTo>
                    <a:pt x="171" y="71"/>
                  </a:lnTo>
                  <a:lnTo>
                    <a:pt x="194" y="70"/>
                  </a:lnTo>
                  <a:lnTo>
                    <a:pt x="217" y="66"/>
                  </a:lnTo>
                  <a:lnTo>
                    <a:pt x="241" y="60"/>
                  </a:lnTo>
                  <a:lnTo>
                    <a:pt x="263" y="53"/>
                  </a:lnTo>
                  <a:lnTo>
                    <a:pt x="284" y="43"/>
                  </a:lnTo>
                  <a:lnTo>
                    <a:pt x="305" y="30"/>
                  </a:lnTo>
                  <a:lnTo>
                    <a:pt x="324" y="15"/>
                  </a:lnTo>
                  <a:lnTo>
                    <a:pt x="342" y="0"/>
                  </a:lnTo>
                  <a:lnTo>
                    <a:pt x="34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58" name="Freeform 755"/>
            <p:cNvSpPr>
              <a:spLocks/>
            </p:cNvSpPr>
            <p:nvPr/>
          </p:nvSpPr>
          <p:spPr bwMode="auto">
            <a:xfrm>
              <a:off x="3399" y="1467"/>
              <a:ext cx="79" cy="79"/>
            </a:xfrm>
            <a:custGeom>
              <a:avLst/>
              <a:gdLst>
                <a:gd name="T0" fmla="*/ 0 w 1183"/>
                <a:gd name="T1" fmla="*/ 0 h 1183"/>
                <a:gd name="T2" fmla="*/ 0 w 1183"/>
                <a:gd name="T3" fmla="*/ 0 h 1183"/>
                <a:gd name="T4" fmla="*/ 0 w 1183"/>
                <a:gd name="T5" fmla="*/ 0 h 1183"/>
                <a:gd name="T6" fmla="*/ 0 60000 65536"/>
                <a:gd name="T7" fmla="*/ 0 60000 65536"/>
                <a:gd name="T8" fmla="*/ 0 60000 65536"/>
                <a:gd name="T9" fmla="*/ 0 w 1183"/>
                <a:gd name="T10" fmla="*/ 0 h 1183"/>
                <a:gd name="T11" fmla="*/ 1183 w 1183"/>
                <a:gd name="T12" fmla="*/ 1183 h 11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3" h="1183">
                  <a:moveTo>
                    <a:pt x="1183" y="118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59" name="Freeform 756"/>
            <p:cNvSpPr>
              <a:spLocks/>
            </p:cNvSpPr>
            <p:nvPr/>
          </p:nvSpPr>
          <p:spPr bwMode="auto">
            <a:xfrm>
              <a:off x="3500" y="1467"/>
              <a:ext cx="78" cy="78"/>
            </a:xfrm>
            <a:custGeom>
              <a:avLst/>
              <a:gdLst>
                <a:gd name="T0" fmla="*/ 0 w 1171"/>
                <a:gd name="T1" fmla="*/ 0 h 1172"/>
                <a:gd name="T2" fmla="*/ 0 w 1171"/>
                <a:gd name="T3" fmla="*/ 0 h 1172"/>
                <a:gd name="T4" fmla="*/ 0 w 1171"/>
                <a:gd name="T5" fmla="*/ 0 h 1172"/>
                <a:gd name="T6" fmla="*/ 0 60000 65536"/>
                <a:gd name="T7" fmla="*/ 0 60000 65536"/>
                <a:gd name="T8" fmla="*/ 0 60000 65536"/>
                <a:gd name="T9" fmla="*/ 0 w 1171"/>
                <a:gd name="T10" fmla="*/ 0 h 1172"/>
                <a:gd name="T11" fmla="*/ 1171 w 1171"/>
                <a:gd name="T12" fmla="*/ 1172 h 1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1" h="1172">
                  <a:moveTo>
                    <a:pt x="1171" y="0"/>
                  </a:moveTo>
                  <a:lnTo>
                    <a:pt x="0" y="1172"/>
                  </a:lnTo>
                  <a:lnTo>
                    <a:pt x="1" y="11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60" name="Freeform 757"/>
            <p:cNvSpPr>
              <a:spLocks/>
            </p:cNvSpPr>
            <p:nvPr/>
          </p:nvSpPr>
          <p:spPr bwMode="auto">
            <a:xfrm>
              <a:off x="3502" y="1469"/>
              <a:ext cx="79" cy="79"/>
            </a:xfrm>
            <a:custGeom>
              <a:avLst/>
              <a:gdLst>
                <a:gd name="T0" fmla="*/ 0 w 1177"/>
                <a:gd name="T1" fmla="*/ 0 h 1177"/>
                <a:gd name="T2" fmla="*/ 0 w 1177"/>
                <a:gd name="T3" fmla="*/ 0 h 1177"/>
                <a:gd name="T4" fmla="*/ 0 w 1177"/>
                <a:gd name="T5" fmla="*/ 0 h 1177"/>
                <a:gd name="T6" fmla="*/ 0 60000 65536"/>
                <a:gd name="T7" fmla="*/ 0 60000 65536"/>
                <a:gd name="T8" fmla="*/ 0 60000 65536"/>
                <a:gd name="T9" fmla="*/ 0 w 1177"/>
                <a:gd name="T10" fmla="*/ 0 h 1177"/>
                <a:gd name="T11" fmla="*/ 1177 w 1177"/>
                <a:gd name="T12" fmla="*/ 1177 h 11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7" h="1177">
                  <a:moveTo>
                    <a:pt x="1177" y="0"/>
                  </a:moveTo>
                  <a:lnTo>
                    <a:pt x="0" y="1177"/>
                  </a:lnTo>
                  <a:lnTo>
                    <a:pt x="1" y="117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61" name="Freeform 758"/>
            <p:cNvSpPr>
              <a:spLocks/>
            </p:cNvSpPr>
            <p:nvPr/>
          </p:nvSpPr>
          <p:spPr bwMode="auto">
            <a:xfrm>
              <a:off x="3192" y="1467"/>
              <a:ext cx="78" cy="78"/>
            </a:xfrm>
            <a:custGeom>
              <a:avLst/>
              <a:gdLst>
                <a:gd name="T0" fmla="*/ 0 w 1171"/>
                <a:gd name="T1" fmla="*/ 0 h 1174"/>
                <a:gd name="T2" fmla="*/ 0 w 1171"/>
                <a:gd name="T3" fmla="*/ 0 h 1174"/>
                <a:gd name="T4" fmla="*/ 0 w 1171"/>
                <a:gd name="T5" fmla="*/ 0 h 1174"/>
                <a:gd name="T6" fmla="*/ 0 60000 65536"/>
                <a:gd name="T7" fmla="*/ 0 60000 65536"/>
                <a:gd name="T8" fmla="*/ 0 60000 65536"/>
                <a:gd name="T9" fmla="*/ 0 w 1171"/>
                <a:gd name="T10" fmla="*/ 0 h 1174"/>
                <a:gd name="T11" fmla="*/ 1171 w 1171"/>
                <a:gd name="T12" fmla="*/ 1174 h 1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1" h="1174">
                  <a:moveTo>
                    <a:pt x="1171" y="117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62" name="Freeform 759"/>
            <p:cNvSpPr>
              <a:spLocks/>
            </p:cNvSpPr>
            <p:nvPr/>
          </p:nvSpPr>
          <p:spPr bwMode="auto">
            <a:xfrm>
              <a:off x="3190" y="1469"/>
              <a:ext cx="78" cy="79"/>
            </a:xfrm>
            <a:custGeom>
              <a:avLst/>
              <a:gdLst>
                <a:gd name="T0" fmla="*/ 0 w 1171"/>
                <a:gd name="T1" fmla="*/ 0 h 1176"/>
                <a:gd name="T2" fmla="*/ 0 w 1171"/>
                <a:gd name="T3" fmla="*/ 0 h 1176"/>
                <a:gd name="T4" fmla="*/ 0 w 1171"/>
                <a:gd name="T5" fmla="*/ 0 h 1176"/>
                <a:gd name="T6" fmla="*/ 0 60000 65536"/>
                <a:gd name="T7" fmla="*/ 0 60000 65536"/>
                <a:gd name="T8" fmla="*/ 0 60000 65536"/>
                <a:gd name="T9" fmla="*/ 0 w 1171"/>
                <a:gd name="T10" fmla="*/ 0 h 1176"/>
                <a:gd name="T11" fmla="*/ 1171 w 1171"/>
                <a:gd name="T12" fmla="*/ 1176 h 11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1" h="1176">
                  <a:moveTo>
                    <a:pt x="1171" y="117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63" name="Freeform 760"/>
            <p:cNvSpPr>
              <a:spLocks/>
            </p:cNvSpPr>
            <p:nvPr/>
          </p:nvSpPr>
          <p:spPr bwMode="auto">
            <a:xfrm>
              <a:off x="3655" y="887"/>
              <a:ext cx="3" cy="304"/>
            </a:xfrm>
            <a:custGeom>
              <a:avLst/>
              <a:gdLst>
                <a:gd name="T0" fmla="*/ 0 w 43"/>
                <a:gd name="T1" fmla="*/ 0 h 4571"/>
                <a:gd name="T2" fmla="*/ 0 w 43"/>
                <a:gd name="T3" fmla="*/ 0 h 4571"/>
                <a:gd name="T4" fmla="*/ 0 w 43"/>
                <a:gd name="T5" fmla="*/ 0 h 4571"/>
                <a:gd name="T6" fmla="*/ 0 w 43"/>
                <a:gd name="T7" fmla="*/ 0 h 45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71"/>
                <a:gd name="T14" fmla="*/ 43 w 43"/>
                <a:gd name="T15" fmla="*/ 4571 h 45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71">
                  <a:moveTo>
                    <a:pt x="43" y="0"/>
                  </a:moveTo>
                  <a:lnTo>
                    <a:pt x="0" y="0"/>
                  </a:lnTo>
                  <a:lnTo>
                    <a:pt x="43" y="4571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64" name="Rectangle 761"/>
            <p:cNvSpPr>
              <a:spLocks noChangeArrowheads="1"/>
            </p:cNvSpPr>
            <p:nvPr/>
          </p:nvSpPr>
          <p:spPr bwMode="auto">
            <a:xfrm>
              <a:off x="3655" y="887"/>
              <a:ext cx="3" cy="30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65" name="Freeform 762"/>
            <p:cNvSpPr>
              <a:spLocks/>
            </p:cNvSpPr>
            <p:nvPr/>
          </p:nvSpPr>
          <p:spPr bwMode="auto">
            <a:xfrm>
              <a:off x="3493" y="1190"/>
              <a:ext cx="163" cy="3"/>
            </a:xfrm>
            <a:custGeom>
              <a:avLst/>
              <a:gdLst>
                <a:gd name="T0" fmla="*/ 0 w 2446"/>
                <a:gd name="T1" fmla="*/ 0 h 44"/>
                <a:gd name="T2" fmla="*/ 0 w 2446"/>
                <a:gd name="T3" fmla="*/ 0 h 44"/>
                <a:gd name="T4" fmla="*/ 0 w 2446"/>
                <a:gd name="T5" fmla="*/ 0 h 44"/>
                <a:gd name="T6" fmla="*/ 0 w 2446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46"/>
                <a:gd name="T13" fmla="*/ 0 h 44"/>
                <a:gd name="T14" fmla="*/ 2446 w 2446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46" h="44">
                  <a:moveTo>
                    <a:pt x="2446" y="44"/>
                  </a:moveTo>
                  <a:lnTo>
                    <a:pt x="2446" y="0"/>
                  </a:lnTo>
                  <a:lnTo>
                    <a:pt x="0" y="44"/>
                  </a:lnTo>
                  <a:lnTo>
                    <a:pt x="2446" y="4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66" name="Freeform 763"/>
            <p:cNvSpPr>
              <a:spLocks/>
            </p:cNvSpPr>
            <p:nvPr/>
          </p:nvSpPr>
          <p:spPr bwMode="auto">
            <a:xfrm>
              <a:off x="3493" y="1190"/>
              <a:ext cx="163" cy="3"/>
            </a:xfrm>
            <a:custGeom>
              <a:avLst/>
              <a:gdLst>
                <a:gd name="T0" fmla="*/ 0 w 2446"/>
                <a:gd name="T1" fmla="*/ 0 h 44"/>
                <a:gd name="T2" fmla="*/ 0 w 2446"/>
                <a:gd name="T3" fmla="*/ 0 h 44"/>
                <a:gd name="T4" fmla="*/ 0 w 2446"/>
                <a:gd name="T5" fmla="*/ 0 h 44"/>
                <a:gd name="T6" fmla="*/ 0 w 2446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46"/>
                <a:gd name="T13" fmla="*/ 0 h 44"/>
                <a:gd name="T14" fmla="*/ 2446 w 2446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46" h="44">
                  <a:moveTo>
                    <a:pt x="2446" y="0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446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67" name="Rectangle 764"/>
            <p:cNvSpPr>
              <a:spLocks noChangeArrowheads="1"/>
            </p:cNvSpPr>
            <p:nvPr/>
          </p:nvSpPr>
          <p:spPr bwMode="auto">
            <a:xfrm>
              <a:off x="3493" y="1190"/>
              <a:ext cx="163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68" name="Freeform 765"/>
            <p:cNvSpPr>
              <a:spLocks/>
            </p:cNvSpPr>
            <p:nvPr/>
          </p:nvSpPr>
          <p:spPr bwMode="auto">
            <a:xfrm>
              <a:off x="2730" y="1190"/>
              <a:ext cx="763" cy="3"/>
            </a:xfrm>
            <a:custGeom>
              <a:avLst/>
              <a:gdLst>
                <a:gd name="T0" fmla="*/ 0 w 11449"/>
                <a:gd name="T1" fmla="*/ 0 h 44"/>
                <a:gd name="T2" fmla="*/ 0 w 11449"/>
                <a:gd name="T3" fmla="*/ 0 h 44"/>
                <a:gd name="T4" fmla="*/ 0 w 11449"/>
                <a:gd name="T5" fmla="*/ 0 h 44"/>
                <a:gd name="T6" fmla="*/ 0 w 11449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49"/>
                <a:gd name="T13" fmla="*/ 0 h 44"/>
                <a:gd name="T14" fmla="*/ 11449 w 11449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49" h="44">
                  <a:moveTo>
                    <a:pt x="11449" y="44"/>
                  </a:moveTo>
                  <a:lnTo>
                    <a:pt x="11449" y="0"/>
                  </a:lnTo>
                  <a:lnTo>
                    <a:pt x="0" y="44"/>
                  </a:lnTo>
                  <a:lnTo>
                    <a:pt x="11449" y="4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69" name="Rectangle 766"/>
            <p:cNvSpPr>
              <a:spLocks noChangeArrowheads="1"/>
            </p:cNvSpPr>
            <p:nvPr/>
          </p:nvSpPr>
          <p:spPr bwMode="auto">
            <a:xfrm>
              <a:off x="2730" y="1190"/>
              <a:ext cx="763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70" name="Freeform 767"/>
            <p:cNvSpPr>
              <a:spLocks/>
            </p:cNvSpPr>
            <p:nvPr/>
          </p:nvSpPr>
          <p:spPr bwMode="auto">
            <a:xfrm>
              <a:off x="3492" y="887"/>
              <a:ext cx="2" cy="304"/>
            </a:xfrm>
            <a:custGeom>
              <a:avLst/>
              <a:gdLst>
                <a:gd name="T0" fmla="*/ 0 w 25"/>
                <a:gd name="T1" fmla="*/ 0 h 4571"/>
                <a:gd name="T2" fmla="*/ 0 w 25"/>
                <a:gd name="T3" fmla="*/ 0 h 4571"/>
                <a:gd name="T4" fmla="*/ 0 w 25"/>
                <a:gd name="T5" fmla="*/ 0 h 4571"/>
                <a:gd name="T6" fmla="*/ 0 w 25"/>
                <a:gd name="T7" fmla="*/ 0 h 45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4571"/>
                <a:gd name="T14" fmla="*/ 25 w 25"/>
                <a:gd name="T15" fmla="*/ 4571 h 45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4571">
                  <a:moveTo>
                    <a:pt x="25" y="0"/>
                  </a:moveTo>
                  <a:lnTo>
                    <a:pt x="0" y="0"/>
                  </a:lnTo>
                  <a:lnTo>
                    <a:pt x="25" y="4571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71" name="Freeform 768"/>
            <p:cNvSpPr>
              <a:spLocks/>
            </p:cNvSpPr>
            <p:nvPr/>
          </p:nvSpPr>
          <p:spPr bwMode="auto">
            <a:xfrm>
              <a:off x="3492" y="887"/>
              <a:ext cx="2" cy="304"/>
            </a:xfrm>
            <a:custGeom>
              <a:avLst/>
              <a:gdLst>
                <a:gd name="T0" fmla="*/ 0 w 25"/>
                <a:gd name="T1" fmla="*/ 0 h 4571"/>
                <a:gd name="T2" fmla="*/ 0 w 25"/>
                <a:gd name="T3" fmla="*/ 0 h 4571"/>
                <a:gd name="T4" fmla="*/ 0 w 25"/>
                <a:gd name="T5" fmla="*/ 0 h 4571"/>
                <a:gd name="T6" fmla="*/ 0 w 25"/>
                <a:gd name="T7" fmla="*/ 0 h 45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4571"/>
                <a:gd name="T14" fmla="*/ 25 w 25"/>
                <a:gd name="T15" fmla="*/ 4571 h 45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4571">
                  <a:moveTo>
                    <a:pt x="0" y="0"/>
                  </a:moveTo>
                  <a:lnTo>
                    <a:pt x="25" y="4571"/>
                  </a:lnTo>
                  <a:lnTo>
                    <a:pt x="0" y="457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72" name="Rectangle 769"/>
            <p:cNvSpPr>
              <a:spLocks noChangeArrowheads="1"/>
            </p:cNvSpPr>
            <p:nvPr/>
          </p:nvSpPr>
          <p:spPr bwMode="auto">
            <a:xfrm>
              <a:off x="3492" y="887"/>
              <a:ext cx="2" cy="30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73" name="Freeform 770"/>
            <p:cNvSpPr>
              <a:spLocks/>
            </p:cNvSpPr>
            <p:nvPr/>
          </p:nvSpPr>
          <p:spPr bwMode="auto">
            <a:xfrm>
              <a:off x="2709" y="887"/>
              <a:ext cx="3" cy="304"/>
            </a:xfrm>
            <a:custGeom>
              <a:avLst/>
              <a:gdLst>
                <a:gd name="T0" fmla="*/ 0 w 44"/>
                <a:gd name="T1" fmla="*/ 0 h 4571"/>
                <a:gd name="T2" fmla="*/ 0 w 44"/>
                <a:gd name="T3" fmla="*/ 0 h 4571"/>
                <a:gd name="T4" fmla="*/ 0 w 44"/>
                <a:gd name="T5" fmla="*/ 0 h 4571"/>
                <a:gd name="T6" fmla="*/ 0 w 44"/>
                <a:gd name="T7" fmla="*/ 0 h 45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71"/>
                <a:gd name="T14" fmla="*/ 44 w 44"/>
                <a:gd name="T15" fmla="*/ 4571 h 45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71">
                  <a:moveTo>
                    <a:pt x="44" y="0"/>
                  </a:moveTo>
                  <a:lnTo>
                    <a:pt x="0" y="0"/>
                  </a:lnTo>
                  <a:lnTo>
                    <a:pt x="44" y="457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74" name="Freeform 771"/>
            <p:cNvSpPr>
              <a:spLocks/>
            </p:cNvSpPr>
            <p:nvPr/>
          </p:nvSpPr>
          <p:spPr bwMode="auto">
            <a:xfrm>
              <a:off x="2709" y="887"/>
              <a:ext cx="3" cy="304"/>
            </a:xfrm>
            <a:custGeom>
              <a:avLst/>
              <a:gdLst>
                <a:gd name="T0" fmla="*/ 0 w 44"/>
                <a:gd name="T1" fmla="*/ 0 h 4571"/>
                <a:gd name="T2" fmla="*/ 0 w 44"/>
                <a:gd name="T3" fmla="*/ 0 h 4571"/>
                <a:gd name="T4" fmla="*/ 0 w 44"/>
                <a:gd name="T5" fmla="*/ 0 h 4571"/>
                <a:gd name="T6" fmla="*/ 0 w 44"/>
                <a:gd name="T7" fmla="*/ 0 h 45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71"/>
                <a:gd name="T14" fmla="*/ 44 w 44"/>
                <a:gd name="T15" fmla="*/ 4571 h 45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71">
                  <a:moveTo>
                    <a:pt x="0" y="0"/>
                  </a:moveTo>
                  <a:lnTo>
                    <a:pt x="44" y="4571"/>
                  </a:lnTo>
                  <a:lnTo>
                    <a:pt x="0" y="457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75" name="Rectangle 772"/>
            <p:cNvSpPr>
              <a:spLocks noChangeArrowheads="1"/>
            </p:cNvSpPr>
            <p:nvPr/>
          </p:nvSpPr>
          <p:spPr bwMode="auto">
            <a:xfrm>
              <a:off x="2709" y="887"/>
              <a:ext cx="3" cy="30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76" name="Freeform 773"/>
            <p:cNvSpPr>
              <a:spLocks/>
            </p:cNvSpPr>
            <p:nvPr/>
          </p:nvSpPr>
          <p:spPr bwMode="auto">
            <a:xfrm>
              <a:off x="3502" y="1781"/>
              <a:ext cx="2" cy="74"/>
            </a:xfrm>
            <a:custGeom>
              <a:avLst/>
              <a:gdLst>
                <a:gd name="T0" fmla="*/ 0 w 32"/>
                <a:gd name="T1" fmla="*/ 0 h 1105"/>
                <a:gd name="T2" fmla="*/ 0 w 32"/>
                <a:gd name="T3" fmla="*/ 0 h 1105"/>
                <a:gd name="T4" fmla="*/ 0 w 32"/>
                <a:gd name="T5" fmla="*/ 0 h 1105"/>
                <a:gd name="T6" fmla="*/ 0 w 32"/>
                <a:gd name="T7" fmla="*/ 0 h 1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1105"/>
                <a:gd name="T14" fmla="*/ 32 w 32"/>
                <a:gd name="T15" fmla="*/ 1105 h 1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1105">
                  <a:moveTo>
                    <a:pt x="32" y="0"/>
                  </a:moveTo>
                  <a:lnTo>
                    <a:pt x="0" y="0"/>
                  </a:lnTo>
                  <a:lnTo>
                    <a:pt x="32" y="1105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77" name="Freeform 774"/>
            <p:cNvSpPr>
              <a:spLocks/>
            </p:cNvSpPr>
            <p:nvPr/>
          </p:nvSpPr>
          <p:spPr bwMode="auto">
            <a:xfrm>
              <a:off x="3502" y="1781"/>
              <a:ext cx="2" cy="75"/>
            </a:xfrm>
            <a:custGeom>
              <a:avLst/>
              <a:gdLst>
                <a:gd name="T0" fmla="*/ 0 w 32"/>
                <a:gd name="T1" fmla="*/ 0 h 1118"/>
                <a:gd name="T2" fmla="*/ 0 w 32"/>
                <a:gd name="T3" fmla="*/ 0 h 1118"/>
                <a:gd name="T4" fmla="*/ 0 w 32"/>
                <a:gd name="T5" fmla="*/ 0 h 1118"/>
                <a:gd name="T6" fmla="*/ 0 w 32"/>
                <a:gd name="T7" fmla="*/ 0 h 11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1118"/>
                <a:gd name="T14" fmla="*/ 32 w 32"/>
                <a:gd name="T15" fmla="*/ 1118 h 11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1118">
                  <a:moveTo>
                    <a:pt x="0" y="0"/>
                  </a:moveTo>
                  <a:lnTo>
                    <a:pt x="32" y="1105"/>
                  </a:lnTo>
                  <a:lnTo>
                    <a:pt x="0" y="111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78" name="Freeform 775"/>
            <p:cNvSpPr>
              <a:spLocks/>
            </p:cNvSpPr>
            <p:nvPr/>
          </p:nvSpPr>
          <p:spPr bwMode="auto">
            <a:xfrm>
              <a:off x="3502" y="1781"/>
              <a:ext cx="2" cy="75"/>
            </a:xfrm>
            <a:custGeom>
              <a:avLst/>
              <a:gdLst>
                <a:gd name="T0" fmla="*/ 0 w 32"/>
                <a:gd name="T1" fmla="*/ 0 h 1118"/>
                <a:gd name="T2" fmla="*/ 0 w 32"/>
                <a:gd name="T3" fmla="*/ 0 h 1118"/>
                <a:gd name="T4" fmla="*/ 0 w 32"/>
                <a:gd name="T5" fmla="*/ 0 h 1118"/>
                <a:gd name="T6" fmla="*/ 0 w 32"/>
                <a:gd name="T7" fmla="*/ 0 h 1118"/>
                <a:gd name="T8" fmla="*/ 0 w 32"/>
                <a:gd name="T9" fmla="*/ 0 h 1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118"/>
                <a:gd name="T17" fmla="*/ 32 w 32"/>
                <a:gd name="T18" fmla="*/ 1118 h 1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118">
                  <a:moveTo>
                    <a:pt x="32" y="0"/>
                  </a:moveTo>
                  <a:lnTo>
                    <a:pt x="0" y="0"/>
                  </a:lnTo>
                  <a:lnTo>
                    <a:pt x="0" y="1118"/>
                  </a:lnTo>
                  <a:lnTo>
                    <a:pt x="32" y="1105"/>
                  </a:lnTo>
                  <a:lnTo>
                    <a:pt x="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79" name="Freeform 776"/>
            <p:cNvSpPr>
              <a:spLocks/>
            </p:cNvSpPr>
            <p:nvPr/>
          </p:nvSpPr>
          <p:spPr bwMode="auto">
            <a:xfrm>
              <a:off x="3502" y="1855"/>
              <a:ext cx="93" cy="90"/>
            </a:xfrm>
            <a:custGeom>
              <a:avLst/>
              <a:gdLst>
                <a:gd name="T0" fmla="*/ 0 w 1392"/>
                <a:gd name="T1" fmla="*/ 0 h 1361"/>
                <a:gd name="T2" fmla="*/ 0 w 1392"/>
                <a:gd name="T3" fmla="*/ 0 h 1361"/>
                <a:gd name="T4" fmla="*/ 0 w 1392"/>
                <a:gd name="T5" fmla="*/ 0 h 1361"/>
                <a:gd name="T6" fmla="*/ 0 w 1392"/>
                <a:gd name="T7" fmla="*/ 0 h 13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1361"/>
                <a:gd name="T14" fmla="*/ 1392 w 1392"/>
                <a:gd name="T15" fmla="*/ 1361 h 13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1361">
                  <a:moveTo>
                    <a:pt x="32" y="0"/>
                  </a:moveTo>
                  <a:lnTo>
                    <a:pt x="0" y="13"/>
                  </a:lnTo>
                  <a:lnTo>
                    <a:pt x="1392" y="1361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80" name="Freeform 777"/>
            <p:cNvSpPr>
              <a:spLocks/>
            </p:cNvSpPr>
            <p:nvPr/>
          </p:nvSpPr>
          <p:spPr bwMode="auto">
            <a:xfrm>
              <a:off x="3502" y="1856"/>
              <a:ext cx="93" cy="92"/>
            </a:xfrm>
            <a:custGeom>
              <a:avLst/>
              <a:gdLst>
                <a:gd name="T0" fmla="*/ 0 w 1392"/>
                <a:gd name="T1" fmla="*/ 0 h 1393"/>
                <a:gd name="T2" fmla="*/ 0 w 1392"/>
                <a:gd name="T3" fmla="*/ 0 h 1393"/>
                <a:gd name="T4" fmla="*/ 0 w 1392"/>
                <a:gd name="T5" fmla="*/ 0 h 1393"/>
                <a:gd name="T6" fmla="*/ 0 w 1392"/>
                <a:gd name="T7" fmla="*/ 0 h 13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1393"/>
                <a:gd name="T14" fmla="*/ 1392 w 1392"/>
                <a:gd name="T15" fmla="*/ 1393 h 13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1393">
                  <a:moveTo>
                    <a:pt x="0" y="0"/>
                  </a:moveTo>
                  <a:lnTo>
                    <a:pt x="1392" y="1348"/>
                  </a:lnTo>
                  <a:lnTo>
                    <a:pt x="1392" y="139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81" name="Freeform 778"/>
            <p:cNvSpPr>
              <a:spLocks/>
            </p:cNvSpPr>
            <p:nvPr/>
          </p:nvSpPr>
          <p:spPr bwMode="auto">
            <a:xfrm>
              <a:off x="3502" y="1855"/>
              <a:ext cx="93" cy="93"/>
            </a:xfrm>
            <a:custGeom>
              <a:avLst/>
              <a:gdLst>
                <a:gd name="T0" fmla="*/ 0 w 1392"/>
                <a:gd name="T1" fmla="*/ 0 h 1406"/>
                <a:gd name="T2" fmla="*/ 0 w 1392"/>
                <a:gd name="T3" fmla="*/ 0 h 1406"/>
                <a:gd name="T4" fmla="*/ 0 w 1392"/>
                <a:gd name="T5" fmla="*/ 0 h 1406"/>
                <a:gd name="T6" fmla="*/ 0 w 1392"/>
                <a:gd name="T7" fmla="*/ 0 h 1406"/>
                <a:gd name="T8" fmla="*/ 0 w 1392"/>
                <a:gd name="T9" fmla="*/ 0 h 14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92"/>
                <a:gd name="T16" fmla="*/ 0 h 1406"/>
                <a:gd name="T17" fmla="*/ 1392 w 1392"/>
                <a:gd name="T18" fmla="*/ 1406 h 14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92" h="1406">
                  <a:moveTo>
                    <a:pt x="32" y="0"/>
                  </a:moveTo>
                  <a:lnTo>
                    <a:pt x="0" y="13"/>
                  </a:lnTo>
                  <a:lnTo>
                    <a:pt x="1392" y="1406"/>
                  </a:lnTo>
                  <a:lnTo>
                    <a:pt x="1392" y="1361"/>
                  </a:lnTo>
                  <a:lnTo>
                    <a:pt x="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82" name="Freeform 779"/>
            <p:cNvSpPr>
              <a:spLocks/>
            </p:cNvSpPr>
            <p:nvPr/>
          </p:nvSpPr>
          <p:spPr bwMode="auto">
            <a:xfrm>
              <a:off x="3595" y="1846"/>
              <a:ext cx="99" cy="102"/>
            </a:xfrm>
            <a:custGeom>
              <a:avLst/>
              <a:gdLst>
                <a:gd name="T0" fmla="*/ 0 w 1497"/>
                <a:gd name="T1" fmla="*/ 0 h 1532"/>
                <a:gd name="T2" fmla="*/ 0 w 1497"/>
                <a:gd name="T3" fmla="*/ 0 h 1532"/>
                <a:gd name="T4" fmla="*/ 0 w 1497"/>
                <a:gd name="T5" fmla="*/ 0 h 1532"/>
                <a:gd name="T6" fmla="*/ 0 w 1497"/>
                <a:gd name="T7" fmla="*/ 0 h 15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97"/>
                <a:gd name="T13" fmla="*/ 0 h 1532"/>
                <a:gd name="T14" fmla="*/ 1497 w 1497"/>
                <a:gd name="T15" fmla="*/ 1532 h 15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97" h="1532">
                  <a:moveTo>
                    <a:pt x="0" y="1487"/>
                  </a:moveTo>
                  <a:lnTo>
                    <a:pt x="0" y="1532"/>
                  </a:lnTo>
                  <a:lnTo>
                    <a:pt x="1497" y="0"/>
                  </a:lnTo>
                  <a:lnTo>
                    <a:pt x="0" y="148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83" name="Freeform 780"/>
            <p:cNvSpPr>
              <a:spLocks/>
            </p:cNvSpPr>
            <p:nvPr/>
          </p:nvSpPr>
          <p:spPr bwMode="auto">
            <a:xfrm>
              <a:off x="3595" y="1846"/>
              <a:ext cx="102" cy="102"/>
            </a:xfrm>
            <a:custGeom>
              <a:avLst/>
              <a:gdLst>
                <a:gd name="T0" fmla="*/ 0 w 1542"/>
                <a:gd name="T1" fmla="*/ 0 h 1533"/>
                <a:gd name="T2" fmla="*/ 0 w 1542"/>
                <a:gd name="T3" fmla="*/ 0 h 1533"/>
                <a:gd name="T4" fmla="*/ 0 w 1542"/>
                <a:gd name="T5" fmla="*/ 0 h 1533"/>
                <a:gd name="T6" fmla="*/ 0 w 1542"/>
                <a:gd name="T7" fmla="*/ 0 h 15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42"/>
                <a:gd name="T13" fmla="*/ 0 h 1533"/>
                <a:gd name="T14" fmla="*/ 1542 w 1542"/>
                <a:gd name="T15" fmla="*/ 1533 h 15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42" h="1533">
                  <a:moveTo>
                    <a:pt x="0" y="1533"/>
                  </a:moveTo>
                  <a:lnTo>
                    <a:pt x="1497" y="1"/>
                  </a:lnTo>
                  <a:lnTo>
                    <a:pt x="1542" y="0"/>
                  </a:lnTo>
                  <a:lnTo>
                    <a:pt x="0" y="153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84" name="Freeform 781"/>
            <p:cNvSpPr>
              <a:spLocks/>
            </p:cNvSpPr>
            <p:nvPr/>
          </p:nvSpPr>
          <p:spPr bwMode="auto">
            <a:xfrm>
              <a:off x="3645" y="1797"/>
              <a:ext cx="52" cy="49"/>
            </a:xfrm>
            <a:custGeom>
              <a:avLst/>
              <a:gdLst>
                <a:gd name="T0" fmla="*/ 0 w 793"/>
                <a:gd name="T1" fmla="*/ 0 h 738"/>
                <a:gd name="T2" fmla="*/ 0 w 793"/>
                <a:gd name="T3" fmla="*/ 0 h 738"/>
                <a:gd name="T4" fmla="*/ 0 w 793"/>
                <a:gd name="T5" fmla="*/ 0 h 738"/>
                <a:gd name="T6" fmla="*/ 0 w 793"/>
                <a:gd name="T7" fmla="*/ 0 h 7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738"/>
                <a:gd name="T14" fmla="*/ 793 w 793"/>
                <a:gd name="T15" fmla="*/ 738 h 7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738">
                  <a:moveTo>
                    <a:pt x="748" y="738"/>
                  </a:moveTo>
                  <a:lnTo>
                    <a:pt x="793" y="737"/>
                  </a:lnTo>
                  <a:lnTo>
                    <a:pt x="0" y="0"/>
                  </a:lnTo>
                  <a:lnTo>
                    <a:pt x="748" y="73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85" name="Freeform 782"/>
            <p:cNvSpPr>
              <a:spLocks/>
            </p:cNvSpPr>
            <p:nvPr/>
          </p:nvSpPr>
          <p:spPr bwMode="auto">
            <a:xfrm>
              <a:off x="3645" y="1796"/>
              <a:ext cx="52" cy="50"/>
            </a:xfrm>
            <a:custGeom>
              <a:avLst/>
              <a:gdLst>
                <a:gd name="T0" fmla="*/ 0 w 793"/>
                <a:gd name="T1" fmla="*/ 0 h 751"/>
                <a:gd name="T2" fmla="*/ 0 w 793"/>
                <a:gd name="T3" fmla="*/ 0 h 751"/>
                <a:gd name="T4" fmla="*/ 0 w 793"/>
                <a:gd name="T5" fmla="*/ 0 h 751"/>
                <a:gd name="T6" fmla="*/ 0 w 793"/>
                <a:gd name="T7" fmla="*/ 0 h 7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751"/>
                <a:gd name="T14" fmla="*/ 793 w 793"/>
                <a:gd name="T15" fmla="*/ 751 h 7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751">
                  <a:moveTo>
                    <a:pt x="793" y="751"/>
                  </a:moveTo>
                  <a:lnTo>
                    <a:pt x="0" y="14"/>
                  </a:lnTo>
                  <a:lnTo>
                    <a:pt x="32" y="0"/>
                  </a:lnTo>
                  <a:lnTo>
                    <a:pt x="793" y="75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86" name="Freeform 783"/>
            <p:cNvSpPr>
              <a:spLocks/>
            </p:cNvSpPr>
            <p:nvPr/>
          </p:nvSpPr>
          <p:spPr bwMode="auto">
            <a:xfrm>
              <a:off x="3645" y="1796"/>
              <a:ext cx="52" cy="50"/>
            </a:xfrm>
            <a:custGeom>
              <a:avLst/>
              <a:gdLst>
                <a:gd name="T0" fmla="*/ 0 w 793"/>
                <a:gd name="T1" fmla="*/ 0 h 752"/>
                <a:gd name="T2" fmla="*/ 0 w 793"/>
                <a:gd name="T3" fmla="*/ 0 h 752"/>
                <a:gd name="T4" fmla="*/ 0 w 793"/>
                <a:gd name="T5" fmla="*/ 0 h 752"/>
                <a:gd name="T6" fmla="*/ 0 w 793"/>
                <a:gd name="T7" fmla="*/ 0 h 752"/>
                <a:gd name="T8" fmla="*/ 0 w 793"/>
                <a:gd name="T9" fmla="*/ 0 h 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3"/>
                <a:gd name="T16" fmla="*/ 0 h 752"/>
                <a:gd name="T17" fmla="*/ 793 w 793"/>
                <a:gd name="T18" fmla="*/ 752 h 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3" h="752">
                  <a:moveTo>
                    <a:pt x="748" y="752"/>
                  </a:moveTo>
                  <a:lnTo>
                    <a:pt x="793" y="751"/>
                  </a:lnTo>
                  <a:lnTo>
                    <a:pt x="32" y="0"/>
                  </a:lnTo>
                  <a:lnTo>
                    <a:pt x="0" y="14"/>
                  </a:lnTo>
                  <a:lnTo>
                    <a:pt x="748" y="75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87" name="Freeform 784"/>
            <p:cNvSpPr>
              <a:spLocks/>
            </p:cNvSpPr>
            <p:nvPr/>
          </p:nvSpPr>
          <p:spPr bwMode="auto">
            <a:xfrm>
              <a:off x="3645" y="1781"/>
              <a:ext cx="2" cy="16"/>
            </a:xfrm>
            <a:custGeom>
              <a:avLst/>
              <a:gdLst>
                <a:gd name="T0" fmla="*/ 0 w 32"/>
                <a:gd name="T1" fmla="*/ 0 h 241"/>
                <a:gd name="T2" fmla="*/ 0 w 32"/>
                <a:gd name="T3" fmla="*/ 0 h 241"/>
                <a:gd name="T4" fmla="*/ 0 w 32"/>
                <a:gd name="T5" fmla="*/ 0 h 241"/>
                <a:gd name="T6" fmla="*/ 0 w 32"/>
                <a:gd name="T7" fmla="*/ 0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241"/>
                <a:gd name="T14" fmla="*/ 32 w 32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241">
                  <a:moveTo>
                    <a:pt x="0" y="241"/>
                  </a:moveTo>
                  <a:lnTo>
                    <a:pt x="32" y="227"/>
                  </a:lnTo>
                  <a:lnTo>
                    <a:pt x="0" y="0"/>
                  </a:lnTo>
                  <a:lnTo>
                    <a:pt x="0" y="24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88" name="Freeform 785"/>
            <p:cNvSpPr>
              <a:spLocks/>
            </p:cNvSpPr>
            <p:nvPr/>
          </p:nvSpPr>
          <p:spPr bwMode="auto">
            <a:xfrm>
              <a:off x="3645" y="1781"/>
              <a:ext cx="2" cy="15"/>
            </a:xfrm>
            <a:custGeom>
              <a:avLst/>
              <a:gdLst>
                <a:gd name="T0" fmla="*/ 0 w 32"/>
                <a:gd name="T1" fmla="*/ 0 h 227"/>
                <a:gd name="T2" fmla="*/ 0 w 32"/>
                <a:gd name="T3" fmla="*/ 0 h 227"/>
                <a:gd name="T4" fmla="*/ 0 w 32"/>
                <a:gd name="T5" fmla="*/ 0 h 227"/>
                <a:gd name="T6" fmla="*/ 0 w 32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227"/>
                <a:gd name="T14" fmla="*/ 32 w 32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227">
                  <a:moveTo>
                    <a:pt x="32" y="227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32" y="22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89" name="Freeform 786"/>
            <p:cNvSpPr>
              <a:spLocks/>
            </p:cNvSpPr>
            <p:nvPr/>
          </p:nvSpPr>
          <p:spPr bwMode="auto">
            <a:xfrm>
              <a:off x="3645" y="1781"/>
              <a:ext cx="2" cy="16"/>
            </a:xfrm>
            <a:custGeom>
              <a:avLst/>
              <a:gdLst>
                <a:gd name="T0" fmla="*/ 0 w 32"/>
                <a:gd name="T1" fmla="*/ 0 h 241"/>
                <a:gd name="T2" fmla="*/ 0 w 32"/>
                <a:gd name="T3" fmla="*/ 0 h 241"/>
                <a:gd name="T4" fmla="*/ 0 w 32"/>
                <a:gd name="T5" fmla="*/ 0 h 241"/>
                <a:gd name="T6" fmla="*/ 0 w 32"/>
                <a:gd name="T7" fmla="*/ 0 h 241"/>
                <a:gd name="T8" fmla="*/ 0 w 32"/>
                <a:gd name="T9" fmla="*/ 0 h 2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241"/>
                <a:gd name="T17" fmla="*/ 32 w 32"/>
                <a:gd name="T18" fmla="*/ 241 h 2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241">
                  <a:moveTo>
                    <a:pt x="0" y="241"/>
                  </a:moveTo>
                  <a:lnTo>
                    <a:pt x="32" y="227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24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90" name="Freeform 787"/>
            <p:cNvSpPr>
              <a:spLocks/>
            </p:cNvSpPr>
            <p:nvPr/>
          </p:nvSpPr>
          <p:spPr bwMode="auto">
            <a:xfrm>
              <a:off x="3496" y="886"/>
              <a:ext cx="1" cy="306"/>
            </a:xfrm>
            <a:custGeom>
              <a:avLst/>
              <a:gdLst>
                <a:gd name="T0" fmla="*/ 0 w 1"/>
                <a:gd name="T1" fmla="*/ 0 h 4586"/>
                <a:gd name="T2" fmla="*/ 0 w 1"/>
                <a:gd name="T3" fmla="*/ 0 h 4586"/>
                <a:gd name="T4" fmla="*/ 1 w 1"/>
                <a:gd name="T5" fmla="*/ 0 h 4586"/>
                <a:gd name="T6" fmla="*/ 0 60000 65536"/>
                <a:gd name="T7" fmla="*/ 0 60000 65536"/>
                <a:gd name="T8" fmla="*/ 0 60000 65536"/>
                <a:gd name="T9" fmla="*/ 0 w 1"/>
                <a:gd name="T10" fmla="*/ 0 h 4586"/>
                <a:gd name="T11" fmla="*/ 1 w 1"/>
                <a:gd name="T12" fmla="*/ 4586 h 4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586">
                  <a:moveTo>
                    <a:pt x="0" y="0"/>
                  </a:moveTo>
                  <a:lnTo>
                    <a:pt x="0" y="4586"/>
                  </a:lnTo>
                  <a:lnTo>
                    <a:pt x="1" y="458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91" name="Freeform 788"/>
            <p:cNvSpPr>
              <a:spLocks/>
            </p:cNvSpPr>
            <p:nvPr/>
          </p:nvSpPr>
          <p:spPr bwMode="auto">
            <a:xfrm>
              <a:off x="2710" y="1143"/>
              <a:ext cx="783" cy="2"/>
            </a:xfrm>
            <a:custGeom>
              <a:avLst/>
              <a:gdLst>
                <a:gd name="T0" fmla="*/ 0 w 11745"/>
                <a:gd name="T1" fmla="*/ 0 h 24"/>
                <a:gd name="T2" fmla="*/ 0 w 11745"/>
                <a:gd name="T3" fmla="*/ 0 h 24"/>
                <a:gd name="T4" fmla="*/ 0 w 11745"/>
                <a:gd name="T5" fmla="*/ 0 h 24"/>
                <a:gd name="T6" fmla="*/ 0 w 11745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45"/>
                <a:gd name="T13" fmla="*/ 0 h 24"/>
                <a:gd name="T14" fmla="*/ 11745 w 11745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45" h="24">
                  <a:moveTo>
                    <a:pt x="11745" y="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11745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92" name="Freeform 789"/>
            <p:cNvSpPr>
              <a:spLocks/>
            </p:cNvSpPr>
            <p:nvPr/>
          </p:nvSpPr>
          <p:spPr bwMode="auto">
            <a:xfrm>
              <a:off x="2710" y="885"/>
              <a:ext cx="783" cy="3"/>
            </a:xfrm>
            <a:custGeom>
              <a:avLst/>
              <a:gdLst>
                <a:gd name="T0" fmla="*/ 0 w 11745"/>
                <a:gd name="T1" fmla="*/ 0 h 43"/>
                <a:gd name="T2" fmla="*/ 0 w 11745"/>
                <a:gd name="T3" fmla="*/ 0 h 43"/>
                <a:gd name="T4" fmla="*/ 0 w 11745"/>
                <a:gd name="T5" fmla="*/ 0 h 43"/>
                <a:gd name="T6" fmla="*/ 0 w 11745"/>
                <a:gd name="T7" fmla="*/ 0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45"/>
                <a:gd name="T13" fmla="*/ 0 h 43"/>
                <a:gd name="T14" fmla="*/ 11745 w 11745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45" h="43">
                  <a:moveTo>
                    <a:pt x="11745" y="43"/>
                  </a:moveTo>
                  <a:lnTo>
                    <a:pt x="11745" y="0"/>
                  </a:lnTo>
                  <a:lnTo>
                    <a:pt x="0" y="43"/>
                  </a:lnTo>
                  <a:lnTo>
                    <a:pt x="11745" y="4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93" name="Rectangle 790"/>
            <p:cNvSpPr>
              <a:spLocks noChangeArrowheads="1"/>
            </p:cNvSpPr>
            <p:nvPr/>
          </p:nvSpPr>
          <p:spPr bwMode="auto">
            <a:xfrm>
              <a:off x="2710" y="885"/>
              <a:ext cx="783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94" name="Freeform 791"/>
            <p:cNvSpPr>
              <a:spLocks/>
            </p:cNvSpPr>
            <p:nvPr/>
          </p:nvSpPr>
          <p:spPr bwMode="auto">
            <a:xfrm>
              <a:off x="2361" y="1469"/>
              <a:ext cx="79" cy="79"/>
            </a:xfrm>
            <a:custGeom>
              <a:avLst/>
              <a:gdLst>
                <a:gd name="T0" fmla="*/ 0 w 1189"/>
                <a:gd name="T1" fmla="*/ 0 h 1189"/>
                <a:gd name="T2" fmla="*/ 0 w 1189"/>
                <a:gd name="T3" fmla="*/ 0 h 1189"/>
                <a:gd name="T4" fmla="*/ 0 w 1189"/>
                <a:gd name="T5" fmla="*/ 0 h 1189"/>
                <a:gd name="T6" fmla="*/ 0 60000 65536"/>
                <a:gd name="T7" fmla="*/ 0 60000 65536"/>
                <a:gd name="T8" fmla="*/ 0 60000 65536"/>
                <a:gd name="T9" fmla="*/ 0 w 1189"/>
                <a:gd name="T10" fmla="*/ 0 h 1189"/>
                <a:gd name="T11" fmla="*/ 1189 w 1189"/>
                <a:gd name="T12" fmla="*/ 1189 h 11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9" h="1189">
                  <a:moveTo>
                    <a:pt x="1189" y="118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95" name="Freeform 792"/>
            <p:cNvSpPr>
              <a:spLocks/>
            </p:cNvSpPr>
            <p:nvPr/>
          </p:nvSpPr>
          <p:spPr bwMode="auto">
            <a:xfrm>
              <a:off x="2363" y="1467"/>
              <a:ext cx="79" cy="79"/>
            </a:xfrm>
            <a:custGeom>
              <a:avLst/>
              <a:gdLst>
                <a:gd name="T0" fmla="*/ 0 w 1183"/>
                <a:gd name="T1" fmla="*/ 0 h 1183"/>
                <a:gd name="T2" fmla="*/ 0 w 1183"/>
                <a:gd name="T3" fmla="*/ 0 h 1183"/>
                <a:gd name="T4" fmla="*/ 0 w 1183"/>
                <a:gd name="T5" fmla="*/ 0 h 1183"/>
                <a:gd name="T6" fmla="*/ 0 60000 65536"/>
                <a:gd name="T7" fmla="*/ 0 60000 65536"/>
                <a:gd name="T8" fmla="*/ 0 60000 65536"/>
                <a:gd name="T9" fmla="*/ 0 w 1183"/>
                <a:gd name="T10" fmla="*/ 0 h 1183"/>
                <a:gd name="T11" fmla="*/ 1183 w 1183"/>
                <a:gd name="T12" fmla="*/ 1183 h 11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3" h="1183">
                  <a:moveTo>
                    <a:pt x="1183" y="118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96" name="Freeform 793"/>
            <p:cNvSpPr>
              <a:spLocks/>
            </p:cNvSpPr>
            <p:nvPr/>
          </p:nvSpPr>
          <p:spPr bwMode="auto">
            <a:xfrm>
              <a:off x="2150" y="1460"/>
              <a:ext cx="85" cy="85"/>
            </a:xfrm>
            <a:custGeom>
              <a:avLst/>
              <a:gdLst>
                <a:gd name="T0" fmla="*/ 0 w 1273"/>
                <a:gd name="T1" fmla="*/ 0 h 1274"/>
                <a:gd name="T2" fmla="*/ 0 w 1273"/>
                <a:gd name="T3" fmla="*/ 0 h 1274"/>
                <a:gd name="T4" fmla="*/ 0 w 1273"/>
                <a:gd name="T5" fmla="*/ 0 h 1274"/>
                <a:gd name="T6" fmla="*/ 0 60000 65536"/>
                <a:gd name="T7" fmla="*/ 0 60000 65536"/>
                <a:gd name="T8" fmla="*/ 0 60000 65536"/>
                <a:gd name="T9" fmla="*/ 0 w 1273"/>
                <a:gd name="T10" fmla="*/ 0 h 1274"/>
                <a:gd name="T11" fmla="*/ 1273 w 1273"/>
                <a:gd name="T12" fmla="*/ 1274 h 12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3" h="1274">
                  <a:moveTo>
                    <a:pt x="0" y="0"/>
                  </a:moveTo>
                  <a:lnTo>
                    <a:pt x="1272" y="1274"/>
                  </a:lnTo>
                  <a:lnTo>
                    <a:pt x="1273" y="127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97" name="Freeform 794"/>
            <p:cNvSpPr>
              <a:spLocks/>
            </p:cNvSpPr>
            <p:nvPr/>
          </p:nvSpPr>
          <p:spPr bwMode="auto">
            <a:xfrm>
              <a:off x="2145" y="1460"/>
              <a:ext cx="87" cy="88"/>
            </a:xfrm>
            <a:custGeom>
              <a:avLst/>
              <a:gdLst>
                <a:gd name="T0" fmla="*/ 0 w 1306"/>
                <a:gd name="T1" fmla="*/ 0 h 1306"/>
                <a:gd name="T2" fmla="*/ 0 w 1306"/>
                <a:gd name="T3" fmla="*/ 0 h 1306"/>
                <a:gd name="T4" fmla="*/ 0 w 1306"/>
                <a:gd name="T5" fmla="*/ 0 h 1306"/>
                <a:gd name="T6" fmla="*/ 0 60000 65536"/>
                <a:gd name="T7" fmla="*/ 0 60000 65536"/>
                <a:gd name="T8" fmla="*/ 0 60000 65536"/>
                <a:gd name="T9" fmla="*/ 0 w 1306"/>
                <a:gd name="T10" fmla="*/ 0 h 1306"/>
                <a:gd name="T11" fmla="*/ 1306 w 1306"/>
                <a:gd name="T12" fmla="*/ 1306 h 13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6" h="1306">
                  <a:moveTo>
                    <a:pt x="0" y="0"/>
                  </a:moveTo>
                  <a:lnTo>
                    <a:pt x="1305" y="1306"/>
                  </a:lnTo>
                  <a:lnTo>
                    <a:pt x="1306" y="130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98" name="Freeform 795"/>
            <p:cNvSpPr>
              <a:spLocks/>
            </p:cNvSpPr>
            <p:nvPr/>
          </p:nvSpPr>
          <p:spPr bwMode="auto">
            <a:xfrm>
              <a:off x="2257" y="1467"/>
              <a:ext cx="78" cy="78"/>
            </a:xfrm>
            <a:custGeom>
              <a:avLst/>
              <a:gdLst>
                <a:gd name="T0" fmla="*/ 0 w 1172"/>
                <a:gd name="T1" fmla="*/ 0 h 1172"/>
                <a:gd name="T2" fmla="*/ 0 w 1172"/>
                <a:gd name="T3" fmla="*/ 0 h 1172"/>
                <a:gd name="T4" fmla="*/ 0 w 1172"/>
                <a:gd name="T5" fmla="*/ 0 h 1172"/>
                <a:gd name="T6" fmla="*/ 0 60000 65536"/>
                <a:gd name="T7" fmla="*/ 0 60000 65536"/>
                <a:gd name="T8" fmla="*/ 0 60000 65536"/>
                <a:gd name="T9" fmla="*/ 0 w 1172"/>
                <a:gd name="T10" fmla="*/ 0 h 1172"/>
                <a:gd name="T11" fmla="*/ 1172 w 1172"/>
                <a:gd name="T12" fmla="*/ 1172 h 1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2" h="1172">
                  <a:moveTo>
                    <a:pt x="1172" y="0"/>
                  </a:moveTo>
                  <a:lnTo>
                    <a:pt x="0" y="1172"/>
                  </a:lnTo>
                  <a:lnTo>
                    <a:pt x="1" y="11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99" name="Freeform 796"/>
            <p:cNvSpPr>
              <a:spLocks/>
            </p:cNvSpPr>
            <p:nvPr/>
          </p:nvSpPr>
          <p:spPr bwMode="auto">
            <a:xfrm>
              <a:off x="2260" y="1469"/>
              <a:ext cx="78" cy="79"/>
            </a:xfrm>
            <a:custGeom>
              <a:avLst/>
              <a:gdLst>
                <a:gd name="T0" fmla="*/ 0 w 1176"/>
                <a:gd name="T1" fmla="*/ 0 h 1177"/>
                <a:gd name="T2" fmla="*/ 0 w 1176"/>
                <a:gd name="T3" fmla="*/ 0 h 1177"/>
                <a:gd name="T4" fmla="*/ 0 w 1176"/>
                <a:gd name="T5" fmla="*/ 0 h 1177"/>
                <a:gd name="T6" fmla="*/ 0 60000 65536"/>
                <a:gd name="T7" fmla="*/ 0 60000 65536"/>
                <a:gd name="T8" fmla="*/ 0 60000 65536"/>
                <a:gd name="T9" fmla="*/ 0 w 1176"/>
                <a:gd name="T10" fmla="*/ 0 h 1177"/>
                <a:gd name="T11" fmla="*/ 1176 w 1176"/>
                <a:gd name="T12" fmla="*/ 1177 h 11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1177">
                  <a:moveTo>
                    <a:pt x="1176" y="0"/>
                  </a:moveTo>
                  <a:lnTo>
                    <a:pt x="0" y="1177"/>
                  </a:lnTo>
                  <a:lnTo>
                    <a:pt x="1" y="117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0" name="Freeform 797"/>
            <p:cNvSpPr>
              <a:spLocks/>
            </p:cNvSpPr>
            <p:nvPr/>
          </p:nvSpPr>
          <p:spPr bwMode="auto">
            <a:xfrm>
              <a:off x="2232" y="1548"/>
              <a:ext cx="28" cy="5"/>
            </a:xfrm>
            <a:custGeom>
              <a:avLst/>
              <a:gdLst>
                <a:gd name="T0" fmla="*/ 0 w 411"/>
                <a:gd name="T1" fmla="*/ 0 h 85"/>
                <a:gd name="T2" fmla="*/ 0 w 411"/>
                <a:gd name="T3" fmla="*/ 0 h 85"/>
                <a:gd name="T4" fmla="*/ 0 w 411"/>
                <a:gd name="T5" fmla="*/ 0 h 85"/>
                <a:gd name="T6" fmla="*/ 0 w 411"/>
                <a:gd name="T7" fmla="*/ 0 h 85"/>
                <a:gd name="T8" fmla="*/ 0 w 411"/>
                <a:gd name="T9" fmla="*/ 0 h 85"/>
                <a:gd name="T10" fmla="*/ 0 w 411"/>
                <a:gd name="T11" fmla="*/ 0 h 85"/>
                <a:gd name="T12" fmla="*/ 0 w 411"/>
                <a:gd name="T13" fmla="*/ 0 h 85"/>
                <a:gd name="T14" fmla="*/ 0 w 411"/>
                <a:gd name="T15" fmla="*/ 0 h 85"/>
                <a:gd name="T16" fmla="*/ 0 w 411"/>
                <a:gd name="T17" fmla="*/ 0 h 85"/>
                <a:gd name="T18" fmla="*/ 0 w 411"/>
                <a:gd name="T19" fmla="*/ 0 h 85"/>
                <a:gd name="T20" fmla="*/ 0 w 411"/>
                <a:gd name="T21" fmla="*/ 0 h 85"/>
                <a:gd name="T22" fmla="*/ 0 w 411"/>
                <a:gd name="T23" fmla="*/ 0 h 85"/>
                <a:gd name="T24" fmla="*/ 0 w 411"/>
                <a:gd name="T25" fmla="*/ 0 h 85"/>
                <a:gd name="T26" fmla="*/ 0 w 411"/>
                <a:gd name="T27" fmla="*/ 0 h 85"/>
                <a:gd name="T28" fmla="*/ 0 w 411"/>
                <a:gd name="T29" fmla="*/ 0 h 85"/>
                <a:gd name="T30" fmla="*/ 0 w 411"/>
                <a:gd name="T31" fmla="*/ 0 h 85"/>
                <a:gd name="T32" fmla="*/ 0 w 411"/>
                <a:gd name="T33" fmla="*/ 0 h 85"/>
                <a:gd name="T34" fmla="*/ 0 w 411"/>
                <a:gd name="T35" fmla="*/ 0 h 85"/>
                <a:gd name="T36" fmla="*/ 0 w 411"/>
                <a:gd name="T37" fmla="*/ 0 h 85"/>
                <a:gd name="T38" fmla="*/ 0 w 411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1"/>
                <a:gd name="T61" fmla="*/ 0 h 85"/>
                <a:gd name="T62" fmla="*/ 411 w 411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1" h="85">
                  <a:moveTo>
                    <a:pt x="0" y="0"/>
                  </a:moveTo>
                  <a:lnTo>
                    <a:pt x="18" y="17"/>
                  </a:lnTo>
                  <a:lnTo>
                    <a:pt x="38" y="32"/>
                  </a:lnTo>
                  <a:lnTo>
                    <a:pt x="60" y="46"/>
                  </a:lnTo>
                  <a:lnTo>
                    <a:pt x="82" y="57"/>
                  </a:lnTo>
                  <a:lnTo>
                    <a:pt x="105" y="67"/>
                  </a:lnTo>
                  <a:lnTo>
                    <a:pt x="129" y="75"/>
                  </a:lnTo>
                  <a:lnTo>
                    <a:pt x="155" y="81"/>
                  </a:lnTo>
                  <a:lnTo>
                    <a:pt x="179" y="84"/>
                  </a:lnTo>
                  <a:lnTo>
                    <a:pt x="204" y="85"/>
                  </a:lnTo>
                  <a:lnTo>
                    <a:pt x="230" y="84"/>
                  </a:lnTo>
                  <a:lnTo>
                    <a:pt x="255" y="81"/>
                  </a:lnTo>
                  <a:lnTo>
                    <a:pt x="280" y="75"/>
                  </a:lnTo>
                  <a:lnTo>
                    <a:pt x="304" y="67"/>
                  </a:lnTo>
                  <a:lnTo>
                    <a:pt x="327" y="57"/>
                  </a:lnTo>
                  <a:lnTo>
                    <a:pt x="350" y="46"/>
                  </a:lnTo>
                  <a:lnTo>
                    <a:pt x="372" y="32"/>
                  </a:lnTo>
                  <a:lnTo>
                    <a:pt x="392" y="17"/>
                  </a:lnTo>
                  <a:lnTo>
                    <a:pt x="410" y="0"/>
                  </a:lnTo>
                  <a:lnTo>
                    <a:pt x="4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1" name="Freeform 798"/>
            <p:cNvSpPr>
              <a:spLocks/>
            </p:cNvSpPr>
            <p:nvPr/>
          </p:nvSpPr>
          <p:spPr bwMode="auto">
            <a:xfrm>
              <a:off x="2234" y="1545"/>
              <a:ext cx="23" cy="5"/>
            </a:xfrm>
            <a:custGeom>
              <a:avLst/>
              <a:gdLst>
                <a:gd name="T0" fmla="*/ 0 w 344"/>
                <a:gd name="T1" fmla="*/ 0 h 71"/>
                <a:gd name="T2" fmla="*/ 0 w 344"/>
                <a:gd name="T3" fmla="*/ 0 h 71"/>
                <a:gd name="T4" fmla="*/ 0 w 344"/>
                <a:gd name="T5" fmla="*/ 0 h 71"/>
                <a:gd name="T6" fmla="*/ 0 w 344"/>
                <a:gd name="T7" fmla="*/ 0 h 71"/>
                <a:gd name="T8" fmla="*/ 0 w 344"/>
                <a:gd name="T9" fmla="*/ 0 h 71"/>
                <a:gd name="T10" fmla="*/ 0 w 344"/>
                <a:gd name="T11" fmla="*/ 0 h 71"/>
                <a:gd name="T12" fmla="*/ 0 w 344"/>
                <a:gd name="T13" fmla="*/ 0 h 71"/>
                <a:gd name="T14" fmla="*/ 0 w 344"/>
                <a:gd name="T15" fmla="*/ 0 h 71"/>
                <a:gd name="T16" fmla="*/ 0 w 344"/>
                <a:gd name="T17" fmla="*/ 0 h 71"/>
                <a:gd name="T18" fmla="*/ 0 w 344"/>
                <a:gd name="T19" fmla="*/ 0 h 71"/>
                <a:gd name="T20" fmla="*/ 0 w 344"/>
                <a:gd name="T21" fmla="*/ 0 h 71"/>
                <a:gd name="T22" fmla="*/ 0 w 344"/>
                <a:gd name="T23" fmla="*/ 0 h 71"/>
                <a:gd name="T24" fmla="*/ 0 w 344"/>
                <a:gd name="T25" fmla="*/ 0 h 71"/>
                <a:gd name="T26" fmla="*/ 0 w 344"/>
                <a:gd name="T27" fmla="*/ 0 h 71"/>
                <a:gd name="T28" fmla="*/ 0 w 344"/>
                <a:gd name="T29" fmla="*/ 0 h 71"/>
                <a:gd name="T30" fmla="*/ 0 w 344"/>
                <a:gd name="T31" fmla="*/ 0 h 71"/>
                <a:gd name="T32" fmla="*/ 0 w 344"/>
                <a:gd name="T33" fmla="*/ 0 h 71"/>
                <a:gd name="T34" fmla="*/ 0 w 344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4"/>
                <a:gd name="T55" fmla="*/ 0 h 71"/>
                <a:gd name="T56" fmla="*/ 344 w 344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4" h="71">
                  <a:moveTo>
                    <a:pt x="0" y="0"/>
                  </a:moveTo>
                  <a:lnTo>
                    <a:pt x="18" y="15"/>
                  </a:lnTo>
                  <a:lnTo>
                    <a:pt x="37" y="30"/>
                  </a:lnTo>
                  <a:lnTo>
                    <a:pt x="58" y="43"/>
                  </a:lnTo>
                  <a:lnTo>
                    <a:pt x="79" y="53"/>
                  </a:lnTo>
                  <a:lnTo>
                    <a:pt x="101" y="60"/>
                  </a:lnTo>
                  <a:lnTo>
                    <a:pt x="125" y="66"/>
                  </a:lnTo>
                  <a:lnTo>
                    <a:pt x="148" y="70"/>
                  </a:lnTo>
                  <a:lnTo>
                    <a:pt x="171" y="71"/>
                  </a:lnTo>
                  <a:lnTo>
                    <a:pt x="196" y="70"/>
                  </a:lnTo>
                  <a:lnTo>
                    <a:pt x="219" y="66"/>
                  </a:lnTo>
                  <a:lnTo>
                    <a:pt x="242" y="60"/>
                  </a:lnTo>
                  <a:lnTo>
                    <a:pt x="265" y="53"/>
                  </a:lnTo>
                  <a:lnTo>
                    <a:pt x="286" y="43"/>
                  </a:lnTo>
                  <a:lnTo>
                    <a:pt x="306" y="30"/>
                  </a:lnTo>
                  <a:lnTo>
                    <a:pt x="325" y="15"/>
                  </a:lnTo>
                  <a:lnTo>
                    <a:pt x="343" y="0"/>
                  </a:lnTo>
                  <a:lnTo>
                    <a:pt x="3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2" name="Freeform 799"/>
            <p:cNvSpPr>
              <a:spLocks/>
            </p:cNvSpPr>
            <p:nvPr/>
          </p:nvSpPr>
          <p:spPr bwMode="auto">
            <a:xfrm>
              <a:off x="2336" y="1461"/>
              <a:ext cx="27" cy="6"/>
            </a:xfrm>
            <a:custGeom>
              <a:avLst/>
              <a:gdLst>
                <a:gd name="T0" fmla="*/ 0 w 410"/>
                <a:gd name="T1" fmla="*/ 0 h 85"/>
                <a:gd name="T2" fmla="*/ 0 w 410"/>
                <a:gd name="T3" fmla="*/ 0 h 85"/>
                <a:gd name="T4" fmla="*/ 0 w 410"/>
                <a:gd name="T5" fmla="*/ 0 h 85"/>
                <a:gd name="T6" fmla="*/ 0 w 410"/>
                <a:gd name="T7" fmla="*/ 0 h 85"/>
                <a:gd name="T8" fmla="*/ 0 w 410"/>
                <a:gd name="T9" fmla="*/ 0 h 85"/>
                <a:gd name="T10" fmla="*/ 0 w 410"/>
                <a:gd name="T11" fmla="*/ 0 h 85"/>
                <a:gd name="T12" fmla="*/ 0 w 410"/>
                <a:gd name="T13" fmla="*/ 0 h 85"/>
                <a:gd name="T14" fmla="*/ 0 w 410"/>
                <a:gd name="T15" fmla="*/ 0 h 85"/>
                <a:gd name="T16" fmla="*/ 0 w 410"/>
                <a:gd name="T17" fmla="*/ 0 h 85"/>
                <a:gd name="T18" fmla="*/ 0 w 410"/>
                <a:gd name="T19" fmla="*/ 0 h 85"/>
                <a:gd name="T20" fmla="*/ 0 w 410"/>
                <a:gd name="T21" fmla="*/ 0 h 85"/>
                <a:gd name="T22" fmla="*/ 0 w 410"/>
                <a:gd name="T23" fmla="*/ 0 h 85"/>
                <a:gd name="T24" fmla="*/ 0 w 410"/>
                <a:gd name="T25" fmla="*/ 0 h 85"/>
                <a:gd name="T26" fmla="*/ 0 w 410"/>
                <a:gd name="T27" fmla="*/ 0 h 85"/>
                <a:gd name="T28" fmla="*/ 0 w 410"/>
                <a:gd name="T29" fmla="*/ 0 h 85"/>
                <a:gd name="T30" fmla="*/ 0 w 410"/>
                <a:gd name="T31" fmla="*/ 0 h 85"/>
                <a:gd name="T32" fmla="*/ 0 w 410"/>
                <a:gd name="T33" fmla="*/ 0 h 85"/>
                <a:gd name="T34" fmla="*/ 0 w 410"/>
                <a:gd name="T35" fmla="*/ 0 h 85"/>
                <a:gd name="T36" fmla="*/ 0 w 410"/>
                <a:gd name="T37" fmla="*/ 0 h 85"/>
                <a:gd name="T38" fmla="*/ 0 w 410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0"/>
                <a:gd name="T61" fmla="*/ 0 h 85"/>
                <a:gd name="T62" fmla="*/ 410 w 410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0" h="85">
                  <a:moveTo>
                    <a:pt x="410" y="85"/>
                  </a:moveTo>
                  <a:lnTo>
                    <a:pt x="392" y="67"/>
                  </a:lnTo>
                  <a:lnTo>
                    <a:pt x="371" y="52"/>
                  </a:lnTo>
                  <a:lnTo>
                    <a:pt x="350" y="39"/>
                  </a:lnTo>
                  <a:lnTo>
                    <a:pt x="328" y="27"/>
                  </a:lnTo>
                  <a:lnTo>
                    <a:pt x="305" y="18"/>
                  </a:lnTo>
                  <a:lnTo>
                    <a:pt x="280" y="10"/>
                  </a:lnTo>
                  <a:lnTo>
                    <a:pt x="255" y="5"/>
                  </a:lnTo>
                  <a:lnTo>
                    <a:pt x="231" y="1"/>
                  </a:lnTo>
                  <a:lnTo>
                    <a:pt x="205" y="0"/>
                  </a:lnTo>
                  <a:lnTo>
                    <a:pt x="180" y="1"/>
                  </a:lnTo>
                  <a:lnTo>
                    <a:pt x="155" y="5"/>
                  </a:lnTo>
                  <a:lnTo>
                    <a:pt x="129" y="10"/>
                  </a:lnTo>
                  <a:lnTo>
                    <a:pt x="106" y="18"/>
                  </a:lnTo>
                  <a:lnTo>
                    <a:pt x="82" y="27"/>
                  </a:lnTo>
                  <a:lnTo>
                    <a:pt x="59" y="39"/>
                  </a:lnTo>
                  <a:lnTo>
                    <a:pt x="38" y="52"/>
                  </a:lnTo>
                  <a:lnTo>
                    <a:pt x="18" y="67"/>
                  </a:lnTo>
                  <a:lnTo>
                    <a:pt x="0" y="85"/>
                  </a:lnTo>
                  <a:lnTo>
                    <a:pt x="1" y="8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3" name="Freeform 800"/>
            <p:cNvSpPr>
              <a:spLocks/>
            </p:cNvSpPr>
            <p:nvPr/>
          </p:nvSpPr>
          <p:spPr bwMode="auto">
            <a:xfrm>
              <a:off x="2338" y="1464"/>
              <a:ext cx="23" cy="5"/>
            </a:xfrm>
            <a:custGeom>
              <a:avLst/>
              <a:gdLst>
                <a:gd name="T0" fmla="*/ 0 w 343"/>
                <a:gd name="T1" fmla="*/ 0 h 71"/>
                <a:gd name="T2" fmla="*/ 0 w 343"/>
                <a:gd name="T3" fmla="*/ 0 h 71"/>
                <a:gd name="T4" fmla="*/ 0 w 343"/>
                <a:gd name="T5" fmla="*/ 0 h 71"/>
                <a:gd name="T6" fmla="*/ 0 w 343"/>
                <a:gd name="T7" fmla="*/ 0 h 71"/>
                <a:gd name="T8" fmla="*/ 0 w 343"/>
                <a:gd name="T9" fmla="*/ 0 h 71"/>
                <a:gd name="T10" fmla="*/ 0 w 343"/>
                <a:gd name="T11" fmla="*/ 0 h 71"/>
                <a:gd name="T12" fmla="*/ 0 w 343"/>
                <a:gd name="T13" fmla="*/ 0 h 71"/>
                <a:gd name="T14" fmla="*/ 0 w 343"/>
                <a:gd name="T15" fmla="*/ 0 h 71"/>
                <a:gd name="T16" fmla="*/ 0 w 343"/>
                <a:gd name="T17" fmla="*/ 0 h 71"/>
                <a:gd name="T18" fmla="*/ 0 w 343"/>
                <a:gd name="T19" fmla="*/ 0 h 71"/>
                <a:gd name="T20" fmla="*/ 0 w 343"/>
                <a:gd name="T21" fmla="*/ 0 h 71"/>
                <a:gd name="T22" fmla="*/ 0 w 343"/>
                <a:gd name="T23" fmla="*/ 0 h 71"/>
                <a:gd name="T24" fmla="*/ 0 w 343"/>
                <a:gd name="T25" fmla="*/ 0 h 71"/>
                <a:gd name="T26" fmla="*/ 0 w 343"/>
                <a:gd name="T27" fmla="*/ 0 h 71"/>
                <a:gd name="T28" fmla="*/ 0 w 343"/>
                <a:gd name="T29" fmla="*/ 0 h 71"/>
                <a:gd name="T30" fmla="*/ 0 w 343"/>
                <a:gd name="T31" fmla="*/ 0 h 71"/>
                <a:gd name="T32" fmla="*/ 0 w 343"/>
                <a:gd name="T33" fmla="*/ 0 h 71"/>
                <a:gd name="T34" fmla="*/ 0 w 343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3"/>
                <a:gd name="T55" fmla="*/ 0 h 71"/>
                <a:gd name="T56" fmla="*/ 343 w 343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3" h="71">
                  <a:moveTo>
                    <a:pt x="343" y="71"/>
                  </a:moveTo>
                  <a:lnTo>
                    <a:pt x="325" y="55"/>
                  </a:lnTo>
                  <a:lnTo>
                    <a:pt x="306" y="41"/>
                  </a:lnTo>
                  <a:lnTo>
                    <a:pt x="286" y="29"/>
                  </a:lnTo>
                  <a:lnTo>
                    <a:pt x="264" y="18"/>
                  </a:lnTo>
                  <a:lnTo>
                    <a:pt x="242" y="10"/>
                  </a:lnTo>
                  <a:lnTo>
                    <a:pt x="219" y="4"/>
                  </a:lnTo>
                  <a:lnTo>
                    <a:pt x="196" y="1"/>
                  </a:lnTo>
                  <a:lnTo>
                    <a:pt x="172" y="0"/>
                  </a:lnTo>
                  <a:lnTo>
                    <a:pt x="148" y="1"/>
                  </a:lnTo>
                  <a:lnTo>
                    <a:pt x="125" y="4"/>
                  </a:lnTo>
                  <a:lnTo>
                    <a:pt x="101" y="10"/>
                  </a:lnTo>
                  <a:lnTo>
                    <a:pt x="79" y="18"/>
                  </a:lnTo>
                  <a:lnTo>
                    <a:pt x="58" y="29"/>
                  </a:lnTo>
                  <a:lnTo>
                    <a:pt x="38" y="41"/>
                  </a:lnTo>
                  <a:lnTo>
                    <a:pt x="18" y="55"/>
                  </a:lnTo>
                  <a:lnTo>
                    <a:pt x="0" y="71"/>
                  </a:lnTo>
                  <a:lnTo>
                    <a:pt x="1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4" name="Freeform 801"/>
            <p:cNvSpPr>
              <a:spLocks/>
            </p:cNvSpPr>
            <p:nvPr/>
          </p:nvSpPr>
          <p:spPr bwMode="auto">
            <a:xfrm>
              <a:off x="2466" y="1469"/>
              <a:ext cx="79" cy="79"/>
            </a:xfrm>
            <a:custGeom>
              <a:avLst/>
              <a:gdLst>
                <a:gd name="T0" fmla="*/ 0 w 1177"/>
                <a:gd name="T1" fmla="*/ 0 h 1177"/>
                <a:gd name="T2" fmla="*/ 0 w 1177"/>
                <a:gd name="T3" fmla="*/ 0 h 1177"/>
                <a:gd name="T4" fmla="*/ 0 w 1177"/>
                <a:gd name="T5" fmla="*/ 0 h 1177"/>
                <a:gd name="T6" fmla="*/ 0 60000 65536"/>
                <a:gd name="T7" fmla="*/ 0 60000 65536"/>
                <a:gd name="T8" fmla="*/ 0 60000 65536"/>
                <a:gd name="T9" fmla="*/ 0 w 1177"/>
                <a:gd name="T10" fmla="*/ 0 h 1177"/>
                <a:gd name="T11" fmla="*/ 1177 w 1177"/>
                <a:gd name="T12" fmla="*/ 1177 h 11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7" h="1177">
                  <a:moveTo>
                    <a:pt x="1177" y="0"/>
                  </a:moveTo>
                  <a:lnTo>
                    <a:pt x="0" y="1177"/>
                  </a:lnTo>
                  <a:lnTo>
                    <a:pt x="1" y="117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5" name="Freeform 802"/>
            <p:cNvSpPr>
              <a:spLocks/>
            </p:cNvSpPr>
            <p:nvPr/>
          </p:nvSpPr>
          <p:spPr bwMode="auto">
            <a:xfrm>
              <a:off x="2673" y="1469"/>
              <a:ext cx="79" cy="79"/>
            </a:xfrm>
            <a:custGeom>
              <a:avLst/>
              <a:gdLst>
                <a:gd name="T0" fmla="*/ 0 w 1176"/>
                <a:gd name="T1" fmla="*/ 0 h 1177"/>
                <a:gd name="T2" fmla="*/ 0 w 1176"/>
                <a:gd name="T3" fmla="*/ 0 h 1177"/>
                <a:gd name="T4" fmla="*/ 0 w 1176"/>
                <a:gd name="T5" fmla="*/ 0 h 1177"/>
                <a:gd name="T6" fmla="*/ 0 60000 65536"/>
                <a:gd name="T7" fmla="*/ 0 60000 65536"/>
                <a:gd name="T8" fmla="*/ 0 60000 65536"/>
                <a:gd name="T9" fmla="*/ 0 w 1176"/>
                <a:gd name="T10" fmla="*/ 0 h 1177"/>
                <a:gd name="T11" fmla="*/ 1176 w 1176"/>
                <a:gd name="T12" fmla="*/ 1177 h 11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1177">
                  <a:moveTo>
                    <a:pt x="1176" y="0"/>
                  </a:moveTo>
                  <a:lnTo>
                    <a:pt x="0" y="1177"/>
                  </a:lnTo>
                  <a:lnTo>
                    <a:pt x="1" y="117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6" name="Freeform 803"/>
            <p:cNvSpPr>
              <a:spLocks/>
            </p:cNvSpPr>
            <p:nvPr/>
          </p:nvSpPr>
          <p:spPr bwMode="auto">
            <a:xfrm>
              <a:off x="2570" y="1467"/>
              <a:ext cx="78" cy="78"/>
            </a:xfrm>
            <a:custGeom>
              <a:avLst/>
              <a:gdLst>
                <a:gd name="T0" fmla="*/ 0 w 1172"/>
                <a:gd name="T1" fmla="*/ 0 h 1174"/>
                <a:gd name="T2" fmla="*/ 0 w 1172"/>
                <a:gd name="T3" fmla="*/ 0 h 1174"/>
                <a:gd name="T4" fmla="*/ 0 w 1172"/>
                <a:gd name="T5" fmla="*/ 0 h 1174"/>
                <a:gd name="T6" fmla="*/ 0 60000 65536"/>
                <a:gd name="T7" fmla="*/ 0 60000 65536"/>
                <a:gd name="T8" fmla="*/ 0 60000 65536"/>
                <a:gd name="T9" fmla="*/ 0 w 1172"/>
                <a:gd name="T10" fmla="*/ 0 h 1174"/>
                <a:gd name="T11" fmla="*/ 1172 w 1172"/>
                <a:gd name="T12" fmla="*/ 1174 h 1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2" h="1174">
                  <a:moveTo>
                    <a:pt x="1172" y="117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7" name="Freeform 804"/>
            <p:cNvSpPr>
              <a:spLocks/>
            </p:cNvSpPr>
            <p:nvPr/>
          </p:nvSpPr>
          <p:spPr bwMode="auto">
            <a:xfrm>
              <a:off x="2568" y="1469"/>
              <a:ext cx="78" cy="79"/>
            </a:xfrm>
            <a:custGeom>
              <a:avLst/>
              <a:gdLst>
                <a:gd name="T0" fmla="*/ 0 w 1171"/>
                <a:gd name="T1" fmla="*/ 0 h 1176"/>
                <a:gd name="T2" fmla="*/ 0 w 1171"/>
                <a:gd name="T3" fmla="*/ 0 h 1176"/>
                <a:gd name="T4" fmla="*/ 0 w 1171"/>
                <a:gd name="T5" fmla="*/ 0 h 1176"/>
                <a:gd name="T6" fmla="*/ 0 60000 65536"/>
                <a:gd name="T7" fmla="*/ 0 60000 65536"/>
                <a:gd name="T8" fmla="*/ 0 60000 65536"/>
                <a:gd name="T9" fmla="*/ 0 w 1171"/>
                <a:gd name="T10" fmla="*/ 0 h 1176"/>
                <a:gd name="T11" fmla="*/ 1171 w 1171"/>
                <a:gd name="T12" fmla="*/ 1176 h 11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1" h="1176">
                  <a:moveTo>
                    <a:pt x="1171" y="117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8" name="Freeform 805"/>
            <p:cNvSpPr>
              <a:spLocks/>
            </p:cNvSpPr>
            <p:nvPr/>
          </p:nvSpPr>
          <p:spPr bwMode="auto">
            <a:xfrm>
              <a:off x="2441" y="1545"/>
              <a:ext cx="23" cy="5"/>
            </a:xfrm>
            <a:custGeom>
              <a:avLst/>
              <a:gdLst>
                <a:gd name="T0" fmla="*/ 0 w 344"/>
                <a:gd name="T1" fmla="*/ 0 h 71"/>
                <a:gd name="T2" fmla="*/ 0 w 344"/>
                <a:gd name="T3" fmla="*/ 0 h 71"/>
                <a:gd name="T4" fmla="*/ 0 w 344"/>
                <a:gd name="T5" fmla="*/ 0 h 71"/>
                <a:gd name="T6" fmla="*/ 0 w 344"/>
                <a:gd name="T7" fmla="*/ 0 h 71"/>
                <a:gd name="T8" fmla="*/ 0 w 344"/>
                <a:gd name="T9" fmla="*/ 0 h 71"/>
                <a:gd name="T10" fmla="*/ 0 w 344"/>
                <a:gd name="T11" fmla="*/ 0 h 71"/>
                <a:gd name="T12" fmla="*/ 0 w 344"/>
                <a:gd name="T13" fmla="*/ 0 h 71"/>
                <a:gd name="T14" fmla="*/ 0 w 344"/>
                <a:gd name="T15" fmla="*/ 0 h 71"/>
                <a:gd name="T16" fmla="*/ 0 w 344"/>
                <a:gd name="T17" fmla="*/ 0 h 71"/>
                <a:gd name="T18" fmla="*/ 0 w 344"/>
                <a:gd name="T19" fmla="*/ 0 h 71"/>
                <a:gd name="T20" fmla="*/ 0 w 344"/>
                <a:gd name="T21" fmla="*/ 0 h 71"/>
                <a:gd name="T22" fmla="*/ 0 w 344"/>
                <a:gd name="T23" fmla="*/ 0 h 71"/>
                <a:gd name="T24" fmla="*/ 0 w 344"/>
                <a:gd name="T25" fmla="*/ 0 h 71"/>
                <a:gd name="T26" fmla="*/ 0 w 344"/>
                <a:gd name="T27" fmla="*/ 0 h 71"/>
                <a:gd name="T28" fmla="*/ 0 w 344"/>
                <a:gd name="T29" fmla="*/ 0 h 71"/>
                <a:gd name="T30" fmla="*/ 0 w 344"/>
                <a:gd name="T31" fmla="*/ 0 h 71"/>
                <a:gd name="T32" fmla="*/ 0 w 344"/>
                <a:gd name="T33" fmla="*/ 0 h 71"/>
                <a:gd name="T34" fmla="*/ 0 w 344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4"/>
                <a:gd name="T55" fmla="*/ 0 h 71"/>
                <a:gd name="T56" fmla="*/ 344 w 344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4" h="71">
                  <a:moveTo>
                    <a:pt x="0" y="0"/>
                  </a:moveTo>
                  <a:lnTo>
                    <a:pt x="18" y="15"/>
                  </a:lnTo>
                  <a:lnTo>
                    <a:pt x="37" y="30"/>
                  </a:lnTo>
                  <a:lnTo>
                    <a:pt x="58" y="43"/>
                  </a:lnTo>
                  <a:lnTo>
                    <a:pt x="79" y="53"/>
                  </a:lnTo>
                  <a:lnTo>
                    <a:pt x="101" y="60"/>
                  </a:lnTo>
                  <a:lnTo>
                    <a:pt x="124" y="66"/>
                  </a:lnTo>
                  <a:lnTo>
                    <a:pt x="148" y="70"/>
                  </a:lnTo>
                  <a:lnTo>
                    <a:pt x="172" y="71"/>
                  </a:lnTo>
                  <a:lnTo>
                    <a:pt x="195" y="70"/>
                  </a:lnTo>
                  <a:lnTo>
                    <a:pt x="219" y="66"/>
                  </a:lnTo>
                  <a:lnTo>
                    <a:pt x="242" y="60"/>
                  </a:lnTo>
                  <a:lnTo>
                    <a:pt x="264" y="53"/>
                  </a:lnTo>
                  <a:lnTo>
                    <a:pt x="286" y="43"/>
                  </a:lnTo>
                  <a:lnTo>
                    <a:pt x="306" y="30"/>
                  </a:lnTo>
                  <a:lnTo>
                    <a:pt x="325" y="15"/>
                  </a:lnTo>
                  <a:lnTo>
                    <a:pt x="343" y="0"/>
                  </a:lnTo>
                  <a:lnTo>
                    <a:pt x="3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9" name="Freeform 806"/>
            <p:cNvSpPr>
              <a:spLocks/>
            </p:cNvSpPr>
            <p:nvPr/>
          </p:nvSpPr>
          <p:spPr bwMode="auto">
            <a:xfrm>
              <a:off x="2439" y="1548"/>
              <a:ext cx="28" cy="5"/>
            </a:xfrm>
            <a:custGeom>
              <a:avLst/>
              <a:gdLst>
                <a:gd name="T0" fmla="*/ 0 w 412"/>
                <a:gd name="T1" fmla="*/ 0 h 85"/>
                <a:gd name="T2" fmla="*/ 0 w 412"/>
                <a:gd name="T3" fmla="*/ 0 h 85"/>
                <a:gd name="T4" fmla="*/ 0 w 412"/>
                <a:gd name="T5" fmla="*/ 0 h 85"/>
                <a:gd name="T6" fmla="*/ 0 w 412"/>
                <a:gd name="T7" fmla="*/ 0 h 85"/>
                <a:gd name="T8" fmla="*/ 0 w 412"/>
                <a:gd name="T9" fmla="*/ 0 h 85"/>
                <a:gd name="T10" fmla="*/ 0 w 412"/>
                <a:gd name="T11" fmla="*/ 0 h 85"/>
                <a:gd name="T12" fmla="*/ 0 w 412"/>
                <a:gd name="T13" fmla="*/ 0 h 85"/>
                <a:gd name="T14" fmla="*/ 0 w 412"/>
                <a:gd name="T15" fmla="*/ 0 h 85"/>
                <a:gd name="T16" fmla="*/ 0 w 412"/>
                <a:gd name="T17" fmla="*/ 0 h 85"/>
                <a:gd name="T18" fmla="*/ 0 w 412"/>
                <a:gd name="T19" fmla="*/ 0 h 85"/>
                <a:gd name="T20" fmla="*/ 0 w 412"/>
                <a:gd name="T21" fmla="*/ 0 h 85"/>
                <a:gd name="T22" fmla="*/ 0 w 412"/>
                <a:gd name="T23" fmla="*/ 0 h 85"/>
                <a:gd name="T24" fmla="*/ 0 w 412"/>
                <a:gd name="T25" fmla="*/ 0 h 85"/>
                <a:gd name="T26" fmla="*/ 0 w 412"/>
                <a:gd name="T27" fmla="*/ 0 h 85"/>
                <a:gd name="T28" fmla="*/ 0 w 412"/>
                <a:gd name="T29" fmla="*/ 0 h 85"/>
                <a:gd name="T30" fmla="*/ 0 w 412"/>
                <a:gd name="T31" fmla="*/ 0 h 85"/>
                <a:gd name="T32" fmla="*/ 0 w 412"/>
                <a:gd name="T33" fmla="*/ 0 h 85"/>
                <a:gd name="T34" fmla="*/ 0 w 412"/>
                <a:gd name="T35" fmla="*/ 0 h 85"/>
                <a:gd name="T36" fmla="*/ 0 w 412"/>
                <a:gd name="T37" fmla="*/ 0 h 85"/>
                <a:gd name="T38" fmla="*/ 0 w 412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2"/>
                <a:gd name="T61" fmla="*/ 0 h 85"/>
                <a:gd name="T62" fmla="*/ 412 w 412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2" h="85">
                  <a:moveTo>
                    <a:pt x="0" y="0"/>
                  </a:moveTo>
                  <a:lnTo>
                    <a:pt x="19" y="17"/>
                  </a:lnTo>
                  <a:lnTo>
                    <a:pt x="39" y="32"/>
                  </a:lnTo>
                  <a:lnTo>
                    <a:pt x="60" y="46"/>
                  </a:lnTo>
                  <a:lnTo>
                    <a:pt x="82" y="57"/>
                  </a:lnTo>
                  <a:lnTo>
                    <a:pt x="106" y="67"/>
                  </a:lnTo>
                  <a:lnTo>
                    <a:pt x="130" y="75"/>
                  </a:lnTo>
                  <a:lnTo>
                    <a:pt x="155" y="81"/>
                  </a:lnTo>
                  <a:lnTo>
                    <a:pt x="181" y="84"/>
                  </a:lnTo>
                  <a:lnTo>
                    <a:pt x="206" y="85"/>
                  </a:lnTo>
                  <a:lnTo>
                    <a:pt x="231" y="84"/>
                  </a:lnTo>
                  <a:lnTo>
                    <a:pt x="256" y="81"/>
                  </a:lnTo>
                  <a:lnTo>
                    <a:pt x="281" y="75"/>
                  </a:lnTo>
                  <a:lnTo>
                    <a:pt x="305" y="67"/>
                  </a:lnTo>
                  <a:lnTo>
                    <a:pt x="329" y="57"/>
                  </a:lnTo>
                  <a:lnTo>
                    <a:pt x="351" y="46"/>
                  </a:lnTo>
                  <a:lnTo>
                    <a:pt x="372" y="32"/>
                  </a:lnTo>
                  <a:lnTo>
                    <a:pt x="392" y="17"/>
                  </a:lnTo>
                  <a:lnTo>
                    <a:pt x="411" y="0"/>
                  </a:lnTo>
                  <a:lnTo>
                    <a:pt x="4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0" name="Freeform 807"/>
            <p:cNvSpPr>
              <a:spLocks/>
            </p:cNvSpPr>
            <p:nvPr/>
          </p:nvSpPr>
          <p:spPr bwMode="auto">
            <a:xfrm>
              <a:off x="2648" y="1545"/>
              <a:ext cx="23" cy="5"/>
            </a:xfrm>
            <a:custGeom>
              <a:avLst/>
              <a:gdLst>
                <a:gd name="T0" fmla="*/ 0 w 343"/>
                <a:gd name="T1" fmla="*/ 0 h 71"/>
                <a:gd name="T2" fmla="*/ 0 w 343"/>
                <a:gd name="T3" fmla="*/ 0 h 71"/>
                <a:gd name="T4" fmla="*/ 0 w 343"/>
                <a:gd name="T5" fmla="*/ 0 h 71"/>
                <a:gd name="T6" fmla="*/ 0 w 343"/>
                <a:gd name="T7" fmla="*/ 0 h 71"/>
                <a:gd name="T8" fmla="*/ 0 w 343"/>
                <a:gd name="T9" fmla="*/ 0 h 71"/>
                <a:gd name="T10" fmla="*/ 0 w 343"/>
                <a:gd name="T11" fmla="*/ 0 h 71"/>
                <a:gd name="T12" fmla="*/ 0 w 343"/>
                <a:gd name="T13" fmla="*/ 0 h 71"/>
                <a:gd name="T14" fmla="*/ 0 w 343"/>
                <a:gd name="T15" fmla="*/ 0 h 71"/>
                <a:gd name="T16" fmla="*/ 0 w 343"/>
                <a:gd name="T17" fmla="*/ 0 h 71"/>
                <a:gd name="T18" fmla="*/ 0 w 343"/>
                <a:gd name="T19" fmla="*/ 0 h 71"/>
                <a:gd name="T20" fmla="*/ 0 w 343"/>
                <a:gd name="T21" fmla="*/ 0 h 71"/>
                <a:gd name="T22" fmla="*/ 0 w 343"/>
                <a:gd name="T23" fmla="*/ 0 h 71"/>
                <a:gd name="T24" fmla="*/ 0 w 343"/>
                <a:gd name="T25" fmla="*/ 0 h 71"/>
                <a:gd name="T26" fmla="*/ 0 w 343"/>
                <a:gd name="T27" fmla="*/ 0 h 71"/>
                <a:gd name="T28" fmla="*/ 0 w 343"/>
                <a:gd name="T29" fmla="*/ 0 h 71"/>
                <a:gd name="T30" fmla="*/ 0 w 343"/>
                <a:gd name="T31" fmla="*/ 0 h 71"/>
                <a:gd name="T32" fmla="*/ 0 w 343"/>
                <a:gd name="T33" fmla="*/ 0 h 71"/>
                <a:gd name="T34" fmla="*/ 0 w 343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3"/>
                <a:gd name="T55" fmla="*/ 0 h 71"/>
                <a:gd name="T56" fmla="*/ 343 w 343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3" h="71">
                  <a:moveTo>
                    <a:pt x="0" y="0"/>
                  </a:moveTo>
                  <a:lnTo>
                    <a:pt x="18" y="15"/>
                  </a:lnTo>
                  <a:lnTo>
                    <a:pt x="36" y="30"/>
                  </a:lnTo>
                  <a:lnTo>
                    <a:pt x="57" y="43"/>
                  </a:lnTo>
                  <a:lnTo>
                    <a:pt x="79" y="53"/>
                  </a:lnTo>
                  <a:lnTo>
                    <a:pt x="101" y="60"/>
                  </a:lnTo>
                  <a:lnTo>
                    <a:pt x="124" y="66"/>
                  </a:lnTo>
                  <a:lnTo>
                    <a:pt x="147" y="70"/>
                  </a:lnTo>
                  <a:lnTo>
                    <a:pt x="171" y="71"/>
                  </a:lnTo>
                  <a:lnTo>
                    <a:pt x="195" y="70"/>
                  </a:lnTo>
                  <a:lnTo>
                    <a:pt x="218" y="66"/>
                  </a:lnTo>
                  <a:lnTo>
                    <a:pt x="242" y="60"/>
                  </a:lnTo>
                  <a:lnTo>
                    <a:pt x="264" y="53"/>
                  </a:lnTo>
                  <a:lnTo>
                    <a:pt x="285" y="43"/>
                  </a:lnTo>
                  <a:lnTo>
                    <a:pt x="305" y="30"/>
                  </a:lnTo>
                  <a:lnTo>
                    <a:pt x="325" y="15"/>
                  </a:lnTo>
                  <a:lnTo>
                    <a:pt x="342" y="0"/>
                  </a:lnTo>
                  <a:lnTo>
                    <a:pt x="34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1" name="Freeform 808"/>
            <p:cNvSpPr>
              <a:spLocks/>
            </p:cNvSpPr>
            <p:nvPr/>
          </p:nvSpPr>
          <p:spPr bwMode="auto">
            <a:xfrm>
              <a:off x="2646" y="1548"/>
              <a:ext cx="27" cy="5"/>
            </a:xfrm>
            <a:custGeom>
              <a:avLst/>
              <a:gdLst>
                <a:gd name="T0" fmla="*/ 0 w 411"/>
                <a:gd name="T1" fmla="*/ 0 h 85"/>
                <a:gd name="T2" fmla="*/ 0 w 411"/>
                <a:gd name="T3" fmla="*/ 0 h 85"/>
                <a:gd name="T4" fmla="*/ 0 w 411"/>
                <a:gd name="T5" fmla="*/ 0 h 85"/>
                <a:gd name="T6" fmla="*/ 0 w 411"/>
                <a:gd name="T7" fmla="*/ 0 h 85"/>
                <a:gd name="T8" fmla="*/ 0 w 411"/>
                <a:gd name="T9" fmla="*/ 0 h 85"/>
                <a:gd name="T10" fmla="*/ 0 w 411"/>
                <a:gd name="T11" fmla="*/ 0 h 85"/>
                <a:gd name="T12" fmla="*/ 0 w 411"/>
                <a:gd name="T13" fmla="*/ 0 h 85"/>
                <a:gd name="T14" fmla="*/ 0 w 411"/>
                <a:gd name="T15" fmla="*/ 0 h 85"/>
                <a:gd name="T16" fmla="*/ 0 w 411"/>
                <a:gd name="T17" fmla="*/ 0 h 85"/>
                <a:gd name="T18" fmla="*/ 0 w 411"/>
                <a:gd name="T19" fmla="*/ 0 h 85"/>
                <a:gd name="T20" fmla="*/ 0 w 411"/>
                <a:gd name="T21" fmla="*/ 0 h 85"/>
                <a:gd name="T22" fmla="*/ 0 w 411"/>
                <a:gd name="T23" fmla="*/ 0 h 85"/>
                <a:gd name="T24" fmla="*/ 0 w 411"/>
                <a:gd name="T25" fmla="*/ 0 h 85"/>
                <a:gd name="T26" fmla="*/ 0 w 411"/>
                <a:gd name="T27" fmla="*/ 0 h 85"/>
                <a:gd name="T28" fmla="*/ 0 w 411"/>
                <a:gd name="T29" fmla="*/ 0 h 85"/>
                <a:gd name="T30" fmla="*/ 0 w 411"/>
                <a:gd name="T31" fmla="*/ 0 h 85"/>
                <a:gd name="T32" fmla="*/ 0 w 411"/>
                <a:gd name="T33" fmla="*/ 0 h 85"/>
                <a:gd name="T34" fmla="*/ 0 w 411"/>
                <a:gd name="T35" fmla="*/ 0 h 85"/>
                <a:gd name="T36" fmla="*/ 0 w 411"/>
                <a:gd name="T37" fmla="*/ 0 h 85"/>
                <a:gd name="T38" fmla="*/ 0 w 411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1"/>
                <a:gd name="T61" fmla="*/ 0 h 85"/>
                <a:gd name="T62" fmla="*/ 411 w 411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1" h="85">
                  <a:moveTo>
                    <a:pt x="0" y="0"/>
                  </a:moveTo>
                  <a:lnTo>
                    <a:pt x="18" y="17"/>
                  </a:lnTo>
                  <a:lnTo>
                    <a:pt x="39" y="32"/>
                  </a:lnTo>
                  <a:lnTo>
                    <a:pt x="60" y="46"/>
                  </a:lnTo>
                  <a:lnTo>
                    <a:pt x="82" y="57"/>
                  </a:lnTo>
                  <a:lnTo>
                    <a:pt x="105" y="67"/>
                  </a:lnTo>
                  <a:lnTo>
                    <a:pt x="130" y="75"/>
                  </a:lnTo>
                  <a:lnTo>
                    <a:pt x="155" y="81"/>
                  </a:lnTo>
                  <a:lnTo>
                    <a:pt x="179" y="84"/>
                  </a:lnTo>
                  <a:lnTo>
                    <a:pt x="205" y="85"/>
                  </a:lnTo>
                  <a:lnTo>
                    <a:pt x="230" y="84"/>
                  </a:lnTo>
                  <a:lnTo>
                    <a:pt x="255" y="81"/>
                  </a:lnTo>
                  <a:lnTo>
                    <a:pt x="281" y="75"/>
                  </a:lnTo>
                  <a:lnTo>
                    <a:pt x="304" y="67"/>
                  </a:lnTo>
                  <a:lnTo>
                    <a:pt x="327" y="57"/>
                  </a:lnTo>
                  <a:lnTo>
                    <a:pt x="351" y="46"/>
                  </a:lnTo>
                  <a:lnTo>
                    <a:pt x="372" y="32"/>
                  </a:lnTo>
                  <a:lnTo>
                    <a:pt x="392" y="17"/>
                  </a:lnTo>
                  <a:lnTo>
                    <a:pt x="410" y="0"/>
                  </a:lnTo>
                  <a:lnTo>
                    <a:pt x="4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2" name="Freeform 809"/>
            <p:cNvSpPr>
              <a:spLocks/>
            </p:cNvSpPr>
            <p:nvPr/>
          </p:nvSpPr>
          <p:spPr bwMode="auto">
            <a:xfrm>
              <a:off x="2545" y="1464"/>
              <a:ext cx="23" cy="5"/>
            </a:xfrm>
            <a:custGeom>
              <a:avLst/>
              <a:gdLst>
                <a:gd name="T0" fmla="*/ 0 w 342"/>
                <a:gd name="T1" fmla="*/ 0 h 71"/>
                <a:gd name="T2" fmla="*/ 0 w 342"/>
                <a:gd name="T3" fmla="*/ 0 h 71"/>
                <a:gd name="T4" fmla="*/ 0 w 342"/>
                <a:gd name="T5" fmla="*/ 0 h 71"/>
                <a:gd name="T6" fmla="*/ 0 w 342"/>
                <a:gd name="T7" fmla="*/ 0 h 71"/>
                <a:gd name="T8" fmla="*/ 0 w 342"/>
                <a:gd name="T9" fmla="*/ 0 h 71"/>
                <a:gd name="T10" fmla="*/ 0 w 342"/>
                <a:gd name="T11" fmla="*/ 0 h 71"/>
                <a:gd name="T12" fmla="*/ 0 w 342"/>
                <a:gd name="T13" fmla="*/ 0 h 71"/>
                <a:gd name="T14" fmla="*/ 0 w 342"/>
                <a:gd name="T15" fmla="*/ 0 h 71"/>
                <a:gd name="T16" fmla="*/ 0 w 342"/>
                <a:gd name="T17" fmla="*/ 0 h 71"/>
                <a:gd name="T18" fmla="*/ 0 w 342"/>
                <a:gd name="T19" fmla="*/ 0 h 71"/>
                <a:gd name="T20" fmla="*/ 0 w 342"/>
                <a:gd name="T21" fmla="*/ 0 h 71"/>
                <a:gd name="T22" fmla="*/ 0 w 342"/>
                <a:gd name="T23" fmla="*/ 0 h 71"/>
                <a:gd name="T24" fmla="*/ 0 w 342"/>
                <a:gd name="T25" fmla="*/ 0 h 71"/>
                <a:gd name="T26" fmla="*/ 0 w 342"/>
                <a:gd name="T27" fmla="*/ 0 h 71"/>
                <a:gd name="T28" fmla="*/ 0 w 342"/>
                <a:gd name="T29" fmla="*/ 0 h 71"/>
                <a:gd name="T30" fmla="*/ 0 w 342"/>
                <a:gd name="T31" fmla="*/ 0 h 71"/>
                <a:gd name="T32" fmla="*/ 0 w 342"/>
                <a:gd name="T33" fmla="*/ 0 h 71"/>
                <a:gd name="T34" fmla="*/ 0 w 342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2"/>
                <a:gd name="T55" fmla="*/ 0 h 71"/>
                <a:gd name="T56" fmla="*/ 342 w 342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2" h="71">
                  <a:moveTo>
                    <a:pt x="342" y="71"/>
                  </a:moveTo>
                  <a:lnTo>
                    <a:pt x="324" y="55"/>
                  </a:lnTo>
                  <a:lnTo>
                    <a:pt x="306" y="41"/>
                  </a:lnTo>
                  <a:lnTo>
                    <a:pt x="284" y="29"/>
                  </a:lnTo>
                  <a:lnTo>
                    <a:pt x="263" y="18"/>
                  </a:lnTo>
                  <a:lnTo>
                    <a:pt x="241" y="10"/>
                  </a:lnTo>
                  <a:lnTo>
                    <a:pt x="218" y="4"/>
                  </a:lnTo>
                  <a:lnTo>
                    <a:pt x="194" y="1"/>
                  </a:lnTo>
                  <a:lnTo>
                    <a:pt x="171" y="0"/>
                  </a:lnTo>
                  <a:lnTo>
                    <a:pt x="147" y="1"/>
                  </a:lnTo>
                  <a:lnTo>
                    <a:pt x="123" y="4"/>
                  </a:lnTo>
                  <a:lnTo>
                    <a:pt x="100" y="10"/>
                  </a:lnTo>
                  <a:lnTo>
                    <a:pt x="78" y="18"/>
                  </a:lnTo>
                  <a:lnTo>
                    <a:pt x="56" y="29"/>
                  </a:lnTo>
                  <a:lnTo>
                    <a:pt x="36" y="41"/>
                  </a:lnTo>
                  <a:lnTo>
                    <a:pt x="17" y="55"/>
                  </a:lnTo>
                  <a:lnTo>
                    <a:pt x="0" y="71"/>
                  </a:lnTo>
                  <a:lnTo>
                    <a:pt x="1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3" name="Freeform 810"/>
            <p:cNvSpPr>
              <a:spLocks/>
            </p:cNvSpPr>
            <p:nvPr/>
          </p:nvSpPr>
          <p:spPr bwMode="auto">
            <a:xfrm>
              <a:off x="2543" y="1461"/>
              <a:ext cx="27" cy="6"/>
            </a:xfrm>
            <a:custGeom>
              <a:avLst/>
              <a:gdLst>
                <a:gd name="T0" fmla="*/ 0 w 411"/>
                <a:gd name="T1" fmla="*/ 0 h 85"/>
                <a:gd name="T2" fmla="*/ 0 w 411"/>
                <a:gd name="T3" fmla="*/ 0 h 85"/>
                <a:gd name="T4" fmla="*/ 0 w 411"/>
                <a:gd name="T5" fmla="*/ 0 h 85"/>
                <a:gd name="T6" fmla="*/ 0 w 411"/>
                <a:gd name="T7" fmla="*/ 0 h 85"/>
                <a:gd name="T8" fmla="*/ 0 w 411"/>
                <a:gd name="T9" fmla="*/ 0 h 85"/>
                <a:gd name="T10" fmla="*/ 0 w 411"/>
                <a:gd name="T11" fmla="*/ 0 h 85"/>
                <a:gd name="T12" fmla="*/ 0 w 411"/>
                <a:gd name="T13" fmla="*/ 0 h 85"/>
                <a:gd name="T14" fmla="*/ 0 w 411"/>
                <a:gd name="T15" fmla="*/ 0 h 85"/>
                <a:gd name="T16" fmla="*/ 0 w 411"/>
                <a:gd name="T17" fmla="*/ 0 h 85"/>
                <a:gd name="T18" fmla="*/ 0 w 411"/>
                <a:gd name="T19" fmla="*/ 0 h 85"/>
                <a:gd name="T20" fmla="*/ 0 w 411"/>
                <a:gd name="T21" fmla="*/ 0 h 85"/>
                <a:gd name="T22" fmla="*/ 0 w 411"/>
                <a:gd name="T23" fmla="*/ 0 h 85"/>
                <a:gd name="T24" fmla="*/ 0 w 411"/>
                <a:gd name="T25" fmla="*/ 0 h 85"/>
                <a:gd name="T26" fmla="*/ 0 w 411"/>
                <a:gd name="T27" fmla="*/ 0 h 85"/>
                <a:gd name="T28" fmla="*/ 0 w 411"/>
                <a:gd name="T29" fmla="*/ 0 h 85"/>
                <a:gd name="T30" fmla="*/ 0 w 411"/>
                <a:gd name="T31" fmla="*/ 0 h 85"/>
                <a:gd name="T32" fmla="*/ 0 w 411"/>
                <a:gd name="T33" fmla="*/ 0 h 85"/>
                <a:gd name="T34" fmla="*/ 0 w 411"/>
                <a:gd name="T35" fmla="*/ 0 h 85"/>
                <a:gd name="T36" fmla="*/ 0 w 411"/>
                <a:gd name="T37" fmla="*/ 0 h 85"/>
                <a:gd name="T38" fmla="*/ 0 w 411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1"/>
                <a:gd name="T61" fmla="*/ 0 h 85"/>
                <a:gd name="T62" fmla="*/ 411 w 411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1" h="85">
                  <a:moveTo>
                    <a:pt x="411" y="85"/>
                  </a:moveTo>
                  <a:lnTo>
                    <a:pt x="392" y="67"/>
                  </a:lnTo>
                  <a:lnTo>
                    <a:pt x="372" y="52"/>
                  </a:lnTo>
                  <a:lnTo>
                    <a:pt x="351" y="39"/>
                  </a:lnTo>
                  <a:lnTo>
                    <a:pt x="328" y="27"/>
                  </a:lnTo>
                  <a:lnTo>
                    <a:pt x="305" y="18"/>
                  </a:lnTo>
                  <a:lnTo>
                    <a:pt x="281" y="10"/>
                  </a:lnTo>
                  <a:lnTo>
                    <a:pt x="257" y="5"/>
                  </a:lnTo>
                  <a:lnTo>
                    <a:pt x="231" y="1"/>
                  </a:lnTo>
                  <a:lnTo>
                    <a:pt x="206" y="0"/>
                  </a:lnTo>
                  <a:lnTo>
                    <a:pt x="181" y="1"/>
                  </a:lnTo>
                  <a:lnTo>
                    <a:pt x="155" y="5"/>
                  </a:lnTo>
                  <a:lnTo>
                    <a:pt x="131" y="10"/>
                  </a:lnTo>
                  <a:lnTo>
                    <a:pt x="107" y="18"/>
                  </a:lnTo>
                  <a:lnTo>
                    <a:pt x="83" y="27"/>
                  </a:lnTo>
                  <a:lnTo>
                    <a:pt x="60" y="39"/>
                  </a:lnTo>
                  <a:lnTo>
                    <a:pt x="39" y="52"/>
                  </a:lnTo>
                  <a:lnTo>
                    <a:pt x="19" y="67"/>
                  </a:lnTo>
                  <a:lnTo>
                    <a:pt x="0" y="85"/>
                  </a:lnTo>
                  <a:lnTo>
                    <a:pt x="1" y="8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4" name="Freeform 811"/>
            <p:cNvSpPr>
              <a:spLocks/>
            </p:cNvSpPr>
            <p:nvPr/>
          </p:nvSpPr>
          <p:spPr bwMode="auto">
            <a:xfrm>
              <a:off x="2752" y="1464"/>
              <a:ext cx="23" cy="5"/>
            </a:xfrm>
            <a:custGeom>
              <a:avLst/>
              <a:gdLst>
                <a:gd name="T0" fmla="*/ 0 w 344"/>
                <a:gd name="T1" fmla="*/ 0 h 71"/>
                <a:gd name="T2" fmla="*/ 0 w 344"/>
                <a:gd name="T3" fmla="*/ 0 h 71"/>
                <a:gd name="T4" fmla="*/ 0 w 344"/>
                <a:gd name="T5" fmla="*/ 0 h 71"/>
                <a:gd name="T6" fmla="*/ 0 w 344"/>
                <a:gd name="T7" fmla="*/ 0 h 71"/>
                <a:gd name="T8" fmla="*/ 0 w 344"/>
                <a:gd name="T9" fmla="*/ 0 h 71"/>
                <a:gd name="T10" fmla="*/ 0 w 344"/>
                <a:gd name="T11" fmla="*/ 0 h 71"/>
                <a:gd name="T12" fmla="*/ 0 w 344"/>
                <a:gd name="T13" fmla="*/ 0 h 71"/>
                <a:gd name="T14" fmla="*/ 0 w 344"/>
                <a:gd name="T15" fmla="*/ 0 h 71"/>
                <a:gd name="T16" fmla="*/ 0 w 344"/>
                <a:gd name="T17" fmla="*/ 0 h 71"/>
                <a:gd name="T18" fmla="*/ 0 w 344"/>
                <a:gd name="T19" fmla="*/ 0 h 71"/>
                <a:gd name="T20" fmla="*/ 0 w 344"/>
                <a:gd name="T21" fmla="*/ 0 h 71"/>
                <a:gd name="T22" fmla="*/ 0 w 344"/>
                <a:gd name="T23" fmla="*/ 0 h 71"/>
                <a:gd name="T24" fmla="*/ 0 w 344"/>
                <a:gd name="T25" fmla="*/ 0 h 71"/>
                <a:gd name="T26" fmla="*/ 0 w 344"/>
                <a:gd name="T27" fmla="*/ 0 h 71"/>
                <a:gd name="T28" fmla="*/ 0 w 344"/>
                <a:gd name="T29" fmla="*/ 0 h 71"/>
                <a:gd name="T30" fmla="*/ 0 w 344"/>
                <a:gd name="T31" fmla="*/ 0 h 71"/>
                <a:gd name="T32" fmla="*/ 0 w 344"/>
                <a:gd name="T33" fmla="*/ 0 h 71"/>
                <a:gd name="T34" fmla="*/ 0 w 344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4"/>
                <a:gd name="T55" fmla="*/ 0 h 71"/>
                <a:gd name="T56" fmla="*/ 344 w 344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4" h="71">
                  <a:moveTo>
                    <a:pt x="344" y="71"/>
                  </a:moveTo>
                  <a:lnTo>
                    <a:pt x="326" y="55"/>
                  </a:lnTo>
                  <a:lnTo>
                    <a:pt x="306" y="41"/>
                  </a:lnTo>
                  <a:lnTo>
                    <a:pt x="286" y="29"/>
                  </a:lnTo>
                  <a:lnTo>
                    <a:pt x="265" y="18"/>
                  </a:lnTo>
                  <a:lnTo>
                    <a:pt x="242" y="10"/>
                  </a:lnTo>
                  <a:lnTo>
                    <a:pt x="219" y="4"/>
                  </a:lnTo>
                  <a:lnTo>
                    <a:pt x="196" y="1"/>
                  </a:lnTo>
                  <a:lnTo>
                    <a:pt x="173" y="0"/>
                  </a:lnTo>
                  <a:lnTo>
                    <a:pt x="148" y="1"/>
                  </a:lnTo>
                  <a:lnTo>
                    <a:pt x="125" y="4"/>
                  </a:lnTo>
                  <a:lnTo>
                    <a:pt x="102" y="10"/>
                  </a:lnTo>
                  <a:lnTo>
                    <a:pt x="79" y="18"/>
                  </a:lnTo>
                  <a:lnTo>
                    <a:pt x="58" y="29"/>
                  </a:lnTo>
                  <a:lnTo>
                    <a:pt x="38" y="41"/>
                  </a:lnTo>
                  <a:lnTo>
                    <a:pt x="19" y="55"/>
                  </a:lnTo>
                  <a:lnTo>
                    <a:pt x="0" y="71"/>
                  </a:lnTo>
                  <a:lnTo>
                    <a:pt x="1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5" name="Freeform 812"/>
            <p:cNvSpPr>
              <a:spLocks/>
            </p:cNvSpPr>
            <p:nvPr/>
          </p:nvSpPr>
          <p:spPr bwMode="auto">
            <a:xfrm>
              <a:off x="2749" y="1461"/>
              <a:ext cx="28" cy="6"/>
            </a:xfrm>
            <a:custGeom>
              <a:avLst/>
              <a:gdLst>
                <a:gd name="T0" fmla="*/ 0 w 410"/>
                <a:gd name="T1" fmla="*/ 0 h 85"/>
                <a:gd name="T2" fmla="*/ 0 w 410"/>
                <a:gd name="T3" fmla="*/ 0 h 85"/>
                <a:gd name="T4" fmla="*/ 0 w 410"/>
                <a:gd name="T5" fmla="*/ 0 h 85"/>
                <a:gd name="T6" fmla="*/ 0 w 410"/>
                <a:gd name="T7" fmla="*/ 0 h 85"/>
                <a:gd name="T8" fmla="*/ 0 w 410"/>
                <a:gd name="T9" fmla="*/ 0 h 85"/>
                <a:gd name="T10" fmla="*/ 0 w 410"/>
                <a:gd name="T11" fmla="*/ 0 h 85"/>
                <a:gd name="T12" fmla="*/ 0 w 410"/>
                <a:gd name="T13" fmla="*/ 0 h 85"/>
                <a:gd name="T14" fmla="*/ 0 w 410"/>
                <a:gd name="T15" fmla="*/ 0 h 85"/>
                <a:gd name="T16" fmla="*/ 0 w 410"/>
                <a:gd name="T17" fmla="*/ 0 h 85"/>
                <a:gd name="T18" fmla="*/ 0 w 410"/>
                <a:gd name="T19" fmla="*/ 0 h 85"/>
                <a:gd name="T20" fmla="*/ 0 w 410"/>
                <a:gd name="T21" fmla="*/ 0 h 85"/>
                <a:gd name="T22" fmla="*/ 0 w 410"/>
                <a:gd name="T23" fmla="*/ 0 h 85"/>
                <a:gd name="T24" fmla="*/ 0 w 410"/>
                <a:gd name="T25" fmla="*/ 0 h 85"/>
                <a:gd name="T26" fmla="*/ 0 w 410"/>
                <a:gd name="T27" fmla="*/ 0 h 85"/>
                <a:gd name="T28" fmla="*/ 0 w 410"/>
                <a:gd name="T29" fmla="*/ 0 h 85"/>
                <a:gd name="T30" fmla="*/ 0 w 410"/>
                <a:gd name="T31" fmla="*/ 0 h 85"/>
                <a:gd name="T32" fmla="*/ 0 w 410"/>
                <a:gd name="T33" fmla="*/ 0 h 85"/>
                <a:gd name="T34" fmla="*/ 0 w 410"/>
                <a:gd name="T35" fmla="*/ 0 h 85"/>
                <a:gd name="T36" fmla="*/ 0 w 410"/>
                <a:gd name="T37" fmla="*/ 0 h 85"/>
                <a:gd name="T38" fmla="*/ 0 w 410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0"/>
                <a:gd name="T61" fmla="*/ 0 h 85"/>
                <a:gd name="T62" fmla="*/ 410 w 410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0" h="85">
                  <a:moveTo>
                    <a:pt x="410" y="85"/>
                  </a:moveTo>
                  <a:lnTo>
                    <a:pt x="392" y="67"/>
                  </a:lnTo>
                  <a:lnTo>
                    <a:pt x="372" y="52"/>
                  </a:lnTo>
                  <a:lnTo>
                    <a:pt x="350" y="39"/>
                  </a:lnTo>
                  <a:lnTo>
                    <a:pt x="328" y="27"/>
                  </a:lnTo>
                  <a:lnTo>
                    <a:pt x="305" y="18"/>
                  </a:lnTo>
                  <a:lnTo>
                    <a:pt x="281" y="10"/>
                  </a:lnTo>
                  <a:lnTo>
                    <a:pt x="255" y="5"/>
                  </a:lnTo>
                  <a:lnTo>
                    <a:pt x="231" y="1"/>
                  </a:lnTo>
                  <a:lnTo>
                    <a:pt x="206" y="0"/>
                  </a:lnTo>
                  <a:lnTo>
                    <a:pt x="180" y="1"/>
                  </a:lnTo>
                  <a:lnTo>
                    <a:pt x="155" y="5"/>
                  </a:lnTo>
                  <a:lnTo>
                    <a:pt x="130" y="10"/>
                  </a:lnTo>
                  <a:lnTo>
                    <a:pt x="105" y="18"/>
                  </a:lnTo>
                  <a:lnTo>
                    <a:pt x="82" y="27"/>
                  </a:lnTo>
                  <a:lnTo>
                    <a:pt x="60" y="39"/>
                  </a:lnTo>
                  <a:lnTo>
                    <a:pt x="38" y="52"/>
                  </a:lnTo>
                  <a:lnTo>
                    <a:pt x="18" y="67"/>
                  </a:lnTo>
                  <a:lnTo>
                    <a:pt x="0" y="85"/>
                  </a:lnTo>
                  <a:lnTo>
                    <a:pt x="1" y="8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6" name="Freeform 813"/>
            <p:cNvSpPr>
              <a:spLocks/>
            </p:cNvSpPr>
            <p:nvPr/>
          </p:nvSpPr>
          <p:spPr bwMode="auto">
            <a:xfrm>
              <a:off x="3606" y="1467"/>
              <a:ext cx="78" cy="79"/>
            </a:xfrm>
            <a:custGeom>
              <a:avLst/>
              <a:gdLst>
                <a:gd name="T0" fmla="*/ 0 w 1182"/>
                <a:gd name="T1" fmla="*/ 0 h 1183"/>
                <a:gd name="T2" fmla="*/ 0 w 1182"/>
                <a:gd name="T3" fmla="*/ 0 h 1183"/>
                <a:gd name="T4" fmla="*/ 0 w 1182"/>
                <a:gd name="T5" fmla="*/ 0 h 1183"/>
                <a:gd name="T6" fmla="*/ 0 60000 65536"/>
                <a:gd name="T7" fmla="*/ 0 60000 65536"/>
                <a:gd name="T8" fmla="*/ 0 60000 65536"/>
                <a:gd name="T9" fmla="*/ 0 w 1182"/>
                <a:gd name="T10" fmla="*/ 0 h 1183"/>
                <a:gd name="T11" fmla="*/ 1182 w 1182"/>
                <a:gd name="T12" fmla="*/ 1183 h 11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2" h="1183">
                  <a:moveTo>
                    <a:pt x="1182" y="118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7" name="Freeform 814"/>
            <p:cNvSpPr>
              <a:spLocks/>
            </p:cNvSpPr>
            <p:nvPr/>
          </p:nvSpPr>
          <p:spPr bwMode="auto">
            <a:xfrm>
              <a:off x="3603" y="1469"/>
              <a:ext cx="80" cy="79"/>
            </a:xfrm>
            <a:custGeom>
              <a:avLst/>
              <a:gdLst>
                <a:gd name="T0" fmla="*/ 0 w 1189"/>
                <a:gd name="T1" fmla="*/ 0 h 1189"/>
                <a:gd name="T2" fmla="*/ 0 w 1189"/>
                <a:gd name="T3" fmla="*/ 0 h 1189"/>
                <a:gd name="T4" fmla="*/ 0 w 1189"/>
                <a:gd name="T5" fmla="*/ 0 h 1189"/>
                <a:gd name="T6" fmla="*/ 0 60000 65536"/>
                <a:gd name="T7" fmla="*/ 0 60000 65536"/>
                <a:gd name="T8" fmla="*/ 0 60000 65536"/>
                <a:gd name="T9" fmla="*/ 0 w 1189"/>
                <a:gd name="T10" fmla="*/ 0 h 1189"/>
                <a:gd name="T11" fmla="*/ 1189 w 1189"/>
                <a:gd name="T12" fmla="*/ 1189 h 11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9" h="1189">
                  <a:moveTo>
                    <a:pt x="1189" y="118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8" name="Freeform 815"/>
            <p:cNvSpPr>
              <a:spLocks/>
            </p:cNvSpPr>
            <p:nvPr/>
          </p:nvSpPr>
          <p:spPr bwMode="auto">
            <a:xfrm>
              <a:off x="3682" y="1548"/>
              <a:ext cx="27" cy="5"/>
            </a:xfrm>
            <a:custGeom>
              <a:avLst/>
              <a:gdLst>
                <a:gd name="T0" fmla="*/ 0 w 411"/>
                <a:gd name="T1" fmla="*/ 0 h 85"/>
                <a:gd name="T2" fmla="*/ 0 w 411"/>
                <a:gd name="T3" fmla="*/ 0 h 85"/>
                <a:gd name="T4" fmla="*/ 0 w 411"/>
                <a:gd name="T5" fmla="*/ 0 h 85"/>
                <a:gd name="T6" fmla="*/ 0 w 411"/>
                <a:gd name="T7" fmla="*/ 0 h 85"/>
                <a:gd name="T8" fmla="*/ 0 w 411"/>
                <a:gd name="T9" fmla="*/ 0 h 85"/>
                <a:gd name="T10" fmla="*/ 0 w 411"/>
                <a:gd name="T11" fmla="*/ 0 h 85"/>
                <a:gd name="T12" fmla="*/ 0 w 411"/>
                <a:gd name="T13" fmla="*/ 0 h 85"/>
                <a:gd name="T14" fmla="*/ 0 w 411"/>
                <a:gd name="T15" fmla="*/ 0 h 85"/>
                <a:gd name="T16" fmla="*/ 0 w 411"/>
                <a:gd name="T17" fmla="*/ 0 h 85"/>
                <a:gd name="T18" fmla="*/ 0 w 411"/>
                <a:gd name="T19" fmla="*/ 0 h 85"/>
                <a:gd name="T20" fmla="*/ 0 w 411"/>
                <a:gd name="T21" fmla="*/ 0 h 85"/>
                <a:gd name="T22" fmla="*/ 0 w 411"/>
                <a:gd name="T23" fmla="*/ 0 h 85"/>
                <a:gd name="T24" fmla="*/ 0 w 411"/>
                <a:gd name="T25" fmla="*/ 0 h 85"/>
                <a:gd name="T26" fmla="*/ 0 w 411"/>
                <a:gd name="T27" fmla="*/ 0 h 85"/>
                <a:gd name="T28" fmla="*/ 0 w 411"/>
                <a:gd name="T29" fmla="*/ 0 h 85"/>
                <a:gd name="T30" fmla="*/ 0 w 411"/>
                <a:gd name="T31" fmla="*/ 0 h 85"/>
                <a:gd name="T32" fmla="*/ 0 w 411"/>
                <a:gd name="T33" fmla="*/ 0 h 85"/>
                <a:gd name="T34" fmla="*/ 0 w 411"/>
                <a:gd name="T35" fmla="*/ 0 h 85"/>
                <a:gd name="T36" fmla="*/ 0 w 411"/>
                <a:gd name="T37" fmla="*/ 0 h 85"/>
                <a:gd name="T38" fmla="*/ 0 w 411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1"/>
                <a:gd name="T61" fmla="*/ 0 h 85"/>
                <a:gd name="T62" fmla="*/ 411 w 411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1" h="85">
                  <a:moveTo>
                    <a:pt x="0" y="0"/>
                  </a:moveTo>
                  <a:lnTo>
                    <a:pt x="18" y="17"/>
                  </a:lnTo>
                  <a:lnTo>
                    <a:pt x="38" y="32"/>
                  </a:lnTo>
                  <a:lnTo>
                    <a:pt x="59" y="46"/>
                  </a:lnTo>
                  <a:lnTo>
                    <a:pt x="82" y="57"/>
                  </a:lnTo>
                  <a:lnTo>
                    <a:pt x="105" y="67"/>
                  </a:lnTo>
                  <a:lnTo>
                    <a:pt x="129" y="75"/>
                  </a:lnTo>
                  <a:lnTo>
                    <a:pt x="154" y="81"/>
                  </a:lnTo>
                  <a:lnTo>
                    <a:pt x="179" y="84"/>
                  </a:lnTo>
                  <a:lnTo>
                    <a:pt x="204" y="85"/>
                  </a:lnTo>
                  <a:lnTo>
                    <a:pt x="230" y="84"/>
                  </a:lnTo>
                  <a:lnTo>
                    <a:pt x="255" y="81"/>
                  </a:lnTo>
                  <a:lnTo>
                    <a:pt x="279" y="75"/>
                  </a:lnTo>
                  <a:lnTo>
                    <a:pt x="304" y="67"/>
                  </a:lnTo>
                  <a:lnTo>
                    <a:pt x="327" y="57"/>
                  </a:lnTo>
                  <a:lnTo>
                    <a:pt x="350" y="46"/>
                  </a:lnTo>
                  <a:lnTo>
                    <a:pt x="371" y="32"/>
                  </a:lnTo>
                  <a:lnTo>
                    <a:pt x="392" y="17"/>
                  </a:lnTo>
                  <a:lnTo>
                    <a:pt x="410" y="0"/>
                  </a:lnTo>
                  <a:lnTo>
                    <a:pt x="4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9" name="Freeform 816"/>
            <p:cNvSpPr>
              <a:spLocks/>
            </p:cNvSpPr>
            <p:nvPr/>
          </p:nvSpPr>
          <p:spPr bwMode="auto">
            <a:xfrm>
              <a:off x="3684" y="1545"/>
              <a:ext cx="23" cy="5"/>
            </a:xfrm>
            <a:custGeom>
              <a:avLst/>
              <a:gdLst>
                <a:gd name="T0" fmla="*/ 0 w 344"/>
                <a:gd name="T1" fmla="*/ 0 h 71"/>
                <a:gd name="T2" fmla="*/ 0 w 344"/>
                <a:gd name="T3" fmla="*/ 0 h 71"/>
                <a:gd name="T4" fmla="*/ 0 w 344"/>
                <a:gd name="T5" fmla="*/ 0 h 71"/>
                <a:gd name="T6" fmla="*/ 0 w 344"/>
                <a:gd name="T7" fmla="*/ 0 h 71"/>
                <a:gd name="T8" fmla="*/ 0 w 344"/>
                <a:gd name="T9" fmla="*/ 0 h 71"/>
                <a:gd name="T10" fmla="*/ 0 w 344"/>
                <a:gd name="T11" fmla="*/ 0 h 71"/>
                <a:gd name="T12" fmla="*/ 0 w 344"/>
                <a:gd name="T13" fmla="*/ 0 h 71"/>
                <a:gd name="T14" fmla="*/ 0 w 344"/>
                <a:gd name="T15" fmla="*/ 0 h 71"/>
                <a:gd name="T16" fmla="*/ 0 w 344"/>
                <a:gd name="T17" fmla="*/ 0 h 71"/>
                <a:gd name="T18" fmla="*/ 0 w 344"/>
                <a:gd name="T19" fmla="*/ 0 h 71"/>
                <a:gd name="T20" fmla="*/ 0 w 344"/>
                <a:gd name="T21" fmla="*/ 0 h 71"/>
                <a:gd name="T22" fmla="*/ 0 w 344"/>
                <a:gd name="T23" fmla="*/ 0 h 71"/>
                <a:gd name="T24" fmla="*/ 0 w 344"/>
                <a:gd name="T25" fmla="*/ 0 h 71"/>
                <a:gd name="T26" fmla="*/ 0 w 344"/>
                <a:gd name="T27" fmla="*/ 0 h 71"/>
                <a:gd name="T28" fmla="*/ 0 w 344"/>
                <a:gd name="T29" fmla="*/ 0 h 71"/>
                <a:gd name="T30" fmla="*/ 0 w 344"/>
                <a:gd name="T31" fmla="*/ 0 h 71"/>
                <a:gd name="T32" fmla="*/ 0 w 344"/>
                <a:gd name="T33" fmla="*/ 0 h 71"/>
                <a:gd name="T34" fmla="*/ 0 w 344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4"/>
                <a:gd name="T55" fmla="*/ 0 h 71"/>
                <a:gd name="T56" fmla="*/ 344 w 344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4" h="71">
                  <a:moveTo>
                    <a:pt x="0" y="0"/>
                  </a:moveTo>
                  <a:lnTo>
                    <a:pt x="18" y="15"/>
                  </a:lnTo>
                  <a:lnTo>
                    <a:pt x="37" y="30"/>
                  </a:lnTo>
                  <a:lnTo>
                    <a:pt x="58" y="43"/>
                  </a:lnTo>
                  <a:lnTo>
                    <a:pt x="79" y="53"/>
                  </a:lnTo>
                  <a:lnTo>
                    <a:pt x="101" y="60"/>
                  </a:lnTo>
                  <a:lnTo>
                    <a:pt x="125" y="66"/>
                  </a:lnTo>
                  <a:lnTo>
                    <a:pt x="148" y="70"/>
                  </a:lnTo>
                  <a:lnTo>
                    <a:pt x="171" y="71"/>
                  </a:lnTo>
                  <a:lnTo>
                    <a:pt x="196" y="70"/>
                  </a:lnTo>
                  <a:lnTo>
                    <a:pt x="219" y="66"/>
                  </a:lnTo>
                  <a:lnTo>
                    <a:pt x="242" y="60"/>
                  </a:lnTo>
                  <a:lnTo>
                    <a:pt x="265" y="53"/>
                  </a:lnTo>
                  <a:lnTo>
                    <a:pt x="286" y="43"/>
                  </a:lnTo>
                  <a:lnTo>
                    <a:pt x="306" y="30"/>
                  </a:lnTo>
                  <a:lnTo>
                    <a:pt x="325" y="15"/>
                  </a:lnTo>
                  <a:lnTo>
                    <a:pt x="343" y="0"/>
                  </a:lnTo>
                  <a:lnTo>
                    <a:pt x="3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0" name="Freeform 817"/>
            <p:cNvSpPr>
              <a:spLocks/>
            </p:cNvSpPr>
            <p:nvPr/>
          </p:nvSpPr>
          <p:spPr bwMode="auto">
            <a:xfrm>
              <a:off x="2309" y="1061"/>
              <a:ext cx="7" cy="11"/>
            </a:xfrm>
            <a:custGeom>
              <a:avLst/>
              <a:gdLst>
                <a:gd name="T0" fmla="*/ 0 w 113"/>
                <a:gd name="T1" fmla="*/ 0 h 168"/>
                <a:gd name="T2" fmla="*/ 0 w 113"/>
                <a:gd name="T3" fmla="*/ 0 h 168"/>
                <a:gd name="T4" fmla="*/ 0 w 113"/>
                <a:gd name="T5" fmla="*/ 0 h 168"/>
                <a:gd name="T6" fmla="*/ 0 w 113"/>
                <a:gd name="T7" fmla="*/ 0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8"/>
                <a:gd name="T14" fmla="*/ 113 w 113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8">
                  <a:moveTo>
                    <a:pt x="92" y="168"/>
                  </a:moveTo>
                  <a:lnTo>
                    <a:pt x="113" y="156"/>
                  </a:lnTo>
                  <a:lnTo>
                    <a:pt x="0" y="0"/>
                  </a:lnTo>
                  <a:lnTo>
                    <a:pt x="92" y="1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1" name="Freeform 818"/>
            <p:cNvSpPr>
              <a:spLocks/>
            </p:cNvSpPr>
            <p:nvPr/>
          </p:nvSpPr>
          <p:spPr bwMode="auto">
            <a:xfrm>
              <a:off x="2309" y="1060"/>
              <a:ext cx="7" cy="11"/>
            </a:xfrm>
            <a:custGeom>
              <a:avLst/>
              <a:gdLst>
                <a:gd name="T0" fmla="*/ 0 w 113"/>
                <a:gd name="T1" fmla="*/ 0 h 168"/>
                <a:gd name="T2" fmla="*/ 0 w 113"/>
                <a:gd name="T3" fmla="*/ 0 h 168"/>
                <a:gd name="T4" fmla="*/ 0 w 113"/>
                <a:gd name="T5" fmla="*/ 0 h 168"/>
                <a:gd name="T6" fmla="*/ 0 w 113"/>
                <a:gd name="T7" fmla="*/ 0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8"/>
                <a:gd name="T14" fmla="*/ 113 w 113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8">
                  <a:moveTo>
                    <a:pt x="113" y="168"/>
                  </a:moveTo>
                  <a:lnTo>
                    <a:pt x="0" y="12"/>
                  </a:lnTo>
                  <a:lnTo>
                    <a:pt x="22" y="0"/>
                  </a:lnTo>
                  <a:lnTo>
                    <a:pt x="113" y="1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Freeform 819"/>
            <p:cNvSpPr>
              <a:spLocks/>
            </p:cNvSpPr>
            <p:nvPr/>
          </p:nvSpPr>
          <p:spPr bwMode="auto">
            <a:xfrm>
              <a:off x="2309" y="1060"/>
              <a:ext cx="7" cy="12"/>
            </a:xfrm>
            <a:custGeom>
              <a:avLst/>
              <a:gdLst>
                <a:gd name="T0" fmla="*/ 0 w 113"/>
                <a:gd name="T1" fmla="*/ 0 h 180"/>
                <a:gd name="T2" fmla="*/ 0 w 113"/>
                <a:gd name="T3" fmla="*/ 0 h 180"/>
                <a:gd name="T4" fmla="*/ 0 w 113"/>
                <a:gd name="T5" fmla="*/ 0 h 180"/>
                <a:gd name="T6" fmla="*/ 0 w 113"/>
                <a:gd name="T7" fmla="*/ 0 h 180"/>
                <a:gd name="T8" fmla="*/ 0 w 113"/>
                <a:gd name="T9" fmla="*/ 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180"/>
                <a:gd name="T17" fmla="*/ 113 w 113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180">
                  <a:moveTo>
                    <a:pt x="92" y="180"/>
                  </a:moveTo>
                  <a:lnTo>
                    <a:pt x="113" y="168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92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Freeform 820"/>
            <p:cNvSpPr>
              <a:spLocks/>
            </p:cNvSpPr>
            <p:nvPr/>
          </p:nvSpPr>
          <p:spPr bwMode="auto">
            <a:xfrm>
              <a:off x="2719" y="1155"/>
              <a:ext cx="5" cy="6"/>
            </a:xfrm>
            <a:custGeom>
              <a:avLst/>
              <a:gdLst>
                <a:gd name="T0" fmla="*/ 0 w 79"/>
                <a:gd name="T1" fmla="*/ 0 h 79"/>
                <a:gd name="T2" fmla="*/ 0 w 79"/>
                <a:gd name="T3" fmla="*/ 0 h 79"/>
                <a:gd name="T4" fmla="*/ 0 w 79"/>
                <a:gd name="T5" fmla="*/ 0 h 79"/>
                <a:gd name="T6" fmla="*/ 0 w 79"/>
                <a:gd name="T7" fmla="*/ 0 h 79"/>
                <a:gd name="T8" fmla="*/ 0 w 79"/>
                <a:gd name="T9" fmla="*/ 0 h 79"/>
                <a:gd name="T10" fmla="*/ 0 w 79"/>
                <a:gd name="T11" fmla="*/ 0 h 79"/>
                <a:gd name="T12" fmla="*/ 0 w 79"/>
                <a:gd name="T13" fmla="*/ 0 h 79"/>
                <a:gd name="T14" fmla="*/ 0 w 79"/>
                <a:gd name="T15" fmla="*/ 0 h 79"/>
                <a:gd name="T16" fmla="*/ 0 w 79"/>
                <a:gd name="T17" fmla="*/ 0 h 79"/>
                <a:gd name="T18" fmla="*/ 0 w 79"/>
                <a:gd name="T19" fmla="*/ 0 h 79"/>
                <a:gd name="T20" fmla="*/ 0 w 79"/>
                <a:gd name="T21" fmla="*/ 0 h 79"/>
                <a:gd name="T22" fmla="*/ 0 w 79"/>
                <a:gd name="T23" fmla="*/ 0 h 79"/>
                <a:gd name="T24" fmla="*/ 0 w 79"/>
                <a:gd name="T25" fmla="*/ 0 h 79"/>
                <a:gd name="T26" fmla="*/ 0 w 79"/>
                <a:gd name="T27" fmla="*/ 0 h 79"/>
                <a:gd name="T28" fmla="*/ 0 w 79"/>
                <a:gd name="T29" fmla="*/ 0 h 79"/>
                <a:gd name="T30" fmla="*/ 0 w 79"/>
                <a:gd name="T31" fmla="*/ 0 h 79"/>
                <a:gd name="T32" fmla="*/ 0 w 79"/>
                <a:gd name="T33" fmla="*/ 0 h 79"/>
                <a:gd name="T34" fmla="*/ 0 w 79"/>
                <a:gd name="T35" fmla="*/ 0 h 79"/>
                <a:gd name="T36" fmla="*/ 0 w 79"/>
                <a:gd name="T37" fmla="*/ 0 h 79"/>
                <a:gd name="T38" fmla="*/ 0 w 79"/>
                <a:gd name="T39" fmla="*/ 0 h 79"/>
                <a:gd name="T40" fmla="*/ 0 w 79"/>
                <a:gd name="T41" fmla="*/ 0 h 79"/>
                <a:gd name="T42" fmla="*/ 0 w 79"/>
                <a:gd name="T43" fmla="*/ 0 h 79"/>
                <a:gd name="T44" fmla="*/ 0 w 79"/>
                <a:gd name="T45" fmla="*/ 0 h 79"/>
                <a:gd name="T46" fmla="*/ 0 w 79"/>
                <a:gd name="T47" fmla="*/ 0 h 79"/>
                <a:gd name="T48" fmla="*/ 0 w 79"/>
                <a:gd name="T49" fmla="*/ 0 h 79"/>
                <a:gd name="T50" fmla="*/ 0 w 79"/>
                <a:gd name="T51" fmla="*/ 0 h 79"/>
                <a:gd name="T52" fmla="*/ 0 w 79"/>
                <a:gd name="T53" fmla="*/ 0 h 79"/>
                <a:gd name="T54" fmla="*/ 0 w 79"/>
                <a:gd name="T55" fmla="*/ 0 h 79"/>
                <a:gd name="T56" fmla="*/ 0 w 79"/>
                <a:gd name="T57" fmla="*/ 0 h 79"/>
                <a:gd name="T58" fmla="*/ 0 w 79"/>
                <a:gd name="T59" fmla="*/ 0 h 7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9"/>
                <a:gd name="T91" fmla="*/ 0 h 79"/>
                <a:gd name="T92" fmla="*/ 79 w 79"/>
                <a:gd name="T93" fmla="*/ 79 h 7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9" h="79">
                  <a:moveTo>
                    <a:pt x="78" y="39"/>
                  </a:moveTo>
                  <a:lnTo>
                    <a:pt x="77" y="31"/>
                  </a:lnTo>
                  <a:lnTo>
                    <a:pt x="74" y="22"/>
                  </a:lnTo>
                  <a:lnTo>
                    <a:pt x="70" y="15"/>
                  </a:lnTo>
                  <a:lnTo>
                    <a:pt x="64" y="9"/>
                  </a:lnTo>
                  <a:lnTo>
                    <a:pt x="56" y="4"/>
                  </a:lnTo>
                  <a:lnTo>
                    <a:pt x="48" y="1"/>
                  </a:lnTo>
                  <a:lnTo>
                    <a:pt x="39" y="0"/>
                  </a:lnTo>
                  <a:lnTo>
                    <a:pt x="30" y="1"/>
                  </a:lnTo>
                  <a:lnTo>
                    <a:pt x="22" y="4"/>
                  </a:lnTo>
                  <a:lnTo>
                    <a:pt x="14" y="9"/>
                  </a:lnTo>
                  <a:lnTo>
                    <a:pt x="8" y="15"/>
                  </a:lnTo>
                  <a:lnTo>
                    <a:pt x="4" y="22"/>
                  </a:lnTo>
                  <a:lnTo>
                    <a:pt x="1" y="31"/>
                  </a:lnTo>
                  <a:lnTo>
                    <a:pt x="0" y="39"/>
                  </a:lnTo>
                  <a:lnTo>
                    <a:pt x="1" y="48"/>
                  </a:lnTo>
                  <a:lnTo>
                    <a:pt x="4" y="57"/>
                  </a:lnTo>
                  <a:lnTo>
                    <a:pt x="8" y="64"/>
                  </a:lnTo>
                  <a:lnTo>
                    <a:pt x="14" y="71"/>
                  </a:lnTo>
                  <a:lnTo>
                    <a:pt x="22" y="75"/>
                  </a:lnTo>
                  <a:lnTo>
                    <a:pt x="30" y="78"/>
                  </a:lnTo>
                  <a:lnTo>
                    <a:pt x="39" y="79"/>
                  </a:lnTo>
                  <a:lnTo>
                    <a:pt x="48" y="78"/>
                  </a:lnTo>
                  <a:lnTo>
                    <a:pt x="56" y="75"/>
                  </a:lnTo>
                  <a:lnTo>
                    <a:pt x="64" y="71"/>
                  </a:lnTo>
                  <a:lnTo>
                    <a:pt x="70" y="64"/>
                  </a:lnTo>
                  <a:lnTo>
                    <a:pt x="74" y="57"/>
                  </a:lnTo>
                  <a:lnTo>
                    <a:pt x="77" y="48"/>
                  </a:lnTo>
                  <a:lnTo>
                    <a:pt x="78" y="39"/>
                  </a:lnTo>
                  <a:lnTo>
                    <a:pt x="79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4" name="Freeform 821"/>
            <p:cNvSpPr>
              <a:spLocks/>
            </p:cNvSpPr>
            <p:nvPr/>
          </p:nvSpPr>
          <p:spPr bwMode="auto">
            <a:xfrm>
              <a:off x="2577" y="1179"/>
              <a:ext cx="133" cy="2"/>
            </a:xfrm>
            <a:custGeom>
              <a:avLst/>
              <a:gdLst>
                <a:gd name="T0" fmla="*/ 0 w 2000"/>
                <a:gd name="T1" fmla="*/ 0 h 37"/>
                <a:gd name="T2" fmla="*/ 0 w 2000"/>
                <a:gd name="T3" fmla="*/ 0 h 37"/>
                <a:gd name="T4" fmla="*/ 0 w 2000"/>
                <a:gd name="T5" fmla="*/ 0 h 37"/>
                <a:gd name="T6" fmla="*/ 0 w 2000"/>
                <a:gd name="T7" fmla="*/ 0 h 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"/>
                <a:gd name="T13" fmla="*/ 0 h 37"/>
                <a:gd name="T14" fmla="*/ 2000 w 2000"/>
                <a:gd name="T15" fmla="*/ 37 h 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" h="37">
                  <a:moveTo>
                    <a:pt x="2000" y="37"/>
                  </a:moveTo>
                  <a:lnTo>
                    <a:pt x="2000" y="0"/>
                  </a:lnTo>
                  <a:lnTo>
                    <a:pt x="0" y="37"/>
                  </a:lnTo>
                  <a:lnTo>
                    <a:pt x="2000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5" name="Freeform 822"/>
            <p:cNvSpPr>
              <a:spLocks/>
            </p:cNvSpPr>
            <p:nvPr/>
          </p:nvSpPr>
          <p:spPr bwMode="auto">
            <a:xfrm>
              <a:off x="2577" y="1179"/>
              <a:ext cx="133" cy="2"/>
            </a:xfrm>
            <a:custGeom>
              <a:avLst/>
              <a:gdLst>
                <a:gd name="T0" fmla="*/ 0 w 2000"/>
                <a:gd name="T1" fmla="*/ 0 h 37"/>
                <a:gd name="T2" fmla="*/ 0 w 2000"/>
                <a:gd name="T3" fmla="*/ 0 h 37"/>
                <a:gd name="T4" fmla="*/ 0 w 2000"/>
                <a:gd name="T5" fmla="*/ 0 h 37"/>
                <a:gd name="T6" fmla="*/ 0 w 2000"/>
                <a:gd name="T7" fmla="*/ 0 h 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"/>
                <a:gd name="T13" fmla="*/ 0 h 37"/>
                <a:gd name="T14" fmla="*/ 2000 w 2000"/>
                <a:gd name="T15" fmla="*/ 37 h 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" h="37">
                  <a:moveTo>
                    <a:pt x="2000" y="0"/>
                  </a:moveTo>
                  <a:lnTo>
                    <a:pt x="0" y="37"/>
                  </a:lnTo>
                  <a:lnTo>
                    <a:pt x="7" y="0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6" name="Freeform 823"/>
            <p:cNvSpPr>
              <a:spLocks/>
            </p:cNvSpPr>
            <p:nvPr/>
          </p:nvSpPr>
          <p:spPr bwMode="auto">
            <a:xfrm>
              <a:off x="2577" y="1179"/>
              <a:ext cx="133" cy="2"/>
            </a:xfrm>
            <a:custGeom>
              <a:avLst/>
              <a:gdLst>
                <a:gd name="T0" fmla="*/ 0 w 2000"/>
                <a:gd name="T1" fmla="*/ 0 h 37"/>
                <a:gd name="T2" fmla="*/ 0 w 2000"/>
                <a:gd name="T3" fmla="*/ 0 h 37"/>
                <a:gd name="T4" fmla="*/ 0 w 2000"/>
                <a:gd name="T5" fmla="*/ 0 h 37"/>
                <a:gd name="T6" fmla="*/ 0 w 2000"/>
                <a:gd name="T7" fmla="*/ 0 h 37"/>
                <a:gd name="T8" fmla="*/ 0 w 2000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"/>
                <a:gd name="T16" fmla="*/ 0 h 37"/>
                <a:gd name="T17" fmla="*/ 2000 w 2000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" h="37">
                  <a:moveTo>
                    <a:pt x="2000" y="37"/>
                  </a:moveTo>
                  <a:lnTo>
                    <a:pt x="2000" y="0"/>
                  </a:lnTo>
                  <a:lnTo>
                    <a:pt x="7" y="0"/>
                  </a:lnTo>
                  <a:lnTo>
                    <a:pt x="0" y="37"/>
                  </a:lnTo>
                  <a:lnTo>
                    <a:pt x="2000" y="3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7" name="Freeform 824"/>
            <p:cNvSpPr>
              <a:spLocks/>
            </p:cNvSpPr>
            <p:nvPr/>
          </p:nvSpPr>
          <p:spPr bwMode="auto">
            <a:xfrm>
              <a:off x="2314" y="1072"/>
              <a:ext cx="263" cy="109"/>
            </a:xfrm>
            <a:custGeom>
              <a:avLst/>
              <a:gdLst>
                <a:gd name="T0" fmla="*/ 0 w 3951"/>
                <a:gd name="T1" fmla="*/ 0 h 1645"/>
                <a:gd name="T2" fmla="*/ 0 w 3951"/>
                <a:gd name="T3" fmla="*/ 0 h 1645"/>
                <a:gd name="T4" fmla="*/ 0 w 3951"/>
                <a:gd name="T5" fmla="*/ 0 h 1645"/>
                <a:gd name="T6" fmla="*/ 0 w 3951"/>
                <a:gd name="T7" fmla="*/ 0 h 16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51"/>
                <a:gd name="T13" fmla="*/ 0 h 1645"/>
                <a:gd name="T14" fmla="*/ 3951 w 3951"/>
                <a:gd name="T15" fmla="*/ 1645 h 16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51" h="1645">
                  <a:moveTo>
                    <a:pt x="3944" y="1645"/>
                  </a:moveTo>
                  <a:lnTo>
                    <a:pt x="3951" y="1608"/>
                  </a:lnTo>
                  <a:lnTo>
                    <a:pt x="0" y="0"/>
                  </a:lnTo>
                  <a:lnTo>
                    <a:pt x="3944" y="16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8" name="Freeform 825"/>
            <p:cNvSpPr>
              <a:spLocks/>
            </p:cNvSpPr>
            <p:nvPr/>
          </p:nvSpPr>
          <p:spPr bwMode="auto">
            <a:xfrm>
              <a:off x="2314" y="1071"/>
              <a:ext cx="263" cy="108"/>
            </a:xfrm>
            <a:custGeom>
              <a:avLst/>
              <a:gdLst>
                <a:gd name="T0" fmla="*/ 0 w 3951"/>
                <a:gd name="T1" fmla="*/ 0 h 1620"/>
                <a:gd name="T2" fmla="*/ 0 w 3951"/>
                <a:gd name="T3" fmla="*/ 0 h 1620"/>
                <a:gd name="T4" fmla="*/ 0 w 3951"/>
                <a:gd name="T5" fmla="*/ 0 h 1620"/>
                <a:gd name="T6" fmla="*/ 0 w 3951"/>
                <a:gd name="T7" fmla="*/ 0 h 16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51"/>
                <a:gd name="T13" fmla="*/ 0 h 1620"/>
                <a:gd name="T14" fmla="*/ 3951 w 3951"/>
                <a:gd name="T15" fmla="*/ 1620 h 16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51" h="1620">
                  <a:moveTo>
                    <a:pt x="3951" y="1620"/>
                  </a:moveTo>
                  <a:lnTo>
                    <a:pt x="0" y="12"/>
                  </a:lnTo>
                  <a:lnTo>
                    <a:pt x="65" y="0"/>
                  </a:lnTo>
                  <a:lnTo>
                    <a:pt x="3951" y="16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9" name="Freeform 826"/>
            <p:cNvSpPr>
              <a:spLocks/>
            </p:cNvSpPr>
            <p:nvPr/>
          </p:nvSpPr>
          <p:spPr bwMode="auto">
            <a:xfrm>
              <a:off x="2314" y="885"/>
              <a:ext cx="186" cy="187"/>
            </a:xfrm>
            <a:custGeom>
              <a:avLst/>
              <a:gdLst>
                <a:gd name="T0" fmla="*/ 0 w 2798"/>
                <a:gd name="T1" fmla="*/ 0 h 2798"/>
                <a:gd name="T2" fmla="*/ 0 w 2798"/>
                <a:gd name="T3" fmla="*/ 0 h 2798"/>
                <a:gd name="T4" fmla="*/ 0 w 2798"/>
                <a:gd name="T5" fmla="*/ 0 h 2798"/>
                <a:gd name="T6" fmla="*/ 0 w 2798"/>
                <a:gd name="T7" fmla="*/ 0 h 27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98"/>
                <a:gd name="T13" fmla="*/ 0 h 2798"/>
                <a:gd name="T14" fmla="*/ 2798 w 2798"/>
                <a:gd name="T15" fmla="*/ 2798 h 27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8" h="2798">
                  <a:moveTo>
                    <a:pt x="0" y="2798"/>
                  </a:moveTo>
                  <a:lnTo>
                    <a:pt x="65" y="2786"/>
                  </a:lnTo>
                  <a:lnTo>
                    <a:pt x="2798" y="0"/>
                  </a:lnTo>
                  <a:lnTo>
                    <a:pt x="0" y="27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0" name="Freeform 827"/>
            <p:cNvSpPr>
              <a:spLocks/>
            </p:cNvSpPr>
            <p:nvPr/>
          </p:nvSpPr>
          <p:spPr bwMode="auto">
            <a:xfrm>
              <a:off x="2318" y="885"/>
              <a:ext cx="183" cy="186"/>
            </a:xfrm>
            <a:custGeom>
              <a:avLst/>
              <a:gdLst>
                <a:gd name="T0" fmla="*/ 0 w 2748"/>
                <a:gd name="T1" fmla="*/ 0 h 2786"/>
                <a:gd name="T2" fmla="*/ 0 w 2748"/>
                <a:gd name="T3" fmla="*/ 0 h 2786"/>
                <a:gd name="T4" fmla="*/ 0 w 2748"/>
                <a:gd name="T5" fmla="*/ 0 h 2786"/>
                <a:gd name="T6" fmla="*/ 0 w 2748"/>
                <a:gd name="T7" fmla="*/ 0 h 27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48"/>
                <a:gd name="T13" fmla="*/ 0 h 2786"/>
                <a:gd name="T14" fmla="*/ 2748 w 2748"/>
                <a:gd name="T15" fmla="*/ 2786 h 27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48" h="2786">
                  <a:moveTo>
                    <a:pt x="0" y="2786"/>
                  </a:moveTo>
                  <a:lnTo>
                    <a:pt x="2733" y="0"/>
                  </a:lnTo>
                  <a:lnTo>
                    <a:pt x="2748" y="36"/>
                  </a:lnTo>
                  <a:lnTo>
                    <a:pt x="0" y="27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1" name="Freeform 828"/>
            <p:cNvSpPr>
              <a:spLocks/>
            </p:cNvSpPr>
            <p:nvPr/>
          </p:nvSpPr>
          <p:spPr bwMode="auto">
            <a:xfrm>
              <a:off x="2500" y="885"/>
              <a:ext cx="211" cy="3"/>
            </a:xfrm>
            <a:custGeom>
              <a:avLst/>
              <a:gdLst>
                <a:gd name="T0" fmla="*/ 0 w 3159"/>
                <a:gd name="T1" fmla="*/ 0 h 36"/>
                <a:gd name="T2" fmla="*/ 0 w 3159"/>
                <a:gd name="T3" fmla="*/ 0 h 36"/>
                <a:gd name="T4" fmla="*/ 0 w 3159"/>
                <a:gd name="T5" fmla="*/ 0 h 36"/>
                <a:gd name="T6" fmla="*/ 0 w 3159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59"/>
                <a:gd name="T13" fmla="*/ 0 h 36"/>
                <a:gd name="T14" fmla="*/ 3159 w 3159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59" h="36">
                  <a:moveTo>
                    <a:pt x="0" y="0"/>
                  </a:moveTo>
                  <a:lnTo>
                    <a:pt x="15" y="36"/>
                  </a:lnTo>
                  <a:lnTo>
                    <a:pt x="31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2" name="Freeform 829"/>
            <p:cNvSpPr>
              <a:spLocks/>
            </p:cNvSpPr>
            <p:nvPr/>
          </p:nvSpPr>
          <p:spPr bwMode="auto">
            <a:xfrm>
              <a:off x="2501" y="885"/>
              <a:ext cx="210" cy="3"/>
            </a:xfrm>
            <a:custGeom>
              <a:avLst/>
              <a:gdLst>
                <a:gd name="T0" fmla="*/ 0 w 3144"/>
                <a:gd name="T1" fmla="*/ 0 h 36"/>
                <a:gd name="T2" fmla="*/ 0 w 3144"/>
                <a:gd name="T3" fmla="*/ 0 h 36"/>
                <a:gd name="T4" fmla="*/ 0 w 3144"/>
                <a:gd name="T5" fmla="*/ 0 h 36"/>
                <a:gd name="T6" fmla="*/ 0 w 3144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44"/>
                <a:gd name="T13" fmla="*/ 0 h 36"/>
                <a:gd name="T14" fmla="*/ 3144 w 3144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44" h="36">
                  <a:moveTo>
                    <a:pt x="0" y="36"/>
                  </a:moveTo>
                  <a:lnTo>
                    <a:pt x="3144" y="0"/>
                  </a:lnTo>
                  <a:lnTo>
                    <a:pt x="3144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3" name="Freeform 830"/>
            <p:cNvSpPr>
              <a:spLocks/>
            </p:cNvSpPr>
            <p:nvPr/>
          </p:nvSpPr>
          <p:spPr bwMode="auto">
            <a:xfrm>
              <a:off x="3707" y="1467"/>
              <a:ext cx="78" cy="78"/>
            </a:xfrm>
            <a:custGeom>
              <a:avLst/>
              <a:gdLst>
                <a:gd name="T0" fmla="*/ 0 w 1172"/>
                <a:gd name="T1" fmla="*/ 0 h 1172"/>
                <a:gd name="T2" fmla="*/ 0 w 1172"/>
                <a:gd name="T3" fmla="*/ 0 h 1172"/>
                <a:gd name="T4" fmla="*/ 0 w 1172"/>
                <a:gd name="T5" fmla="*/ 0 h 1172"/>
                <a:gd name="T6" fmla="*/ 0 60000 65536"/>
                <a:gd name="T7" fmla="*/ 0 60000 65536"/>
                <a:gd name="T8" fmla="*/ 0 60000 65536"/>
                <a:gd name="T9" fmla="*/ 0 w 1172"/>
                <a:gd name="T10" fmla="*/ 0 h 1172"/>
                <a:gd name="T11" fmla="*/ 1172 w 1172"/>
                <a:gd name="T12" fmla="*/ 1172 h 1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2" h="1172">
                  <a:moveTo>
                    <a:pt x="1172" y="0"/>
                  </a:moveTo>
                  <a:lnTo>
                    <a:pt x="0" y="1172"/>
                  </a:lnTo>
                  <a:lnTo>
                    <a:pt x="1" y="11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4" name="Freeform 831"/>
            <p:cNvSpPr>
              <a:spLocks/>
            </p:cNvSpPr>
            <p:nvPr/>
          </p:nvSpPr>
          <p:spPr bwMode="auto">
            <a:xfrm>
              <a:off x="3788" y="1464"/>
              <a:ext cx="23" cy="5"/>
            </a:xfrm>
            <a:custGeom>
              <a:avLst/>
              <a:gdLst>
                <a:gd name="T0" fmla="*/ 0 w 343"/>
                <a:gd name="T1" fmla="*/ 0 h 71"/>
                <a:gd name="T2" fmla="*/ 0 w 343"/>
                <a:gd name="T3" fmla="*/ 0 h 71"/>
                <a:gd name="T4" fmla="*/ 0 w 343"/>
                <a:gd name="T5" fmla="*/ 0 h 71"/>
                <a:gd name="T6" fmla="*/ 0 w 343"/>
                <a:gd name="T7" fmla="*/ 0 h 71"/>
                <a:gd name="T8" fmla="*/ 0 w 343"/>
                <a:gd name="T9" fmla="*/ 0 h 71"/>
                <a:gd name="T10" fmla="*/ 0 w 343"/>
                <a:gd name="T11" fmla="*/ 0 h 71"/>
                <a:gd name="T12" fmla="*/ 0 w 343"/>
                <a:gd name="T13" fmla="*/ 0 h 71"/>
                <a:gd name="T14" fmla="*/ 0 w 343"/>
                <a:gd name="T15" fmla="*/ 0 h 71"/>
                <a:gd name="T16" fmla="*/ 0 w 343"/>
                <a:gd name="T17" fmla="*/ 0 h 71"/>
                <a:gd name="T18" fmla="*/ 0 w 343"/>
                <a:gd name="T19" fmla="*/ 0 h 71"/>
                <a:gd name="T20" fmla="*/ 0 w 343"/>
                <a:gd name="T21" fmla="*/ 0 h 71"/>
                <a:gd name="T22" fmla="*/ 0 w 343"/>
                <a:gd name="T23" fmla="*/ 0 h 71"/>
                <a:gd name="T24" fmla="*/ 0 w 343"/>
                <a:gd name="T25" fmla="*/ 0 h 71"/>
                <a:gd name="T26" fmla="*/ 0 w 343"/>
                <a:gd name="T27" fmla="*/ 0 h 71"/>
                <a:gd name="T28" fmla="*/ 0 w 343"/>
                <a:gd name="T29" fmla="*/ 0 h 71"/>
                <a:gd name="T30" fmla="*/ 0 w 343"/>
                <a:gd name="T31" fmla="*/ 0 h 71"/>
                <a:gd name="T32" fmla="*/ 0 w 343"/>
                <a:gd name="T33" fmla="*/ 0 h 71"/>
                <a:gd name="T34" fmla="*/ 0 w 343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3"/>
                <a:gd name="T55" fmla="*/ 0 h 71"/>
                <a:gd name="T56" fmla="*/ 343 w 343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3" h="71">
                  <a:moveTo>
                    <a:pt x="343" y="71"/>
                  </a:moveTo>
                  <a:lnTo>
                    <a:pt x="325" y="55"/>
                  </a:lnTo>
                  <a:lnTo>
                    <a:pt x="306" y="41"/>
                  </a:lnTo>
                  <a:lnTo>
                    <a:pt x="286" y="29"/>
                  </a:lnTo>
                  <a:lnTo>
                    <a:pt x="264" y="18"/>
                  </a:lnTo>
                  <a:lnTo>
                    <a:pt x="242" y="10"/>
                  </a:lnTo>
                  <a:lnTo>
                    <a:pt x="219" y="4"/>
                  </a:lnTo>
                  <a:lnTo>
                    <a:pt x="196" y="1"/>
                  </a:lnTo>
                  <a:lnTo>
                    <a:pt x="171" y="0"/>
                  </a:lnTo>
                  <a:lnTo>
                    <a:pt x="148" y="1"/>
                  </a:lnTo>
                  <a:lnTo>
                    <a:pt x="125" y="4"/>
                  </a:lnTo>
                  <a:lnTo>
                    <a:pt x="101" y="10"/>
                  </a:lnTo>
                  <a:lnTo>
                    <a:pt x="79" y="18"/>
                  </a:lnTo>
                  <a:lnTo>
                    <a:pt x="58" y="29"/>
                  </a:lnTo>
                  <a:lnTo>
                    <a:pt x="38" y="41"/>
                  </a:lnTo>
                  <a:lnTo>
                    <a:pt x="18" y="55"/>
                  </a:lnTo>
                  <a:lnTo>
                    <a:pt x="0" y="71"/>
                  </a:lnTo>
                  <a:lnTo>
                    <a:pt x="1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5" name="Freeform 832"/>
            <p:cNvSpPr>
              <a:spLocks/>
            </p:cNvSpPr>
            <p:nvPr/>
          </p:nvSpPr>
          <p:spPr bwMode="auto">
            <a:xfrm>
              <a:off x="3786" y="1461"/>
              <a:ext cx="27" cy="6"/>
            </a:xfrm>
            <a:custGeom>
              <a:avLst/>
              <a:gdLst>
                <a:gd name="T0" fmla="*/ 0 w 410"/>
                <a:gd name="T1" fmla="*/ 0 h 85"/>
                <a:gd name="T2" fmla="*/ 0 w 410"/>
                <a:gd name="T3" fmla="*/ 0 h 85"/>
                <a:gd name="T4" fmla="*/ 0 w 410"/>
                <a:gd name="T5" fmla="*/ 0 h 85"/>
                <a:gd name="T6" fmla="*/ 0 w 410"/>
                <a:gd name="T7" fmla="*/ 0 h 85"/>
                <a:gd name="T8" fmla="*/ 0 w 410"/>
                <a:gd name="T9" fmla="*/ 0 h 85"/>
                <a:gd name="T10" fmla="*/ 0 w 410"/>
                <a:gd name="T11" fmla="*/ 0 h 85"/>
                <a:gd name="T12" fmla="*/ 0 w 410"/>
                <a:gd name="T13" fmla="*/ 0 h 85"/>
                <a:gd name="T14" fmla="*/ 0 w 410"/>
                <a:gd name="T15" fmla="*/ 0 h 85"/>
                <a:gd name="T16" fmla="*/ 0 w 410"/>
                <a:gd name="T17" fmla="*/ 0 h 85"/>
                <a:gd name="T18" fmla="*/ 0 w 410"/>
                <a:gd name="T19" fmla="*/ 0 h 85"/>
                <a:gd name="T20" fmla="*/ 0 w 410"/>
                <a:gd name="T21" fmla="*/ 0 h 85"/>
                <a:gd name="T22" fmla="*/ 0 w 410"/>
                <a:gd name="T23" fmla="*/ 0 h 85"/>
                <a:gd name="T24" fmla="*/ 0 w 410"/>
                <a:gd name="T25" fmla="*/ 0 h 85"/>
                <a:gd name="T26" fmla="*/ 0 w 410"/>
                <a:gd name="T27" fmla="*/ 0 h 85"/>
                <a:gd name="T28" fmla="*/ 0 w 410"/>
                <a:gd name="T29" fmla="*/ 0 h 85"/>
                <a:gd name="T30" fmla="*/ 0 w 410"/>
                <a:gd name="T31" fmla="*/ 0 h 85"/>
                <a:gd name="T32" fmla="*/ 0 w 410"/>
                <a:gd name="T33" fmla="*/ 0 h 85"/>
                <a:gd name="T34" fmla="*/ 0 w 410"/>
                <a:gd name="T35" fmla="*/ 0 h 85"/>
                <a:gd name="T36" fmla="*/ 0 w 410"/>
                <a:gd name="T37" fmla="*/ 0 h 85"/>
                <a:gd name="T38" fmla="*/ 0 w 410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0"/>
                <a:gd name="T61" fmla="*/ 0 h 85"/>
                <a:gd name="T62" fmla="*/ 410 w 410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0" h="85">
                  <a:moveTo>
                    <a:pt x="410" y="85"/>
                  </a:moveTo>
                  <a:lnTo>
                    <a:pt x="392" y="67"/>
                  </a:lnTo>
                  <a:lnTo>
                    <a:pt x="371" y="52"/>
                  </a:lnTo>
                  <a:lnTo>
                    <a:pt x="350" y="39"/>
                  </a:lnTo>
                  <a:lnTo>
                    <a:pt x="328" y="27"/>
                  </a:lnTo>
                  <a:lnTo>
                    <a:pt x="304" y="18"/>
                  </a:lnTo>
                  <a:lnTo>
                    <a:pt x="280" y="10"/>
                  </a:lnTo>
                  <a:lnTo>
                    <a:pt x="255" y="5"/>
                  </a:lnTo>
                  <a:lnTo>
                    <a:pt x="230" y="1"/>
                  </a:lnTo>
                  <a:lnTo>
                    <a:pt x="204" y="0"/>
                  </a:lnTo>
                  <a:lnTo>
                    <a:pt x="179" y="1"/>
                  </a:lnTo>
                  <a:lnTo>
                    <a:pt x="155" y="5"/>
                  </a:lnTo>
                  <a:lnTo>
                    <a:pt x="129" y="10"/>
                  </a:lnTo>
                  <a:lnTo>
                    <a:pt x="105" y="18"/>
                  </a:lnTo>
                  <a:lnTo>
                    <a:pt x="82" y="27"/>
                  </a:lnTo>
                  <a:lnTo>
                    <a:pt x="59" y="39"/>
                  </a:lnTo>
                  <a:lnTo>
                    <a:pt x="38" y="52"/>
                  </a:lnTo>
                  <a:lnTo>
                    <a:pt x="18" y="67"/>
                  </a:lnTo>
                  <a:lnTo>
                    <a:pt x="0" y="85"/>
                  </a:lnTo>
                  <a:lnTo>
                    <a:pt x="1" y="8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6" name="Freeform 833"/>
            <p:cNvSpPr>
              <a:spLocks/>
            </p:cNvSpPr>
            <p:nvPr/>
          </p:nvSpPr>
          <p:spPr bwMode="auto">
            <a:xfrm>
              <a:off x="3475" y="1192"/>
              <a:ext cx="2" cy="28"/>
            </a:xfrm>
            <a:custGeom>
              <a:avLst/>
              <a:gdLst>
                <a:gd name="T0" fmla="*/ 0 w 22"/>
                <a:gd name="T1" fmla="*/ 0 h 419"/>
                <a:gd name="T2" fmla="*/ 0 w 22"/>
                <a:gd name="T3" fmla="*/ 0 h 419"/>
                <a:gd name="T4" fmla="*/ 0 w 22"/>
                <a:gd name="T5" fmla="*/ 0 h 419"/>
                <a:gd name="T6" fmla="*/ 0 w 22"/>
                <a:gd name="T7" fmla="*/ 0 h 4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419"/>
                <a:gd name="T14" fmla="*/ 22 w 22"/>
                <a:gd name="T15" fmla="*/ 419 h 4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419">
                  <a:moveTo>
                    <a:pt x="22" y="0"/>
                  </a:moveTo>
                  <a:lnTo>
                    <a:pt x="0" y="0"/>
                  </a:lnTo>
                  <a:lnTo>
                    <a:pt x="22" y="41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7" name="Freeform 834"/>
            <p:cNvSpPr>
              <a:spLocks/>
            </p:cNvSpPr>
            <p:nvPr/>
          </p:nvSpPr>
          <p:spPr bwMode="auto">
            <a:xfrm>
              <a:off x="3475" y="1192"/>
              <a:ext cx="2" cy="30"/>
            </a:xfrm>
            <a:custGeom>
              <a:avLst/>
              <a:gdLst>
                <a:gd name="T0" fmla="*/ 0 w 22"/>
                <a:gd name="T1" fmla="*/ 0 h 441"/>
                <a:gd name="T2" fmla="*/ 0 w 22"/>
                <a:gd name="T3" fmla="*/ 0 h 441"/>
                <a:gd name="T4" fmla="*/ 0 w 22"/>
                <a:gd name="T5" fmla="*/ 0 h 441"/>
                <a:gd name="T6" fmla="*/ 0 w 22"/>
                <a:gd name="T7" fmla="*/ 0 h 4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441"/>
                <a:gd name="T14" fmla="*/ 22 w 22"/>
                <a:gd name="T15" fmla="*/ 441 h 4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441">
                  <a:moveTo>
                    <a:pt x="0" y="0"/>
                  </a:moveTo>
                  <a:lnTo>
                    <a:pt x="22" y="419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8" name="Freeform 835"/>
            <p:cNvSpPr>
              <a:spLocks/>
            </p:cNvSpPr>
            <p:nvPr/>
          </p:nvSpPr>
          <p:spPr bwMode="auto">
            <a:xfrm>
              <a:off x="3475" y="1192"/>
              <a:ext cx="2" cy="30"/>
            </a:xfrm>
            <a:custGeom>
              <a:avLst/>
              <a:gdLst>
                <a:gd name="T0" fmla="*/ 0 w 22"/>
                <a:gd name="T1" fmla="*/ 0 h 441"/>
                <a:gd name="T2" fmla="*/ 0 w 22"/>
                <a:gd name="T3" fmla="*/ 0 h 441"/>
                <a:gd name="T4" fmla="*/ 0 w 22"/>
                <a:gd name="T5" fmla="*/ 0 h 441"/>
                <a:gd name="T6" fmla="*/ 0 w 22"/>
                <a:gd name="T7" fmla="*/ 0 h 441"/>
                <a:gd name="T8" fmla="*/ 0 w 22"/>
                <a:gd name="T9" fmla="*/ 0 h 4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41"/>
                <a:gd name="T17" fmla="*/ 22 w 22"/>
                <a:gd name="T18" fmla="*/ 441 h 4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41">
                  <a:moveTo>
                    <a:pt x="22" y="0"/>
                  </a:moveTo>
                  <a:lnTo>
                    <a:pt x="0" y="0"/>
                  </a:lnTo>
                  <a:lnTo>
                    <a:pt x="0" y="441"/>
                  </a:lnTo>
                  <a:lnTo>
                    <a:pt x="22" y="419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9" name="Freeform 836"/>
            <p:cNvSpPr>
              <a:spLocks/>
            </p:cNvSpPr>
            <p:nvPr/>
          </p:nvSpPr>
          <p:spPr bwMode="auto">
            <a:xfrm>
              <a:off x="3475" y="1220"/>
              <a:ext cx="204" cy="2"/>
            </a:xfrm>
            <a:custGeom>
              <a:avLst/>
              <a:gdLst>
                <a:gd name="T0" fmla="*/ 0 w 3050"/>
                <a:gd name="T1" fmla="*/ 0 h 22"/>
                <a:gd name="T2" fmla="*/ 0 w 3050"/>
                <a:gd name="T3" fmla="*/ 0 h 22"/>
                <a:gd name="T4" fmla="*/ 0 w 3050"/>
                <a:gd name="T5" fmla="*/ 0 h 22"/>
                <a:gd name="T6" fmla="*/ 0 w 3050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50"/>
                <a:gd name="T13" fmla="*/ 0 h 22"/>
                <a:gd name="T14" fmla="*/ 3050 w 3050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50" h="22">
                  <a:moveTo>
                    <a:pt x="22" y="0"/>
                  </a:moveTo>
                  <a:lnTo>
                    <a:pt x="0" y="22"/>
                  </a:lnTo>
                  <a:lnTo>
                    <a:pt x="305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0" name="Freeform 837"/>
            <p:cNvSpPr>
              <a:spLocks/>
            </p:cNvSpPr>
            <p:nvPr/>
          </p:nvSpPr>
          <p:spPr bwMode="auto">
            <a:xfrm>
              <a:off x="3475" y="1220"/>
              <a:ext cx="205" cy="2"/>
            </a:xfrm>
            <a:custGeom>
              <a:avLst/>
              <a:gdLst>
                <a:gd name="T0" fmla="*/ 0 w 3072"/>
                <a:gd name="T1" fmla="*/ 0 h 22"/>
                <a:gd name="T2" fmla="*/ 0 w 3072"/>
                <a:gd name="T3" fmla="*/ 0 h 22"/>
                <a:gd name="T4" fmla="*/ 0 w 3072"/>
                <a:gd name="T5" fmla="*/ 0 h 22"/>
                <a:gd name="T6" fmla="*/ 0 w 3072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72"/>
                <a:gd name="T13" fmla="*/ 0 h 22"/>
                <a:gd name="T14" fmla="*/ 3072 w 3072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72" h="22">
                  <a:moveTo>
                    <a:pt x="0" y="22"/>
                  </a:moveTo>
                  <a:lnTo>
                    <a:pt x="3050" y="0"/>
                  </a:lnTo>
                  <a:lnTo>
                    <a:pt x="3072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1" name="Freeform 838"/>
            <p:cNvSpPr>
              <a:spLocks/>
            </p:cNvSpPr>
            <p:nvPr/>
          </p:nvSpPr>
          <p:spPr bwMode="auto">
            <a:xfrm>
              <a:off x="3475" y="1220"/>
              <a:ext cx="205" cy="2"/>
            </a:xfrm>
            <a:custGeom>
              <a:avLst/>
              <a:gdLst>
                <a:gd name="T0" fmla="*/ 0 w 3072"/>
                <a:gd name="T1" fmla="*/ 0 h 22"/>
                <a:gd name="T2" fmla="*/ 0 w 3072"/>
                <a:gd name="T3" fmla="*/ 0 h 22"/>
                <a:gd name="T4" fmla="*/ 0 w 3072"/>
                <a:gd name="T5" fmla="*/ 0 h 22"/>
                <a:gd name="T6" fmla="*/ 0 w 3072"/>
                <a:gd name="T7" fmla="*/ 0 h 22"/>
                <a:gd name="T8" fmla="*/ 0 w 3072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72"/>
                <a:gd name="T16" fmla="*/ 0 h 22"/>
                <a:gd name="T17" fmla="*/ 3072 w 307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72" h="22">
                  <a:moveTo>
                    <a:pt x="22" y="0"/>
                  </a:moveTo>
                  <a:lnTo>
                    <a:pt x="0" y="22"/>
                  </a:lnTo>
                  <a:lnTo>
                    <a:pt x="3072" y="22"/>
                  </a:lnTo>
                  <a:lnTo>
                    <a:pt x="3050" y="0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2" name="Freeform 839"/>
            <p:cNvSpPr>
              <a:spLocks/>
            </p:cNvSpPr>
            <p:nvPr/>
          </p:nvSpPr>
          <p:spPr bwMode="auto">
            <a:xfrm>
              <a:off x="3679" y="1192"/>
              <a:ext cx="1" cy="30"/>
            </a:xfrm>
            <a:custGeom>
              <a:avLst/>
              <a:gdLst>
                <a:gd name="T0" fmla="*/ 0 w 22"/>
                <a:gd name="T1" fmla="*/ 0 h 446"/>
                <a:gd name="T2" fmla="*/ 0 w 22"/>
                <a:gd name="T3" fmla="*/ 0 h 446"/>
                <a:gd name="T4" fmla="*/ 0 w 22"/>
                <a:gd name="T5" fmla="*/ 0 h 446"/>
                <a:gd name="T6" fmla="*/ 0 w 22"/>
                <a:gd name="T7" fmla="*/ 0 h 4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446"/>
                <a:gd name="T14" fmla="*/ 22 w 22"/>
                <a:gd name="T15" fmla="*/ 446 h 4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446">
                  <a:moveTo>
                    <a:pt x="0" y="424"/>
                  </a:moveTo>
                  <a:lnTo>
                    <a:pt x="22" y="446"/>
                  </a:lnTo>
                  <a:lnTo>
                    <a:pt x="0" y="0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3" name="Freeform 840"/>
            <p:cNvSpPr>
              <a:spLocks/>
            </p:cNvSpPr>
            <p:nvPr/>
          </p:nvSpPr>
          <p:spPr bwMode="auto">
            <a:xfrm>
              <a:off x="3679" y="1190"/>
              <a:ext cx="1" cy="32"/>
            </a:xfrm>
            <a:custGeom>
              <a:avLst/>
              <a:gdLst>
                <a:gd name="T0" fmla="*/ 0 w 22"/>
                <a:gd name="T1" fmla="*/ 0 h 468"/>
                <a:gd name="T2" fmla="*/ 0 w 22"/>
                <a:gd name="T3" fmla="*/ 0 h 468"/>
                <a:gd name="T4" fmla="*/ 0 w 22"/>
                <a:gd name="T5" fmla="*/ 0 h 468"/>
                <a:gd name="T6" fmla="*/ 0 w 22"/>
                <a:gd name="T7" fmla="*/ 0 h 4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468"/>
                <a:gd name="T14" fmla="*/ 22 w 22"/>
                <a:gd name="T15" fmla="*/ 468 h 4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468">
                  <a:moveTo>
                    <a:pt x="22" y="468"/>
                  </a:moveTo>
                  <a:lnTo>
                    <a:pt x="0" y="22"/>
                  </a:lnTo>
                  <a:lnTo>
                    <a:pt x="22" y="0"/>
                  </a:lnTo>
                  <a:lnTo>
                    <a:pt x="22" y="4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4" name="Freeform 841"/>
            <p:cNvSpPr>
              <a:spLocks/>
            </p:cNvSpPr>
            <p:nvPr/>
          </p:nvSpPr>
          <p:spPr bwMode="auto">
            <a:xfrm>
              <a:off x="3679" y="1190"/>
              <a:ext cx="1" cy="32"/>
            </a:xfrm>
            <a:custGeom>
              <a:avLst/>
              <a:gdLst>
                <a:gd name="T0" fmla="*/ 0 w 22"/>
                <a:gd name="T1" fmla="*/ 0 h 468"/>
                <a:gd name="T2" fmla="*/ 0 w 22"/>
                <a:gd name="T3" fmla="*/ 0 h 468"/>
                <a:gd name="T4" fmla="*/ 0 w 22"/>
                <a:gd name="T5" fmla="*/ 0 h 468"/>
                <a:gd name="T6" fmla="*/ 0 w 22"/>
                <a:gd name="T7" fmla="*/ 0 h 468"/>
                <a:gd name="T8" fmla="*/ 0 w 22"/>
                <a:gd name="T9" fmla="*/ 0 h 4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68"/>
                <a:gd name="T17" fmla="*/ 22 w 22"/>
                <a:gd name="T18" fmla="*/ 468 h 4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68">
                  <a:moveTo>
                    <a:pt x="0" y="446"/>
                  </a:moveTo>
                  <a:lnTo>
                    <a:pt x="22" y="468"/>
                  </a:lnTo>
                  <a:lnTo>
                    <a:pt x="22" y="0"/>
                  </a:lnTo>
                  <a:lnTo>
                    <a:pt x="0" y="22"/>
                  </a:lnTo>
                  <a:lnTo>
                    <a:pt x="0" y="44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5" name="Freeform 842"/>
            <p:cNvSpPr>
              <a:spLocks/>
            </p:cNvSpPr>
            <p:nvPr/>
          </p:nvSpPr>
          <p:spPr bwMode="auto">
            <a:xfrm>
              <a:off x="3652" y="1190"/>
              <a:ext cx="28" cy="2"/>
            </a:xfrm>
            <a:custGeom>
              <a:avLst/>
              <a:gdLst>
                <a:gd name="T0" fmla="*/ 0 w 418"/>
                <a:gd name="T1" fmla="*/ 0 h 22"/>
                <a:gd name="T2" fmla="*/ 0 w 418"/>
                <a:gd name="T3" fmla="*/ 0 h 22"/>
                <a:gd name="T4" fmla="*/ 0 w 418"/>
                <a:gd name="T5" fmla="*/ 0 h 22"/>
                <a:gd name="T6" fmla="*/ 0 w 418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8"/>
                <a:gd name="T13" fmla="*/ 0 h 22"/>
                <a:gd name="T14" fmla="*/ 418 w 418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8" h="22">
                  <a:moveTo>
                    <a:pt x="396" y="22"/>
                  </a:moveTo>
                  <a:lnTo>
                    <a:pt x="418" y="0"/>
                  </a:lnTo>
                  <a:lnTo>
                    <a:pt x="0" y="22"/>
                  </a:lnTo>
                  <a:lnTo>
                    <a:pt x="396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6" name="Freeform 843"/>
            <p:cNvSpPr>
              <a:spLocks/>
            </p:cNvSpPr>
            <p:nvPr/>
          </p:nvSpPr>
          <p:spPr bwMode="auto">
            <a:xfrm>
              <a:off x="3652" y="1190"/>
              <a:ext cx="28" cy="2"/>
            </a:xfrm>
            <a:custGeom>
              <a:avLst/>
              <a:gdLst>
                <a:gd name="T0" fmla="*/ 0 w 418"/>
                <a:gd name="T1" fmla="*/ 0 h 22"/>
                <a:gd name="T2" fmla="*/ 0 w 418"/>
                <a:gd name="T3" fmla="*/ 0 h 22"/>
                <a:gd name="T4" fmla="*/ 0 w 418"/>
                <a:gd name="T5" fmla="*/ 0 h 22"/>
                <a:gd name="T6" fmla="*/ 0 w 418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8"/>
                <a:gd name="T13" fmla="*/ 0 h 22"/>
                <a:gd name="T14" fmla="*/ 418 w 418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8" h="22">
                  <a:moveTo>
                    <a:pt x="418" y="0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7" name="Freeform 844"/>
            <p:cNvSpPr>
              <a:spLocks/>
            </p:cNvSpPr>
            <p:nvPr/>
          </p:nvSpPr>
          <p:spPr bwMode="auto">
            <a:xfrm>
              <a:off x="3652" y="1190"/>
              <a:ext cx="28" cy="2"/>
            </a:xfrm>
            <a:custGeom>
              <a:avLst/>
              <a:gdLst>
                <a:gd name="T0" fmla="*/ 0 w 418"/>
                <a:gd name="T1" fmla="*/ 0 h 22"/>
                <a:gd name="T2" fmla="*/ 0 w 418"/>
                <a:gd name="T3" fmla="*/ 0 h 22"/>
                <a:gd name="T4" fmla="*/ 0 w 418"/>
                <a:gd name="T5" fmla="*/ 0 h 22"/>
                <a:gd name="T6" fmla="*/ 0 w 418"/>
                <a:gd name="T7" fmla="*/ 0 h 22"/>
                <a:gd name="T8" fmla="*/ 0 w 418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8"/>
                <a:gd name="T16" fmla="*/ 0 h 22"/>
                <a:gd name="T17" fmla="*/ 418 w 418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8" h="22">
                  <a:moveTo>
                    <a:pt x="396" y="22"/>
                  </a:moveTo>
                  <a:lnTo>
                    <a:pt x="418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396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8" name="Freeform 845"/>
            <p:cNvSpPr>
              <a:spLocks/>
            </p:cNvSpPr>
            <p:nvPr/>
          </p:nvSpPr>
          <p:spPr bwMode="auto">
            <a:xfrm>
              <a:off x="3668" y="1221"/>
              <a:ext cx="2" cy="217"/>
            </a:xfrm>
            <a:custGeom>
              <a:avLst/>
              <a:gdLst>
                <a:gd name="T0" fmla="*/ 0 w 26"/>
                <a:gd name="T1" fmla="*/ 0 h 3262"/>
                <a:gd name="T2" fmla="*/ 0 w 26"/>
                <a:gd name="T3" fmla="*/ 0 h 3262"/>
                <a:gd name="T4" fmla="*/ 0 w 26"/>
                <a:gd name="T5" fmla="*/ 0 h 3262"/>
                <a:gd name="T6" fmla="*/ 0 w 26"/>
                <a:gd name="T7" fmla="*/ 0 h 32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262"/>
                <a:gd name="T14" fmla="*/ 26 w 26"/>
                <a:gd name="T15" fmla="*/ 3262 h 32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262">
                  <a:moveTo>
                    <a:pt x="26" y="0"/>
                  </a:moveTo>
                  <a:lnTo>
                    <a:pt x="0" y="0"/>
                  </a:lnTo>
                  <a:lnTo>
                    <a:pt x="26" y="326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9" name="Freeform 846"/>
            <p:cNvSpPr>
              <a:spLocks/>
            </p:cNvSpPr>
            <p:nvPr/>
          </p:nvSpPr>
          <p:spPr bwMode="auto">
            <a:xfrm>
              <a:off x="3668" y="1221"/>
              <a:ext cx="2" cy="217"/>
            </a:xfrm>
            <a:custGeom>
              <a:avLst/>
              <a:gdLst>
                <a:gd name="T0" fmla="*/ 0 w 26"/>
                <a:gd name="T1" fmla="*/ 0 h 3262"/>
                <a:gd name="T2" fmla="*/ 0 w 26"/>
                <a:gd name="T3" fmla="*/ 0 h 3262"/>
                <a:gd name="T4" fmla="*/ 0 w 26"/>
                <a:gd name="T5" fmla="*/ 0 h 3262"/>
                <a:gd name="T6" fmla="*/ 0 w 26"/>
                <a:gd name="T7" fmla="*/ 0 h 32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262"/>
                <a:gd name="T14" fmla="*/ 26 w 26"/>
                <a:gd name="T15" fmla="*/ 3262 h 32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262">
                  <a:moveTo>
                    <a:pt x="0" y="0"/>
                  </a:moveTo>
                  <a:lnTo>
                    <a:pt x="26" y="3262"/>
                  </a:lnTo>
                  <a:lnTo>
                    <a:pt x="0" y="3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0" name="Rectangle 847"/>
            <p:cNvSpPr>
              <a:spLocks noChangeArrowheads="1"/>
            </p:cNvSpPr>
            <p:nvPr/>
          </p:nvSpPr>
          <p:spPr bwMode="auto">
            <a:xfrm>
              <a:off x="3668" y="1221"/>
              <a:ext cx="2" cy="21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1" name="Freeform 848"/>
            <p:cNvSpPr>
              <a:spLocks/>
            </p:cNvSpPr>
            <p:nvPr/>
          </p:nvSpPr>
          <p:spPr bwMode="auto">
            <a:xfrm>
              <a:off x="3485" y="1221"/>
              <a:ext cx="2" cy="217"/>
            </a:xfrm>
            <a:custGeom>
              <a:avLst/>
              <a:gdLst>
                <a:gd name="T0" fmla="*/ 0 w 26"/>
                <a:gd name="T1" fmla="*/ 0 h 3262"/>
                <a:gd name="T2" fmla="*/ 0 w 26"/>
                <a:gd name="T3" fmla="*/ 0 h 3262"/>
                <a:gd name="T4" fmla="*/ 0 w 26"/>
                <a:gd name="T5" fmla="*/ 0 h 3262"/>
                <a:gd name="T6" fmla="*/ 0 w 26"/>
                <a:gd name="T7" fmla="*/ 0 h 32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262"/>
                <a:gd name="T14" fmla="*/ 26 w 26"/>
                <a:gd name="T15" fmla="*/ 3262 h 32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262">
                  <a:moveTo>
                    <a:pt x="26" y="0"/>
                  </a:moveTo>
                  <a:lnTo>
                    <a:pt x="0" y="0"/>
                  </a:lnTo>
                  <a:lnTo>
                    <a:pt x="26" y="326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2" name="Rectangle 849"/>
            <p:cNvSpPr>
              <a:spLocks noChangeArrowheads="1"/>
            </p:cNvSpPr>
            <p:nvPr/>
          </p:nvSpPr>
          <p:spPr bwMode="auto">
            <a:xfrm>
              <a:off x="3485" y="1221"/>
              <a:ext cx="2" cy="21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3" name="Freeform 850"/>
            <p:cNvSpPr>
              <a:spLocks/>
            </p:cNvSpPr>
            <p:nvPr/>
          </p:nvSpPr>
          <p:spPr bwMode="auto">
            <a:xfrm>
              <a:off x="3503" y="1780"/>
              <a:ext cx="143" cy="2"/>
            </a:xfrm>
            <a:custGeom>
              <a:avLst/>
              <a:gdLst>
                <a:gd name="T0" fmla="*/ 0 w 2141"/>
                <a:gd name="T1" fmla="*/ 0 h 32"/>
                <a:gd name="T2" fmla="*/ 0 w 2141"/>
                <a:gd name="T3" fmla="*/ 0 h 32"/>
                <a:gd name="T4" fmla="*/ 0 w 2141"/>
                <a:gd name="T5" fmla="*/ 0 h 32"/>
                <a:gd name="T6" fmla="*/ 0 w 2141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1"/>
                <a:gd name="T13" fmla="*/ 0 h 32"/>
                <a:gd name="T14" fmla="*/ 2141 w 2141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1" h="32">
                  <a:moveTo>
                    <a:pt x="0" y="0"/>
                  </a:moveTo>
                  <a:lnTo>
                    <a:pt x="0" y="32"/>
                  </a:lnTo>
                  <a:lnTo>
                    <a:pt x="2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4" name="Freeform 851"/>
            <p:cNvSpPr>
              <a:spLocks/>
            </p:cNvSpPr>
            <p:nvPr/>
          </p:nvSpPr>
          <p:spPr bwMode="auto">
            <a:xfrm>
              <a:off x="3503" y="1780"/>
              <a:ext cx="143" cy="2"/>
            </a:xfrm>
            <a:custGeom>
              <a:avLst/>
              <a:gdLst>
                <a:gd name="T0" fmla="*/ 0 w 2141"/>
                <a:gd name="T1" fmla="*/ 0 h 32"/>
                <a:gd name="T2" fmla="*/ 0 w 2141"/>
                <a:gd name="T3" fmla="*/ 0 h 32"/>
                <a:gd name="T4" fmla="*/ 0 w 2141"/>
                <a:gd name="T5" fmla="*/ 0 h 32"/>
                <a:gd name="T6" fmla="*/ 0 w 2141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1"/>
                <a:gd name="T13" fmla="*/ 0 h 32"/>
                <a:gd name="T14" fmla="*/ 2141 w 2141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1" h="32">
                  <a:moveTo>
                    <a:pt x="0" y="32"/>
                  </a:moveTo>
                  <a:lnTo>
                    <a:pt x="2141" y="0"/>
                  </a:lnTo>
                  <a:lnTo>
                    <a:pt x="2141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5" name="Rectangle 852"/>
            <p:cNvSpPr>
              <a:spLocks noChangeArrowheads="1"/>
            </p:cNvSpPr>
            <p:nvPr/>
          </p:nvSpPr>
          <p:spPr bwMode="auto">
            <a:xfrm>
              <a:off x="3503" y="1780"/>
              <a:ext cx="143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6" name="Freeform 853"/>
            <p:cNvSpPr>
              <a:spLocks/>
            </p:cNvSpPr>
            <p:nvPr/>
          </p:nvSpPr>
          <p:spPr bwMode="auto">
            <a:xfrm>
              <a:off x="2100" y="1459"/>
              <a:ext cx="1391" cy="3"/>
            </a:xfrm>
            <a:custGeom>
              <a:avLst/>
              <a:gdLst>
                <a:gd name="T0" fmla="*/ 0 w 20867"/>
                <a:gd name="T1" fmla="*/ 0 h 39"/>
                <a:gd name="T2" fmla="*/ 0 w 20867"/>
                <a:gd name="T3" fmla="*/ 0 h 39"/>
                <a:gd name="T4" fmla="*/ 0 w 20867"/>
                <a:gd name="T5" fmla="*/ 0 h 39"/>
                <a:gd name="T6" fmla="*/ 0 w 20867"/>
                <a:gd name="T7" fmla="*/ 0 h 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867"/>
                <a:gd name="T13" fmla="*/ 0 h 39"/>
                <a:gd name="T14" fmla="*/ 20867 w 20867"/>
                <a:gd name="T15" fmla="*/ 39 h 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67" h="39">
                  <a:moveTo>
                    <a:pt x="0" y="39"/>
                  </a:moveTo>
                  <a:lnTo>
                    <a:pt x="20867" y="0"/>
                  </a:lnTo>
                  <a:lnTo>
                    <a:pt x="20867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7" name="Rectangle 854"/>
            <p:cNvSpPr>
              <a:spLocks noChangeArrowheads="1"/>
            </p:cNvSpPr>
            <p:nvPr/>
          </p:nvSpPr>
          <p:spPr bwMode="auto">
            <a:xfrm>
              <a:off x="2100" y="1459"/>
              <a:ext cx="1391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8" name="Freeform 855"/>
            <p:cNvSpPr>
              <a:spLocks/>
            </p:cNvSpPr>
            <p:nvPr/>
          </p:nvSpPr>
          <p:spPr bwMode="auto">
            <a:xfrm>
              <a:off x="3661" y="1459"/>
              <a:ext cx="232" cy="3"/>
            </a:xfrm>
            <a:custGeom>
              <a:avLst/>
              <a:gdLst>
                <a:gd name="T0" fmla="*/ 0 w 3484"/>
                <a:gd name="T1" fmla="*/ 0 h 39"/>
                <a:gd name="T2" fmla="*/ 0 w 3484"/>
                <a:gd name="T3" fmla="*/ 0 h 39"/>
                <a:gd name="T4" fmla="*/ 0 w 3484"/>
                <a:gd name="T5" fmla="*/ 0 h 39"/>
                <a:gd name="T6" fmla="*/ 0 w 3484"/>
                <a:gd name="T7" fmla="*/ 0 h 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84"/>
                <a:gd name="T13" fmla="*/ 0 h 39"/>
                <a:gd name="T14" fmla="*/ 3484 w 3484"/>
                <a:gd name="T15" fmla="*/ 39 h 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84" h="39">
                  <a:moveTo>
                    <a:pt x="0" y="0"/>
                  </a:moveTo>
                  <a:lnTo>
                    <a:pt x="0" y="39"/>
                  </a:lnTo>
                  <a:lnTo>
                    <a:pt x="34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9" name="Freeform 856"/>
            <p:cNvSpPr>
              <a:spLocks/>
            </p:cNvSpPr>
            <p:nvPr/>
          </p:nvSpPr>
          <p:spPr bwMode="auto">
            <a:xfrm>
              <a:off x="3661" y="1459"/>
              <a:ext cx="232" cy="3"/>
            </a:xfrm>
            <a:custGeom>
              <a:avLst/>
              <a:gdLst>
                <a:gd name="T0" fmla="*/ 0 w 3484"/>
                <a:gd name="T1" fmla="*/ 0 h 39"/>
                <a:gd name="T2" fmla="*/ 0 w 3484"/>
                <a:gd name="T3" fmla="*/ 0 h 39"/>
                <a:gd name="T4" fmla="*/ 0 w 3484"/>
                <a:gd name="T5" fmla="*/ 0 h 39"/>
                <a:gd name="T6" fmla="*/ 0 w 3484"/>
                <a:gd name="T7" fmla="*/ 0 h 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84"/>
                <a:gd name="T13" fmla="*/ 0 h 39"/>
                <a:gd name="T14" fmla="*/ 3484 w 3484"/>
                <a:gd name="T15" fmla="*/ 39 h 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84" h="39">
                  <a:moveTo>
                    <a:pt x="0" y="39"/>
                  </a:moveTo>
                  <a:lnTo>
                    <a:pt x="3484" y="0"/>
                  </a:lnTo>
                  <a:lnTo>
                    <a:pt x="3484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0" name="Rectangle 857"/>
            <p:cNvSpPr>
              <a:spLocks noChangeArrowheads="1"/>
            </p:cNvSpPr>
            <p:nvPr/>
          </p:nvSpPr>
          <p:spPr bwMode="auto">
            <a:xfrm>
              <a:off x="3661" y="1459"/>
              <a:ext cx="232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1" name="Freeform 858"/>
            <p:cNvSpPr>
              <a:spLocks/>
            </p:cNvSpPr>
            <p:nvPr/>
          </p:nvSpPr>
          <p:spPr bwMode="auto">
            <a:xfrm>
              <a:off x="2975" y="1440"/>
              <a:ext cx="2" cy="2"/>
            </a:xfrm>
            <a:custGeom>
              <a:avLst/>
              <a:gdLst>
                <a:gd name="T0" fmla="*/ 0 w 30"/>
                <a:gd name="T1" fmla="*/ 0 h 33"/>
                <a:gd name="T2" fmla="*/ 0 w 30"/>
                <a:gd name="T3" fmla="*/ 0 h 33"/>
                <a:gd name="T4" fmla="*/ 0 w 30"/>
                <a:gd name="T5" fmla="*/ 0 h 33"/>
                <a:gd name="T6" fmla="*/ 0 60000 65536"/>
                <a:gd name="T7" fmla="*/ 0 60000 65536"/>
                <a:gd name="T8" fmla="*/ 0 60000 65536"/>
                <a:gd name="T9" fmla="*/ 0 w 30"/>
                <a:gd name="T10" fmla="*/ 0 h 33"/>
                <a:gd name="T11" fmla="*/ 30 w 30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3">
                  <a:moveTo>
                    <a:pt x="0" y="33"/>
                  </a:moveTo>
                  <a:lnTo>
                    <a:pt x="29" y="0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2" name="Freeform 859"/>
            <p:cNvSpPr>
              <a:spLocks/>
            </p:cNvSpPr>
            <p:nvPr/>
          </p:nvSpPr>
          <p:spPr bwMode="auto">
            <a:xfrm>
              <a:off x="3010" y="1442"/>
              <a:ext cx="3" cy="3"/>
            </a:xfrm>
            <a:custGeom>
              <a:avLst/>
              <a:gdLst>
                <a:gd name="T0" fmla="*/ 0 w 36"/>
                <a:gd name="T1" fmla="*/ 0 h 42"/>
                <a:gd name="T2" fmla="*/ 0 w 36"/>
                <a:gd name="T3" fmla="*/ 0 h 42"/>
                <a:gd name="T4" fmla="*/ 0 w 36"/>
                <a:gd name="T5" fmla="*/ 0 h 42"/>
                <a:gd name="T6" fmla="*/ 0 60000 65536"/>
                <a:gd name="T7" fmla="*/ 0 60000 65536"/>
                <a:gd name="T8" fmla="*/ 0 60000 65536"/>
                <a:gd name="T9" fmla="*/ 0 w 36"/>
                <a:gd name="T10" fmla="*/ 0 h 42"/>
                <a:gd name="T11" fmla="*/ 36 w 3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42">
                  <a:moveTo>
                    <a:pt x="0" y="42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3" name="Freeform 860"/>
            <p:cNvSpPr>
              <a:spLocks/>
            </p:cNvSpPr>
            <p:nvPr/>
          </p:nvSpPr>
          <p:spPr bwMode="auto">
            <a:xfrm>
              <a:off x="3045" y="1445"/>
              <a:ext cx="2" cy="3"/>
            </a:xfrm>
            <a:custGeom>
              <a:avLst/>
              <a:gdLst>
                <a:gd name="T0" fmla="*/ 0 w 35"/>
                <a:gd name="T1" fmla="*/ 0 h 41"/>
                <a:gd name="T2" fmla="*/ 0 w 35"/>
                <a:gd name="T3" fmla="*/ 0 h 41"/>
                <a:gd name="T4" fmla="*/ 0 w 35"/>
                <a:gd name="T5" fmla="*/ 0 h 41"/>
                <a:gd name="T6" fmla="*/ 0 60000 65536"/>
                <a:gd name="T7" fmla="*/ 0 60000 65536"/>
                <a:gd name="T8" fmla="*/ 0 60000 65536"/>
                <a:gd name="T9" fmla="*/ 0 w 35"/>
                <a:gd name="T10" fmla="*/ 0 h 41"/>
                <a:gd name="T11" fmla="*/ 35 w 35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41">
                  <a:moveTo>
                    <a:pt x="0" y="41"/>
                  </a:moveTo>
                  <a:lnTo>
                    <a:pt x="34" y="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4" name="Freeform 861"/>
            <p:cNvSpPr>
              <a:spLocks/>
            </p:cNvSpPr>
            <p:nvPr/>
          </p:nvSpPr>
          <p:spPr bwMode="auto">
            <a:xfrm>
              <a:off x="3080" y="1448"/>
              <a:ext cx="2" cy="3"/>
            </a:xfrm>
            <a:custGeom>
              <a:avLst/>
              <a:gdLst>
                <a:gd name="T0" fmla="*/ 0 w 37"/>
                <a:gd name="T1" fmla="*/ 0 h 43"/>
                <a:gd name="T2" fmla="*/ 0 w 37"/>
                <a:gd name="T3" fmla="*/ 0 h 43"/>
                <a:gd name="T4" fmla="*/ 0 w 37"/>
                <a:gd name="T5" fmla="*/ 0 h 43"/>
                <a:gd name="T6" fmla="*/ 0 60000 65536"/>
                <a:gd name="T7" fmla="*/ 0 60000 65536"/>
                <a:gd name="T8" fmla="*/ 0 60000 65536"/>
                <a:gd name="T9" fmla="*/ 0 w 37"/>
                <a:gd name="T10" fmla="*/ 0 h 43"/>
                <a:gd name="T11" fmla="*/ 37 w 37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43">
                  <a:moveTo>
                    <a:pt x="0" y="4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5" name="Freeform 862"/>
            <p:cNvSpPr>
              <a:spLocks/>
            </p:cNvSpPr>
            <p:nvPr/>
          </p:nvSpPr>
          <p:spPr bwMode="auto">
            <a:xfrm>
              <a:off x="3115" y="1451"/>
              <a:ext cx="2" cy="3"/>
            </a:xfrm>
            <a:custGeom>
              <a:avLst/>
              <a:gdLst>
                <a:gd name="T0" fmla="*/ 0 w 35"/>
                <a:gd name="T1" fmla="*/ 0 h 42"/>
                <a:gd name="T2" fmla="*/ 0 w 35"/>
                <a:gd name="T3" fmla="*/ 0 h 42"/>
                <a:gd name="T4" fmla="*/ 0 w 35"/>
                <a:gd name="T5" fmla="*/ 0 h 42"/>
                <a:gd name="T6" fmla="*/ 0 60000 65536"/>
                <a:gd name="T7" fmla="*/ 0 60000 65536"/>
                <a:gd name="T8" fmla="*/ 0 60000 65536"/>
                <a:gd name="T9" fmla="*/ 0 w 35"/>
                <a:gd name="T10" fmla="*/ 0 h 42"/>
                <a:gd name="T11" fmla="*/ 35 w 35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42">
                  <a:moveTo>
                    <a:pt x="0" y="42"/>
                  </a:moveTo>
                  <a:lnTo>
                    <a:pt x="34" y="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6" name="Freeform 863"/>
            <p:cNvSpPr>
              <a:spLocks/>
            </p:cNvSpPr>
            <p:nvPr/>
          </p:nvSpPr>
          <p:spPr bwMode="auto">
            <a:xfrm>
              <a:off x="3150" y="1455"/>
              <a:ext cx="2" cy="2"/>
            </a:xfrm>
            <a:custGeom>
              <a:avLst/>
              <a:gdLst>
                <a:gd name="T0" fmla="*/ 0 w 36"/>
                <a:gd name="T1" fmla="*/ 0 h 42"/>
                <a:gd name="T2" fmla="*/ 0 w 36"/>
                <a:gd name="T3" fmla="*/ 0 h 42"/>
                <a:gd name="T4" fmla="*/ 0 w 36"/>
                <a:gd name="T5" fmla="*/ 0 h 42"/>
                <a:gd name="T6" fmla="*/ 0 60000 65536"/>
                <a:gd name="T7" fmla="*/ 0 60000 65536"/>
                <a:gd name="T8" fmla="*/ 0 60000 65536"/>
                <a:gd name="T9" fmla="*/ 0 w 36"/>
                <a:gd name="T10" fmla="*/ 0 h 42"/>
                <a:gd name="T11" fmla="*/ 36 w 3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42">
                  <a:moveTo>
                    <a:pt x="0" y="42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7" name="Freeform 864"/>
            <p:cNvSpPr>
              <a:spLocks/>
            </p:cNvSpPr>
            <p:nvPr/>
          </p:nvSpPr>
          <p:spPr bwMode="auto">
            <a:xfrm>
              <a:off x="3184" y="1458"/>
              <a:ext cx="3" cy="2"/>
            </a:xfrm>
            <a:custGeom>
              <a:avLst/>
              <a:gdLst>
                <a:gd name="T0" fmla="*/ 0 w 37"/>
                <a:gd name="T1" fmla="*/ 0 h 41"/>
                <a:gd name="T2" fmla="*/ 0 w 37"/>
                <a:gd name="T3" fmla="*/ 0 h 41"/>
                <a:gd name="T4" fmla="*/ 0 w 37"/>
                <a:gd name="T5" fmla="*/ 0 h 41"/>
                <a:gd name="T6" fmla="*/ 0 60000 65536"/>
                <a:gd name="T7" fmla="*/ 0 60000 65536"/>
                <a:gd name="T8" fmla="*/ 0 60000 65536"/>
                <a:gd name="T9" fmla="*/ 0 w 37"/>
                <a:gd name="T10" fmla="*/ 0 h 41"/>
                <a:gd name="T11" fmla="*/ 37 w 37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41">
                  <a:moveTo>
                    <a:pt x="0" y="41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8" name="Freeform 865"/>
            <p:cNvSpPr>
              <a:spLocks/>
            </p:cNvSpPr>
            <p:nvPr/>
          </p:nvSpPr>
          <p:spPr bwMode="auto">
            <a:xfrm>
              <a:off x="3386" y="1440"/>
              <a:ext cx="2" cy="2"/>
            </a:xfrm>
            <a:custGeom>
              <a:avLst/>
              <a:gdLst>
                <a:gd name="T0" fmla="*/ 0 w 30"/>
                <a:gd name="T1" fmla="*/ 0 h 34"/>
                <a:gd name="T2" fmla="*/ 0 w 30"/>
                <a:gd name="T3" fmla="*/ 0 h 34"/>
                <a:gd name="T4" fmla="*/ 0 w 30"/>
                <a:gd name="T5" fmla="*/ 0 h 34"/>
                <a:gd name="T6" fmla="*/ 0 60000 65536"/>
                <a:gd name="T7" fmla="*/ 0 60000 65536"/>
                <a:gd name="T8" fmla="*/ 0 60000 65536"/>
                <a:gd name="T9" fmla="*/ 0 w 30"/>
                <a:gd name="T10" fmla="*/ 0 h 34"/>
                <a:gd name="T11" fmla="*/ 30 w 30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4">
                  <a:moveTo>
                    <a:pt x="0" y="34"/>
                  </a:moveTo>
                  <a:lnTo>
                    <a:pt x="29" y="0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9" name="Freeform 866"/>
            <p:cNvSpPr>
              <a:spLocks/>
            </p:cNvSpPr>
            <p:nvPr/>
          </p:nvSpPr>
          <p:spPr bwMode="auto">
            <a:xfrm>
              <a:off x="3421" y="1442"/>
              <a:ext cx="3" cy="3"/>
            </a:xfrm>
            <a:custGeom>
              <a:avLst/>
              <a:gdLst>
                <a:gd name="T0" fmla="*/ 0 w 35"/>
                <a:gd name="T1" fmla="*/ 0 h 42"/>
                <a:gd name="T2" fmla="*/ 0 w 35"/>
                <a:gd name="T3" fmla="*/ 0 h 42"/>
                <a:gd name="T4" fmla="*/ 0 w 35"/>
                <a:gd name="T5" fmla="*/ 0 h 42"/>
                <a:gd name="T6" fmla="*/ 0 60000 65536"/>
                <a:gd name="T7" fmla="*/ 0 60000 65536"/>
                <a:gd name="T8" fmla="*/ 0 60000 65536"/>
                <a:gd name="T9" fmla="*/ 0 w 35"/>
                <a:gd name="T10" fmla="*/ 0 h 42"/>
                <a:gd name="T11" fmla="*/ 35 w 35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42">
                  <a:moveTo>
                    <a:pt x="0" y="42"/>
                  </a:moveTo>
                  <a:lnTo>
                    <a:pt x="34" y="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0" name="Freeform 867"/>
            <p:cNvSpPr>
              <a:spLocks/>
            </p:cNvSpPr>
            <p:nvPr/>
          </p:nvSpPr>
          <p:spPr bwMode="auto">
            <a:xfrm>
              <a:off x="3456" y="1445"/>
              <a:ext cx="2" cy="3"/>
            </a:xfrm>
            <a:custGeom>
              <a:avLst/>
              <a:gdLst>
                <a:gd name="T0" fmla="*/ 0 w 37"/>
                <a:gd name="T1" fmla="*/ 0 h 41"/>
                <a:gd name="T2" fmla="*/ 0 w 37"/>
                <a:gd name="T3" fmla="*/ 0 h 41"/>
                <a:gd name="T4" fmla="*/ 0 w 37"/>
                <a:gd name="T5" fmla="*/ 0 h 41"/>
                <a:gd name="T6" fmla="*/ 0 60000 65536"/>
                <a:gd name="T7" fmla="*/ 0 60000 65536"/>
                <a:gd name="T8" fmla="*/ 0 60000 65536"/>
                <a:gd name="T9" fmla="*/ 0 w 37"/>
                <a:gd name="T10" fmla="*/ 0 h 41"/>
                <a:gd name="T11" fmla="*/ 37 w 37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41">
                  <a:moveTo>
                    <a:pt x="0" y="41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1" name="Freeform 868"/>
            <p:cNvSpPr>
              <a:spLocks/>
            </p:cNvSpPr>
            <p:nvPr/>
          </p:nvSpPr>
          <p:spPr bwMode="auto">
            <a:xfrm>
              <a:off x="3797" y="1440"/>
              <a:ext cx="2" cy="2"/>
            </a:xfrm>
            <a:custGeom>
              <a:avLst/>
              <a:gdLst>
                <a:gd name="T0" fmla="*/ 0 w 30"/>
                <a:gd name="T1" fmla="*/ 0 h 34"/>
                <a:gd name="T2" fmla="*/ 0 w 30"/>
                <a:gd name="T3" fmla="*/ 0 h 34"/>
                <a:gd name="T4" fmla="*/ 0 w 30"/>
                <a:gd name="T5" fmla="*/ 0 h 34"/>
                <a:gd name="T6" fmla="*/ 0 60000 65536"/>
                <a:gd name="T7" fmla="*/ 0 60000 65536"/>
                <a:gd name="T8" fmla="*/ 0 60000 65536"/>
                <a:gd name="T9" fmla="*/ 0 w 30"/>
                <a:gd name="T10" fmla="*/ 0 h 34"/>
                <a:gd name="T11" fmla="*/ 30 w 30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4">
                  <a:moveTo>
                    <a:pt x="0" y="34"/>
                  </a:moveTo>
                  <a:lnTo>
                    <a:pt x="29" y="0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2" name="Freeform 869"/>
            <p:cNvSpPr>
              <a:spLocks/>
            </p:cNvSpPr>
            <p:nvPr/>
          </p:nvSpPr>
          <p:spPr bwMode="auto">
            <a:xfrm>
              <a:off x="3832" y="1442"/>
              <a:ext cx="3" cy="3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60000 65536"/>
                <a:gd name="T7" fmla="*/ 0 60000 65536"/>
                <a:gd name="T8" fmla="*/ 0 60000 65536"/>
                <a:gd name="T9" fmla="*/ 0 w 36"/>
                <a:gd name="T10" fmla="*/ 0 h 43"/>
                <a:gd name="T11" fmla="*/ 36 w 36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43">
                  <a:moveTo>
                    <a:pt x="0" y="43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3" name="Freeform 870"/>
            <p:cNvSpPr>
              <a:spLocks/>
            </p:cNvSpPr>
            <p:nvPr/>
          </p:nvSpPr>
          <p:spPr bwMode="auto">
            <a:xfrm>
              <a:off x="3867" y="1445"/>
              <a:ext cx="2" cy="3"/>
            </a:xfrm>
            <a:custGeom>
              <a:avLst/>
              <a:gdLst>
                <a:gd name="T0" fmla="*/ 0 w 37"/>
                <a:gd name="T1" fmla="*/ 0 h 42"/>
                <a:gd name="T2" fmla="*/ 0 w 37"/>
                <a:gd name="T3" fmla="*/ 0 h 42"/>
                <a:gd name="T4" fmla="*/ 0 w 37"/>
                <a:gd name="T5" fmla="*/ 0 h 42"/>
                <a:gd name="T6" fmla="*/ 0 60000 65536"/>
                <a:gd name="T7" fmla="*/ 0 60000 65536"/>
                <a:gd name="T8" fmla="*/ 0 60000 65536"/>
                <a:gd name="T9" fmla="*/ 0 w 37"/>
                <a:gd name="T10" fmla="*/ 0 h 42"/>
                <a:gd name="T11" fmla="*/ 37 w 37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42">
                  <a:moveTo>
                    <a:pt x="0" y="42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4" name="Freeform 871"/>
            <p:cNvSpPr>
              <a:spLocks/>
            </p:cNvSpPr>
            <p:nvPr/>
          </p:nvSpPr>
          <p:spPr bwMode="auto">
            <a:xfrm>
              <a:off x="2773" y="1458"/>
              <a:ext cx="3" cy="2"/>
            </a:xfrm>
            <a:custGeom>
              <a:avLst/>
              <a:gdLst>
                <a:gd name="T0" fmla="*/ 0 w 36"/>
                <a:gd name="T1" fmla="*/ 0 h 41"/>
                <a:gd name="T2" fmla="*/ 0 w 36"/>
                <a:gd name="T3" fmla="*/ 0 h 41"/>
                <a:gd name="T4" fmla="*/ 0 w 36"/>
                <a:gd name="T5" fmla="*/ 0 h 41"/>
                <a:gd name="T6" fmla="*/ 0 60000 65536"/>
                <a:gd name="T7" fmla="*/ 0 60000 65536"/>
                <a:gd name="T8" fmla="*/ 0 60000 65536"/>
                <a:gd name="T9" fmla="*/ 0 w 36"/>
                <a:gd name="T10" fmla="*/ 0 h 41"/>
                <a:gd name="T11" fmla="*/ 36 w 36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41">
                  <a:moveTo>
                    <a:pt x="0" y="41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5" name="Freeform 872"/>
            <p:cNvSpPr>
              <a:spLocks/>
            </p:cNvSpPr>
            <p:nvPr/>
          </p:nvSpPr>
          <p:spPr bwMode="auto">
            <a:xfrm>
              <a:off x="2739" y="1454"/>
              <a:ext cx="2" cy="3"/>
            </a:xfrm>
            <a:custGeom>
              <a:avLst/>
              <a:gdLst>
                <a:gd name="T0" fmla="*/ 0 w 35"/>
                <a:gd name="T1" fmla="*/ 0 h 42"/>
                <a:gd name="T2" fmla="*/ 0 w 35"/>
                <a:gd name="T3" fmla="*/ 0 h 42"/>
                <a:gd name="T4" fmla="*/ 0 w 35"/>
                <a:gd name="T5" fmla="*/ 0 h 42"/>
                <a:gd name="T6" fmla="*/ 0 60000 65536"/>
                <a:gd name="T7" fmla="*/ 0 60000 65536"/>
                <a:gd name="T8" fmla="*/ 0 60000 65536"/>
                <a:gd name="T9" fmla="*/ 0 w 35"/>
                <a:gd name="T10" fmla="*/ 0 h 42"/>
                <a:gd name="T11" fmla="*/ 35 w 35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42">
                  <a:moveTo>
                    <a:pt x="0" y="42"/>
                  </a:moveTo>
                  <a:lnTo>
                    <a:pt x="34" y="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6" name="Freeform 873"/>
            <p:cNvSpPr>
              <a:spLocks/>
            </p:cNvSpPr>
            <p:nvPr/>
          </p:nvSpPr>
          <p:spPr bwMode="auto">
            <a:xfrm>
              <a:off x="2704" y="1451"/>
              <a:ext cx="2" cy="3"/>
            </a:xfrm>
            <a:custGeom>
              <a:avLst/>
              <a:gdLst>
                <a:gd name="T0" fmla="*/ 0 w 37"/>
                <a:gd name="T1" fmla="*/ 0 h 41"/>
                <a:gd name="T2" fmla="*/ 0 w 37"/>
                <a:gd name="T3" fmla="*/ 0 h 41"/>
                <a:gd name="T4" fmla="*/ 0 w 37"/>
                <a:gd name="T5" fmla="*/ 0 h 41"/>
                <a:gd name="T6" fmla="*/ 0 60000 65536"/>
                <a:gd name="T7" fmla="*/ 0 60000 65536"/>
                <a:gd name="T8" fmla="*/ 0 60000 65536"/>
                <a:gd name="T9" fmla="*/ 0 w 37"/>
                <a:gd name="T10" fmla="*/ 0 h 41"/>
                <a:gd name="T11" fmla="*/ 37 w 37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41">
                  <a:moveTo>
                    <a:pt x="0" y="41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7" name="Freeform 874"/>
            <p:cNvSpPr>
              <a:spLocks/>
            </p:cNvSpPr>
            <p:nvPr/>
          </p:nvSpPr>
          <p:spPr bwMode="auto">
            <a:xfrm>
              <a:off x="2669" y="1448"/>
              <a:ext cx="2" cy="3"/>
            </a:xfrm>
            <a:custGeom>
              <a:avLst/>
              <a:gdLst>
                <a:gd name="T0" fmla="*/ 0 w 36"/>
                <a:gd name="T1" fmla="*/ 0 h 42"/>
                <a:gd name="T2" fmla="*/ 0 w 36"/>
                <a:gd name="T3" fmla="*/ 0 h 42"/>
                <a:gd name="T4" fmla="*/ 0 w 36"/>
                <a:gd name="T5" fmla="*/ 0 h 42"/>
                <a:gd name="T6" fmla="*/ 0 60000 65536"/>
                <a:gd name="T7" fmla="*/ 0 60000 65536"/>
                <a:gd name="T8" fmla="*/ 0 60000 65536"/>
                <a:gd name="T9" fmla="*/ 0 w 36"/>
                <a:gd name="T10" fmla="*/ 0 h 42"/>
                <a:gd name="T11" fmla="*/ 36 w 3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42">
                  <a:moveTo>
                    <a:pt x="0" y="42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8" name="Freeform 875"/>
            <p:cNvSpPr>
              <a:spLocks/>
            </p:cNvSpPr>
            <p:nvPr/>
          </p:nvSpPr>
          <p:spPr bwMode="auto">
            <a:xfrm>
              <a:off x="2634" y="1445"/>
              <a:ext cx="3" cy="3"/>
            </a:xfrm>
            <a:custGeom>
              <a:avLst/>
              <a:gdLst>
                <a:gd name="T0" fmla="*/ 0 w 36"/>
                <a:gd name="T1" fmla="*/ 0 h 41"/>
                <a:gd name="T2" fmla="*/ 0 w 36"/>
                <a:gd name="T3" fmla="*/ 0 h 41"/>
                <a:gd name="T4" fmla="*/ 0 w 36"/>
                <a:gd name="T5" fmla="*/ 0 h 41"/>
                <a:gd name="T6" fmla="*/ 0 60000 65536"/>
                <a:gd name="T7" fmla="*/ 0 60000 65536"/>
                <a:gd name="T8" fmla="*/ 0 60000 65536"/>
                <a:gd name="T9" fmla="*/ 0 w 36"/>
                <a:gd name="T10" fmla="*/ 0 h 41"/>
                <a:gd name="T11" fmla="*/ 36 w 36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41">
                  <a:moveTo>
                    <a:pt x="0" y="41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9" name="Freeform 876"/>
            <p:cNvSpPr>
              <a:spLocks/>
            </p:cNvSpPr>
            <p:nvPr/>
          </p:nvSpPr>
          <p:spPr bwMode="auto">
            <a:xfrm>
              <a:off x="2599" y="1442"/>
              <a:ext cx="3" cy="3"/>
            </a:xfrm>
            <a:custGeom>
              <a:avLst/>
              <a:gdLst>
                <a:gd name="T0" fmla="*/ 0 w 37"/>
                <a:gd name="T1" fmla="*/ 0 h 43"/>
                <a:gd name="T2" fmla="*/ 0 w 37"/>
                <a:gd name="T3" fmla="*/ 0 h 43"/>
                <a:gd name="T4" fmla="*/ 0 w 37"/>
                <a:gd name="T5" fmla="*/ 0 h 43"/>
                <a:gd name="T6" fmla="*/ 0 60000 65536"/>
                <a:gd name="T7" fmla="*/ 0 60000 65536"/>
                <a:gd name="T8" fmla="*/ 0 60000 65536"/>
                <a:gd name="T9" fmla="*/ 0 w 37"/>
                <a:gd name="T10" fmla="*/ 0 h 43"/>
                <a:gd name="T11" fmla="*/ 37 w 37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43">
                  <a:moveTo>
                    <a:pt x="0" y="4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0" name="Freeform 877"/>
            <p:cNvSpPr>
              <a:spLocks/>
            </p:cNvSpPr>
            <p:nvPr/>
          </p:nvSpPr>
          <p:spPr bwMode="auto">
            <a:xfrm>
              <a:off x="2565" y="1440"/>
              <a:ext cx="1" cy="2"/>
            </a:xfrm>
            <a:custGeom>
              <a:avLst/>
              <a:gdLst>
                <a:gd name="T0" fmla="*/ 0 w 29"/>
                <a:gd name="T1" fmla="*/ 0 h 33"/>
                <a:gd name="T2" fmla="*/ 0 w 29"/>
                <a:gd name="T3" fmla="*/ 0 h 33"/>
                <a:gd name="T4" fmla="*/ 0 w 29"/>
                <a:gd name="T5" fmla="*/ 0 h 33"/>
                <a:gd name="T6" fmla="*/ 0 60000 65536"/>
                <a:gd name="T7" fmla="*/ 0 60000 65536"/>
                <a:gd name="T8" fmla="*/ 0 60000 65536"/>
                <a:gd name="T9" fmla="*/ 0 w 29"/>
                <a:gd name="T10" fmla="*/ 0 h 33"/>
                <a:gd name="T11" fmla="*/ 29 w 2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33">
                  <a:moveTo>
                    <a:pt x="0" y="33"/>
                  </a:moveTo>
                  <a:lnTo>
                    <a:pt x="28" y="0"/>
                  </a:lnTo>
                  <a:lnTo>
                    <a:pt x="2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1" name="Freeform 878"/>
            <p:cNvSpPr>
              <a:spLocks/>
            </p:cNvSpPr>
            <p:nvPr/>
          </p:nvSpPr>
          <p:spPr bwMode="auto">
            <a:xfrm>
              <a:off x="2362" y="1457"/>
              <a:ext cx="3" cy="3"/>
            </a:xfrm>
            <a:custGeom>
              <a:avLst/>
              <a:gdLst>
                <a:gd name="T0" fmla="*/ 0 w 35"/>
                <a:gd name="T1" fmla="*/ 0 h 42"/>
                <a:gd name="T2" fmla="*/ 0 w 35"/>
                <a:gd name="T3" fmla="*/ 0 h 42"/>
                <a:gd name="T4" fmla="*/ 0 w 35"/>
                <a:gd name="T5" fmla="*/ 0 h 42"/>
                <a:gd name="T6" fmla="*/ 0 60000 65536"/>
                <a:gd name="T7" fmla="*/ 0 60000 65536"/>
                <a:gd name="T8" fmla="*/ 0 60000 65536"/>
                <a:gd name="T9" fmla="*/ 0 w 35"/>
                <a:gd name="T10" fmla="*/ 0 h 42"/>
                <a:gd name="T11" fmla="*/ 35 w 35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42">
                  <a:moveTo>
                    <a:pt x="0" y="42"/>
                  </a:moveTo>
                  <a:lnTo>
                    <a:pt x="34" y="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2" name="Freeform 879"/>
            <p:cNvSpPr>
              <a:spLocks/>
            </p:cNvSpPr>
            <p:nvPr/>
          </p:nvSpPr>
          <p:spPr bwMode="auto">
            <a:xfrm>
              <a:off x="2328" y="1454"/>
              <a:ext cx="2" cy="3"/>
            </a:xfrm>
            <a:custGeom>
              <a:avLst/>
              <a:gdLst>
                <a:gd name="T0" fmla="*/ 0 w 37"/>
                <a:gd name="T1" fmla="*/ 0 h 43"/>
                <a:gd name="T2" fmla="*/ 0 w 37"/>
                <a:gd name="T3" fmla="*/ 0 h 43"/>
                <a:gd name="T4" fmla="*/ 0 w 37"/>
                <a:gd name="T5" fmla="*/ 0 h 43"/>
                <a:gd name="T6" fmla="*/ 0 60000 65536"/>
                <a:gd name="T7" fmla="*/ 0 60000 65536"/>
                <a:gd name="T8" fmla="*/ 0 60000 65536"/>
                <a:gd name="T9" fmla="*/ 0 w 37"/>
                <a:gd name="T10" fmla="*/ 0 h 43"/>
                <a:gd name="T11" fmla="*/ 37 w 37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43">
                  <a:moveTo>
                    <a:pt x="0" y="4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3" name="Freeform 880"/>
            <p:cNvSpPr>
              <a:spLocks/>
            </p:cNvSpPr>
            <p:nvPr/>
          </p:nvSpPr>
          <p:spPr bwMode="auto">
            <a:xfrm>
              <a:off x="2293" y="1451"/>
              <a:ext cx="2" cy="3"/>
            </a:xfrm>
            <a:custGeom>
              <a:avLst/>
              <a:gdLst>
                <a:gd name="T0" fmla="*/ 0 w 37"/>
                <a:gd name="T1" fmla="*/ 0 h 42"/>
                <a:gd name="T2" fmla="*/ 0 w 37"/>
                <a:gd name="T3" fmla="*/ 0 h 42"/>
                <a:gd name="T4" fmla="*/ 0 w 37"/>
                <a:gd name="T5" fmla="*/ 0 h 42"/>
                <a:gd name="T6" fmla="*/ 0 60000 65536"/>
                <a:gd name="T7" fmla="*/ 0 60000 65536"/>
                <a:gd name="T8" fmla="*/ 0 60000 65536"/>
                <a:gd name="T9" fmla="*/ 0 w 37"/>
                <a:gd name="T10" fmla="*/ 0 h 42"/>
                <a:gd name="T11" fmla="*/ 37 w 37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42">
                  <a:moveTo>
                    <a:pt x="0" y="42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4" name="Freeform 881"/>
            <p:cNvSpPr>
              <a:spLocks/>
            </p:cNvSpPr>
            <p:nvPr/>
          </p:nvSpPr>
          <p:spPr bwMode="auto">
            <a:xfrm>
              <a:off x="2258" y="1448"/>
              <a:ext cx="2" cy="3"/>
            </a:xfrm>
            <a:custGeom>
              <a:avLst/>
              <a:gdLst>
                <a:gd name="T0" fmla="*/ 0 w 35"/>
                <a:gd name="T1" fmla="*/ 0 h 42"/>
                <a:gd name="T2" fmla="*/ 0 w 35"/>
                <a:gd name="T3" fmla="*/ 0 h 42"/>
                <a:gd name="T4" fmla="*/ 0 w 35"/>
                <a:gd name="T5" fmla="*/ 0 h 42"/>
                <a:gd name="T6" fmla="*/ 0 60000 65536"/>
                <a:gd name="T7" fmla="*/ 0 60000 65536"/>
                <a:gd name="T8" fmla="*/ 0 60000 65536"/>
                <a:gd name="T9" fmla="*/ 0 w 35"/>
                <a:gd name="T10" fmla="*/ 0 h 42"/>
                <a:gd name="T11" fmla="*/ 35 w 35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42">
                  <a:moveTo>
                    <a:pt x="0" y="42"/>
                  </a:moveTo>
                  <a:lnTo>
                    <a:pt x="34" y="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5" name="Freeform 882"/>
            <p:cNvSpPr>
              <a:spLocks/>
            </p:cNvSpPr>
            <p:nvPr/>
          </p:nvSpPr>
          <p:spPr bwMode="auto">
            <a:xfrm>
              <a:off x="2223" y="1445"/>
              <a:ext cx="3" cy="3"/>
            </a:xfrm>
            <a:custGeom>
              <a:avLst/>
              <a:gdLst>
                <a:gd name="T0" fmla="*/ 0 w 36"/>
                <a:gd name="T1" fmla="*/ 0 h 41"/>
                <a:gd name="T2" fmla="*/ 0 w 36"/>
                <a:gd name="T3" fmla="*/ 0 h 41"/>
                <a:gd name="T4" fmla="*/ 0 w 36"/>
                <a:gd name="T5" fmla="*/ 0 h 41"/>
                <a:gd name="T6" fmla="*/ 0 60000 65536"/>
                <a:gd name="T7" fmla="*/ 0 60000 65536"/>
                <a:gd name="T8" fmla="*/ 0 60000 65536"/>
                <a:gd name="T9" fmla="*/ 0 w 36"/>
                <a:gd name="T10" fmla="*/ 0 h 41"/>
                <a:gd name="T11" fmla="*/ 36 w 36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41">
                  <a:moveTo>
                    <a:pt x="0" y="41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6" name="Freeform 883"/>
            <p:cNvSpPr>
              <a:spLocks/>
            </p:cNvSpPr>
            <p:nvPr/>
          </p:nvSpPr>
          <p:spPr bwMode="auto">
            <a:xfrm>
              <a:off x="2188" y="1442"/>
              <a:ext cx="3" cy="3"/>
            </a:xfrm>
            <a:custGeom>
              <a:avLst/>
              <a:gdLst>
                <a:gd name="T0" fmla="*/ 0 w 36"/>
                <a:gd name="T1" fmla="*/ 0 h 42"/>
                <a:gd name="T2" fmla="*/ 0 w 36"/>
                <a:gd name="T3" fmla="*/ 0 h 42"/>
                <a:gd name="T4" fmla="*/ 0 w 36"/>
                <a:gd name="T5" fmla="*/ 0 h 42"/>
                <a:gd name="T6" fmla="*/ 0 60000 65536"/>
                <a:gd name="T7" fmla="*/ 0 60000 65536"/>
                <a:gd name="T8" fmla="*/ 0 60000 65536"/>
                <a:gd name="T9" fmla="*/ 0 w 36"/>
                <a:gd name="T10" fmla="*/ 0 h 42"/>
                <a:gd name="T11" fmla="*/ 36 w 3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42">
                  <a:moveTo>
                    <a:pt x="0" y="42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7" name="Freeform 884"/>
            <p:cNvSpPr>
              <a:spLocks/>
            </p:cNvSpPr>
            <p:nvPr/>
          </p:nvSpPr>
          <p:spPr bwMode="auto">
            <a:xfrm>
              <a:off x="2565" y="1442"/>
              <a:ext cx="3" cy="1"/>
            </a:xfrm>
            <a:custGeom>
              <a:avLst/>
              <a:gdLst>
                <a:gd name="T0" fmla="*/ 0 w 45"/>
                <a:gd name="T1" fmla="*/ 0 h 3"/>
                <a:gd name="T2" fmla="*/ 0 w 45"/>
                <a:gd name="T3" fmla="*/ 0 h 3"/>
                <a:gd name="T4" fmla="*/ 0 w 45"/>
                <a:gd name="T5" fmla="*/ 0 h 3"/>
                <a:gd name="T6" fmla="*/ 0 60000 65536"/>
                <a:gd name="T7" fmla="*/ 0 60000 65536"/>
                <a:gd name="T8" fmla="*/ 0 60000 65536"/>
                <a:gd name="T9" fmla="*/ 0 w 45"/>
                <a:gd name="T10" fmla="*/ 0 h 3"/>
                <a:gd name="T11" fmla="*/ 45 w 4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3">
                  <a:moveTo>
                    <a:pt x="0" y="0"/>
                  </a:moveTo>
                  <a:lnTo>
                    <a:pt x="44" y="3"/>
                  </a:lnTo>
                  <a:lnTo>
                    <a:pt x="45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8" name="Freeform 885"/>
            <p:cNvSpPr>
              <a:spLocks/>
            </p:cNvSpPr>
            <p:nvPr/>
          </p:nvSpPr>
          <p:spPr bwMode="auto">
            <a:xfrm>
              <a:off x="2599" y="1445"/>
              <a:ext cx="3" cy="1"/>
            </a:xfrm>
            <a:custGeom>
              <a:avLst/>
              <a:gdLst>
                <a:gd name="T0" fmla="*/ 0 w 45"/>
                <a:gd name="T1" fmla="*/ 0 h 3"/>
                <a:gd name="T2" fmla="*/ 0 w 45"/>
                <a:gd name="T3" fmla="*/ 0 h 3"/>
                <a:gd name="T4" fmla="*/ 0 w 45"/>
                <a:gd name="T5" fmla="*/ 0 h 3"/>
                <a:gd name="T6" fmla="*/ 0 60000 65536"/>
                <a:gd name="T7" fmla="*/ 0 60000 65536"/>
                <a:gd name="T8" fmla="*/ 0 60000 65536"/>
                <a:gd name="T9" fmla="*/ 0 w 45"/>
                <a:gd name="T10" fmla="*/ 0 h 3"/>
                <a:gd name="T11" fmla="*/ 45 w 4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3">
                  <a:moveTo>
                    <a:pt x="0" y="0"/>
                  </a:moveTo>
                  <a:lnTo>
                    <a:pt x="44" y="3"/>
                  </a:lnTo>
                  <a:lnTo>
                    <a:pt x="45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9" name="Freeform 886"/>
            <p:cNvSpPr>
              <a:spLocks/>
            </p:cNvSpPr>
            <p:nvPr/>
          </p:nvSpPr>
          <p:spPr bwMode="auto">
            <a:xfrm>
              <a:off x="2634" y="1448"/>
              <a:ext cx="3" cy="1"/>
            </a:xfrm>
            <a:custGeom>
              <a:avLst/>
              <a:gdLst>
                <a:gd name="T0" fmla="*/ 0 w 44"/>
                <a:gd name="T1" fmla="*/ 0 h 4"/>
                <a:gd name="T2" fmla="*/ 0 w 44"/>
                <a:gd name="T3" fmla="*/ 0 h 4"/>
                <a:gd name="T4" fmla="*/ 0 w 44"/>
                <a:gd name="T5" fmla="*/ 0 h 4"/>
                <a:gd name="T6" fmla="*/ 0 60000 65536"/>
                <a:gd name="T7" fmla="*/ 0 60000 65536"/>
                <a:gd name="T8" fmla="*/ 0 60000 65536"/>
                <a:gd name="T9" fmla="*/ 0 w 44"/>
                <a:gd name="T10" fmla="*/ 0 h 4"/>
                <a:gd name="T11" fmla="*/ 44 w 4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4">
                  <a:moveTo>
                    <a:pt x="0" y="0"/>
                  </a:moveTo>
                  <a:lnTo>
                    <a:pt x="43" y="4"/>
                  </a:lnTo>
                  <a:lnTo>
                    <a:pt x="44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0" name="Freeform 887"/>
            <p:cNvSpPr>
              <a:spLocks/>
            </p:cNvSpPr>
            <p:nvPr/>
          </p:nvSpPr>
          <p:spPr bwMode="auto">
            <a:xfrm>
              <a:off x="2669" y="1451"/>
              <a:ext cx="3" cy="1"/>
            </a:xfrm>
            <a:custGeom>
              <a:avLst/>
              <a:gdLst>
                <a:gd name="T0" fmla="*/ 0 w 44"/>
                <a:gd name="T1" fmla="*/ 0 h 4"/>
                <a:gd name="T2" fmla="*/ 0 w 44"/>
                <a:gd name="T3" fmla="*/ 0 h 4"/>
                <a:gd name="T4" fmla="*/ 0 w 44"/>
                <a:gd name="T5" fmla="*/ 0 h 4"/>
                <a:gd name="T6" fmla="*/ 0 60000 65536"/>
                <a:gd name="T7" fmla="*/ 0 60000 65536"/>
                <a:gd name="T8" fmla="*/ 0 60000 65536"/>
                <a:gd name="T9" fmla="*/ 0 w 44"/>
                <a:gd name="T10" fmla="*/ 0 h 4"/>
                <a:gd name="T11" fmla="*/ 44 w 4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4">
                  <a:moveTo>
                    <a:pt x="0" y="0"/>
                  </a:moveTo>
                  <a:lnTo>
                    <a:pt x="43" y="4"/>
                  </a:lnTo>
                  <a:lnTo>
                    <a:pt x="44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1" name="Freeform 888"/>
            <p:cNvSpPr>
              <a:spLocks/>
            </p:cNvSpPr>
            <p:nvPr/>
          </p:nvSpPr>
          <p:spPr bwMode="auto">
            <a:xfrm>
              <a:off x="2704" y="1454"/>
              <a:ext cx="3" cy="1"/>
            </a:xfrm>
            <a:custGeom>
              <a:avLst/>
              <a:gdLst>
                <a:gd name="T0" fmla="*/ 0 w 45"/>
                <a:gd name="T1" fmla="*/ 0 h 4"/>
                <a:gd name="T2" fmla="*/ 0 w 45"/>
                <a:gd name="T3" fmla="*/ 0 h 4"/>
                <a:gd name="T4" fmla="*/ 0 w 45"/>
                <a:gd name="T5" fmla="*/ 0 h 4"/>
                <a:gd name="T6" fmla="*/ 0 60000 65536"/>
                <a:gd name="T7" fmla="*/ 0 60000 65536"/>
                <a:gd name="T8" fmla="*/ 0 60000 65536"/>
                <a:gd name="T9" fmla="*/ 0 w 45"/>
                <a:gd name="T10" fmla="*/ 0 h 4"/>
                <a:gd name="T11" fmla="*/ 45 w 4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">
                  <a:moveTo>
                    <a:pt x="0" y="0"/>
                  </a:moveTo>
                  <a:lnTo>
                    <a:pt x="44" y="4"/>
                  </a:lnTo>
                  <a:lnTo>
                    <a:pt x="45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2" name="Freeform 889"/>
            <p:cNvSpPr>
              <a:spLocks/>
            </p:cNvSpPr>
            <p:nvPr/>
          </p:nvSpPr>
          <p:spPr bwMode="auto">
            <a:xfrm>
              <a:off x="2739" y="1457"/>
              <a:ext cx="3" cy="1"/>
            </a:xfrm>
            <a:custGeom>
              <a:avLst/>
              <a:gdLst>
                <a:gd name="T0" fmla="*/ 0 w 44"/>
                <a:gd name="T1" fmla="*/ 0 h 4"/>
                <a:gd name="T2" fmla="*/ 0 w 44"/>
                <a:gd name="T3" fmla="*/ 0 h 4"/>
                <a:gd name="T4" fmla="*/ 0 w 44"/>
                <a:gd name="T5" fmla="*/ 0 h 4"/>
                <a:gd name="T6" fmla="*/ 0 60000 65536"/>
                <a:gd name="T7" fmla="*/ 0 60000 65536"/>
                <a:gd name="T8" fmla="*/ 0 60000 65536"/>
                <a:gd name="T9" fmla="*/ 0 w 44"/>
                <a:gd name="T10" fmla="*/ 0 h 4"/>
                <a:gd name="T11" fmla="*/ 44 w 4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4">
                  <a:moveTo>
                    <a:pt x="0" y="0"/>
                  </a:moveTo>
                  <a:lnTo>
                    <a:pt x="43" y="4"/>
                  </a:lnTo>
                  <a:lnTo>
                    <a:pt x="44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3" name="Freeform 890"/>
            <p:cNvSpPr>
              <a:spLocks/>
            </p:cNvSpPr>
            <p:nvPr/>
          </p:nvSpPr>
          <p:spPr bwMode="auto">
            <a:xfrm>
              <a:off x="2773" y="1460"/>
              <a:ext cx="2" cy="1"/>
            </a:xfrm>
            <a:custGeom>
              <a:avLst/>
              <a:gdLst>
                <a:gd name="T0" fmla="*/ 0 w 28"/>
                <a:gd name="T1" fmla="*/ 0 h 3"/>
                <a:gd name="T2" fmla="*/ 0 w 28"/>
                <a:gd name="T3" fmla="*/ 0 h 3"/>
                <a:gd name="T4" fmla="*/ 0 w 28"/>
                <a:gd name="T5" fmla="*/ 0 h 3"/>
                <a:gd name="T6" fmla="*/ 0 60000 65536"/>
                <a:gd name="T7" fmla="*/ 0 60000 65536"/>
                <a:gd name="T8" fmla="*/ 0 60000 65536"/>
                <a:gd name="T9" fmla="*/ 0 w 28"/>
                <a:gd name="T10" fmla="*/ 0 h 3"/>
                <a:gd name="T11" fmla="*/ 28 w 28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3">
                  <a:moveTo>
                    <a:pt x="0" y="0"/>
                  </a:moveTo>
                  <a:lnTo>
                    <a:pt x="27" y="3"/>
                  </a:lnTo>
                  <a:lnTo>
                    <a:pt x="28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4" name="Freeform 891"/>
            <p:cNvSpPr>
              <a:spLocks/>
            </p:cNvSpPr>
            <p:nvPr/>
          </p:nvSpPr>
          <p:spPr bwMode="auto">
            <a:xfrm>
              <a:off x="2975" y="1442"/>
              <a:ext cx="3" cy="1"/>
            </a:xfrm>
            <a:custGeom>
              <a:avLst/>
              <a:gdLst>
                <a:gd name="T0" fmla="*/ 0 w 45"/>
                <a:gd name="T1" fmla="*/ 0 h 4"/>
                <a:gd name="T2" fmla="*/ 0 w 45"/>
                <a:gd name="T3" fmla="*/ 0 h 4"/>
                <a:gd name="T4" fmla="*/ 0 w 45"/>
                <a:gd name="T5" fmla="*/ 0 h 4"/>
                <a:gd name="T6" fmla="*/ 0 60000 65536"/>
                <a:gd name="T7" fmla="*/ 0 60000 65536"/>
                <a:gd name="T8" fmla="*/ 0 60000 65536"/>
                <a:gd name="T9" fmla="*/ 0 w 45"/>
                <a:gd name="T10" fmla="*/ 0 h 4"/>
                <a:gd name="T11" fmla="*/ 45 w 4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">
                  <a:moveTo>
                    <a:pt x="0" y="0"/>
                  </a:moveTo>
                  <a:lnTo>
                    <a:pt x="44" y="4"/>
                  </a:lnTo>
                  <a:lnTo>
                    <a:pt x="45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5" name="Freeform 892"/>
            <p:cNvSpPr>
              <a:spLocks/>
            </p:cNvSpPr>
            <p:nvPr/>
          </p:nvSpPr>
          <p:spPr bwMode="auto">
            <a:xfrm>
              <a:off x="3010" y="1445"/>
              <a:ext cx="3" cy="1"/>
            </a:xfrm>
            <a:custGeom>
              <a:avLst/>
              <a:gdLst>
                <a:gd name="T0" fmla="*/ 0 w 45"/>
                <a:gd name="T1" fmla="*/ 0 h 4"/>
                <a:gd name="T2" fmla="*/ 0 w 45"/>
                <a:gd name="T3" fmla="*/ 0 h 4"/>
                <a:gd name="T4" fmla="*/ 0 w 45"/>
                <a:gd name="T5" fmla="*/ 0 h 4"/>
                <a:gd name="T6" fmla="*/ 0 60000 65536"/>
                <a:gd name="T7" fmla="*/ 0 60000 65536"/>
                <a:gd name="T8" fmla="*/ 0 60000 65536"/>
                <a:gd name="T9" fmla="*/ 0 w 45"/>
                <a:gd name="T10" fmla="*/ 0 h 4"/>
                <a:gd name="T11" fmla="*/ 45 w 4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">
                  <a:moveTo>
                    <a:pt x="0" y="0"/>
                  </a:moveTo>
                  <a:lnTo>
                    <a:pt x="44" y="4"/>
                  </a:lnTo>
                  <a:lnTo>
                    <a:pt x="45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6" name="Freeform 893"/>
            <p:cNvSpPr>
              <a:spLocks/>
            </p:cNvSpPr>
            <p:nvPr/>
          </p:nvSpPr>
          <p:spPr bwMode="auto">
            <a:xfrm>
              <a:off x="3045" y="1448"/>
              <a:ext cx="3" cy="1"/>
            </a:xfrm>
            <a:custGeom>
              <a:avLst/>
              <a:gdLst>
                <a:gd name="T0" fmla="*/ 0 w 44"/>
                <a:gd name="T1" fmla="*/ 0 h 4"/>
                <a:gd name="T2" fmla="*/ 0 w 44"/>
                <a:gd name="T3" fmla="*/ 0 h 4"/>
                <a:gd name="T4" fmla="*/ 0 w 44"/>
                <a:gd name="T5" fmla="*/ 0 h 4"/>
                <a:gd name="T6" fmla="*/ 0 60000 65536"/>
                <a:gd name="T7" fmla="*/ 0 60000 65536"/>
                <a:gd name="T8" fmla="*/ 0 60000 65536"/>
                <a:gd name="T9" fmla="*/ 0 w 44"/>
                <a:gd name="T10" fmla="*/ 0 h 4"/>
                <a:gd name="T11" fmla="*/ 44 w 4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4">
                  <a:moveTo>
                    <a:pt x="0" y="0"/>
                  </a:moveTo>
                  <a:lnTo>
                    <a:pt x="43" y="4"/>
                  </a:lnTo>
                  <a:lnTo>
                    <a:pt x="44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7" name="Freeform 894"/>
            <p:cNvSpPr>
              <a:spLocks/>
            </p:cNvSpPr>
            <p:nvPr/>
          </p:nvSpPr>
          <p:spPr bwMode="auto">
            <a:xfrm>
              <a:off x="3080" y="1451"/>
              <a:ext cx="3" cy="1"/>
            </a:xfrm>
            <a:custGeom>
              <a:avLst/>
              <a:gdLst>
                <a:gd name="T0" fmla="*/ 0 w 45"/>
                <a:gd name="T1" fmla="*/ 0 h 3"/>
                <a:gd name="T2" fmla="*/ 0 w 45"/>
                <a:gd name="T3" fmla="*/ 0 h 3"/>
                <a:gd name="T4" fmla="*/ 0 w 45"/>
                <a:gd name="T5" fmla="*/ 0 h 3"/>
                <a:gd name="T6" fmla="*/ 0 60000 65536"/>
                <a:gd name="T7" fmla="*/ 0 60000 65536"/>
                <a:gd name="T8" fmla="*/ 0 60000 65536"/>
                <a:gd name="T9" fmla="*/ 0 w 45"/>
                <a:gd name="T10" fmla="*/ 0 h 3"/>
                <a:gd name="T11" fmla="*/ 45 w 4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3">
                  <a:moveTo>
                    <a:pt x="0" y="0"/>
                  </a:moveTo>
                  <a:lnTo>
                    <a:pt x="44" y="3"/>
                  </a:lnTo>
                  <a:lnTo>
                    <a:pt x="45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8" name="Freeform 895"/>
            <p:cNvSpPr>
              <a:spLocks/>
            </p:cNvSpPr>
            <p:nvPr/>
          </p:nvSpPr>
          <p:spPr bwMode="auto">
            <a:xfrm>
              <a:off x="3115" y="1454"/>
              <a:ext cx="3" cy="1"/>
            </a:xfrm>
            <a:custGeom>
              <a:avLst/>
              <a:gdLst>
                <a:gd name="T0" fmla="*/ 0 w 45"/>
                <a:gd name="T1" fmla="*/ 0 h 4"/>
                <a:gd name="T2" fmla="*/ 0 w 45"/>
                <a:gd name="T3" fmla="*/ 0 h 4"/>
                <a:gd name="T4" fmla="*/ 0 w 45"/>
                <a:gd name="T5" fmla="*/ 0 h 4"/>
                <a:gd name="T6" fmla="*/ 0 60000 65536"/>
                <a:gd name="T7" fmla="*/ 0 60000 65536"/>
                <a:gd name="T8" fmla="*/ 0 60000 65536"/>
                <a:gd name="T9" fmla="*/ 0 w 45"/>
                <a:gd name="T10" fmla="*/ 0 h 4"/>
                <a:gd name="T11" fmla="*/ 45 w 4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">
                  <a:moveTo>
                    <a:pt x="0" y="0"/>
                  </a:moveTo>
                  <a:lnTo>
                    <a:pt x="44" y="4"/>
                  </a:lnTo>
                  <a:lnTo>
                    <a:pt x="45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9" name="Freeform 896"/>
            <p:cNvSpPr>
              <a:spLocks/>
            </p:cNvSpPr>
            <p:nvPr/>
          </p:nvSpPr>
          <p:spPr bwMode="auto">
            <a:xfrm>
              <a:off x="3150" y="1457"/>
              <a:ext cx="2" cy="1"/>
            </a:xfrm>
            <a:custGeom>
              <a:avLst/>
              <a:gdLst>
                <a:gd name="T0" fmla="*/ 0 w 44"/>
                <a:gd name="T1" fmla="*/ 0 h 4"/>
                <a:gd name="T2" fmla="*/ 0 w 44"/>
                <a:gd name="T3" fmla="*/ 0 h 4"/>
                <a:gd name="T4" fmla="*/ 0 w 44"/>
                <a:gd name="T5" fmla="*/ 0 h 4"/>
                <a:gd name="T6" fmla="*/ 0 60000 65536"/>
                <a:gd name="T7" fmla="*/ 0 60000 65536"/>
                <a:gd name="T8" fmla="*/ 0 60000 65536"/>
                <a:gd name="T9" fmla="*/ 0 w 44"/>
                <a:gd name="T10" fmla="*/ 0 h 4"/>
                <a:gd name="T11" fmla="*/ 44 w 4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4">
                  <a:moveTo>
                    <a:pt x="0" y="0"/>
                  </a:moveTo>
                  <a:lnTo>
                    <a:pt x="43" y="4"/>
                  </a:lnTo>
                  <a:lnTo>
                    <a:pt x="44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0" name="Freeform 897"/>
            <p:cNvSpPr>
              <a:spLocks/>
            </p:cNvSpPr>
            <p:nvPr/>
          </p:nvSpPr>
          <p:spPr bwMode="auto">
            <a:xfrm>
              <a:off x="3184" y="1460"/>
              <a:ext cx="2" cy="1"/>
            </a:xfrm>
            <a:custGeom>
              <a:avLst/>
              <a:gdLst>
                <a:gd name="T0" fmla="*/ 0 w 23"/>
                <a:gd name="T1" fmla="*/ 0 h 2"/>
                <a:gd name="T2" fmla="*/ 0 w 23"/>
                <a:gd name="T3" fmla="*/ 1 h 2"/>
                <a:gd name="T4" fmla="*/ 0 w 23"/>
                <a:gd name="T5" fmla="*/ 1 h 2"/>
                <a:gd name="T6" fmla="*/ 0 60000 65536"/>
                <a:gd name="T7" fmla="*/ 0 60000 65536"/>
                <a:gd name="T8" fmla="*/ 0 60000 65536"/>
                <a:gd name="T9" fmla="*/ 0 w 23"/>
                <a:gd name="T10" fmla="*/ 0 h 2"/>
                <a:gd name="T11" fmla="*/ 23 w 2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2">
                  <a:moveTo>
                    <a:pt x="0" y="0"/>
                  </a:moveTo>
                  <a:lnTo>
                    <a:pt x="22" y="2"/>
                  </a:lnTo>
                  <a:lnTo>
                    <a:pt x="23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1" name="Freeform 898"/>
            <p:cNvSpPr>
              <a:spLocks/>
            </p:cNvSpPr>
            <p:nvPr/>
          </p:nvSpPr>
          <p:spPr bwMode="auto">
            <a:xfrm>
              <a:off x="3386" y="1442"/>
              <a:ext cx="3" cy="1"/>
            </a:xfrm>
            <a:custGeom>
              <a:avLst/>
              <a:gdLst>
                <a:gd name="T0" fmla="*/ 0 w 45"/>
                <a:gd name="T1" fmla="*/ 0 h 4"/>
                <a:gd name="T2" fmla="*/ 0 w 45"/>
                <a:gd name="T3" fmla="*/ 0 h 4"/>
                <a:gd name="T4" fmla="*/ 0 w 45"/>
                <a:gd name="T5" fmla="*/ 0 h 4"/>
                <a:gd name="T6" fmla="*/ 0 60000 65536"/>
                <a:gd name="T7" fmla="*/ 0 60000 65536"/>
                <a:gd name="T8" fmla="*/ 0 60000 65536"/>
                <a:gd name="T9" fmla="*/ 0 w 45"/>
                <a:gd name="T10" fmla="*/ 0 h 4"/>
                <a:gd name="T11" fmla="*/ 45 w 4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">
                  <a:moveTo>
                    <a:pt x="0" y="0"/>
                  </a:moveTo>
                  <a:lnTo>
                    <a:pt x="44" y="4"/>
                  </a:lnTo>
                  <a:lnTo>
                    <a:pt x="45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2" name="Freeform 899"/>
            <p:cNvSpPr>
              <a:spLocks/>
            </p:cNvSpPr>
            <p:nvPr/>
          </p:nvSpPr>
          <p:spPr bwMode="auto">
            <a:xfrm>
              <a:off x="3421" y="1445"/>
              <a:ext cx="3" cy="1"/>
            </a:xfrm>
            <a:custGeom>
              <a:avLst/>
              <a:gdLst>
                <a:gd name="T0" fmla="*/ 0 w 44"/>
                <a:gd name="T1" fmla="*/ 0 h 4"/>
                <a:gd name="T2" fmla="*/ 0 w 44"/>
                <a:gd name="T3" fmla="*/ 0 h 4"/>
                <a:gd name="T4" fmla="*/ 0 w 44"/>
                <a:gd name="T5" fmla="*/ 0 h 4"/>
                <a:gd name="T6" fmla="*/ 0 60000 65536"/>
                <a:gd name="T7" fmla="*/ 0 60000 65536"/>
                <a:gd name="T8" fmla="*/ 0 60000 65536"/>
                <a:gd name="T9" fmla="*/ 0 w 44"/>
                <a:gd name="T10" fmla="*/ 0 h 4"/>
                <a:gd name="T11" fmla="*/ 44 w 4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4">
                  <a:moveTo>
                    <a:pt x="0" y="0"/>
                  </a:moveTo>
                  <a:lnTo>
                    <a:pt x="43" y="4"/>
                  </a:lnTo>
                  <a:lnTo>
                    <a:pt x="44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3" name="Freeform 900"/>
            <p:cNvSpPr>
              <a:spLocks/>
            </p:cNvSpPr>
            <p:nvPr/>
          </p:nvSpPr>
          <p:spPr bwMode="auto">
            <a:xfrm>
              <a:off x="3456" y="1448"/>
              <a:ext cx="3" cy="1"/>
            </a:xfrm>
            <a:custGeom>
              <a:avLst/>
              <a:gdLst>
                <a:gd name="T0" fmla="*/ 0 w 45"/>
                <a:gd name="T1" fmla="*/ 0 h 4"/>
                <a:gd name="T2" fmla="*/ 0 w 45"/>
                <a:gd name="T3" fmla="*/ 0 h 4"/>
                <a:gd name="T4" fmla="*/ 0 w 45"/>
                <a:gd name="T5" fmla="*/ 0 h 4"/>
                <a:gd name="T6" fmla="*/ 0 60000 65536"/>
                <a:gd name="T7" fmla="*/ 0 60000 65536"/>
                <a:gd name="T8" fmla="*/ 0 60000 65536"/>
                <a:gd name="T9" fmla="*/ 0 w 45"/>
                <a:gd name="T10" fmla="*/ 0 h 4"/>
                <a:gd name="T11" fmla="*/ 45 w 4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">
                  <a:moveTo>
                    <a:pt x="0" y="0"/>
                  </a:moveTo>
                  <a:lnTo>
                    <a:pt x="44" y="4"/>
                  </a:lnTo>
                  <a:lnTo>
                    <a:pt x="45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4" name="Freeform 901"/>
            <p:cNvSpPr>
              <a:spLocks/>
            </p:cNvSpPr>
            <p:nvPr/>
          </p:nvSpPr>
          <p:spPr bwMode="auto">
            <a:xfrm>
              <a:off x="3797" y="1442"/>
              <a:ext cx="3" cy="1"/>
            </a:xfrm>
            <a:custGeom>
              <a:avLst/>
              <a:gdLst>
                <a:gd name="T0" fmla="*/ 0 w 44"/>
                <a:gd name="T1" fmla="*/ 0 h 4"/>
                <a:gd name="T2" fmla="*/ 0 w 44"/>
                <a:gd name="T3" fmla="*/ 0 h 4"/>
                <a:gd name="T4" fmla="*/ 0 w 44"/>
                <a:gd name="T5" fmla="*/ 0 h 4"/>
                <a:gd name="T6" fmla="*/ 0 60000 65536"/>
                <a:gd name="T7" fmla="*/ 0 60000 65536"/>
                <a:gd name="T8" fmla="*/ 0 60000 65536"/>
                <a:gd name="T9" fmla="*/ 0 w 44"/>
                <a:gd name="T10" fmla="*/ 0 h 4"/>
                <a:gd name="T11" fmla="*/ 44 w 4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4">
                  <a:moveTo>
                    <a:pt x="0" y="0"/>
                  </a:moveTo>
                  <a:lnTo>
                    <a:pt x="43" y="4"/>
                  </a:lnTo>
                  <a:lnTo>
                    <a:pt x="44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5" name="Freeform 902"/>
            <p:cNvSpPr>
              <a:spLocks/>
            </p:cNvSpPr>
            <p:nvPr/>
          </p:nvSpPr>
          <p:spPr bwMode="auto">
            <a:xfrm>
              <a:off x="3832" y="1445"/>
              <a:ext cx="3" cy="1"/>
            </a:xfrm>
            <a:custGeom>
              <a:avLst/>
              <a:gdLst>
                <a:gd name="T0" fmla="*/ 0 w 44"/>
                <a:gd name="T1" fmla="*/ 0 h 3"/>
                <a:gd name="T2" fmla="*/ 0 w 44"/>
                <a:gd name="T3" fmla="*/ 0 h 3"/>
                <a:gd name="T4" fmla="*/ 0 w 44"/>
                <a:gd name="T5" fmla="*/ 0 h 3"/>
                <a:gd name="T6" fmla="*/ 0 60000 65536"/>
                <a:gd name="T7" fmla="*/ 0 60000 65536"/>
                <a:gd name="T8" fmla="*/ 0 60000 65536"/>
                <a:gd name="T9" fmla="*/ 0 w 44"/>
                <a:gd name="T10" fmla="*/ 0 h 3"/>
                <a:gd name="T11" fmla="*/ 44 w 4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3">
                  <a:moveTo>
                    <a:pt x="0" y="0"/>
                  </a:moveTo>
                  <a:lnTo>
                    <a:pt x="43" y="3"/>
                  </a:lnTo>
                  <a:lnTo>
                    <a:pt x="44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6" name="Freeform 903"/>
            <p:cNvSpPr>
              <a:spLocks/>
            </p:cNvSpPr>
            <p:nvPr/>
          </p:nvSpPr>
          <p:spPr bwMode="auto">
            <a:xfrm>
              <a:off x="3867" y="1448"/>
              <a:ext cx="3" cy="1"/>
            </a:xfrm>
            <a:custGeom>
              <a:avLst/>
              <a:gdLst>
                <a:gd name="T0" fmla="*/ 0 w 45"/>
                <a:gd name="T1" fmla="*/ 0 h 3"/>
                <a:gd name="T2" fmla="*/ 0 w 45"/>
                <a:gd name="T3" fmla="*/ 0 h 3"/>
                <a:gd name="T4" fmla="*/ 0 w 45"/>
                <a:gd name="T5" fmla="*/ 0 h 3"/>
                <a:gd name="T6" fmla="*/ 0 60000 65536"/>
                <a:gd name="T7" fmla="*/ 0 60000 65536"/>
                <a:gd name="T8" fmla="*/ 0 60000 65536"/>
                <a:gd name="T9" fmla="*/ 0 w 45"/>
                <a:gd name="T10" fmla="*/ 0 h 3"/>
                <a:gd name="T11" fmla="*/ 45 w 4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3">
                  <a:moveTo>
                    <a:pt x="0" y="0"/>
                  </a:moveTo>
                  <a:lnTo>
                    <a:pt x="44" y="3"/>
                  </a:lnTo>
                  <a:lnTo>
                    <a:pt x="45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7" name="Freeform 904"/>
            <p:cNvSpPr>
              <a:spLocks/>
            </p:cNvSpPr>
            <p:nvPr/>
          </p:nvSpPr>
          <p:spPr bwMode="auto">
            <a:xfrm>
              <a:off x="2188" y="1445"/>
              <a:ext cx="3" cy="1"/>
            </a:xfrm>
            <a:custGeom>
              <a:avLst/>
              <a:gdLst>
                <a:gd name="T0" fmla="*/ 0 w 45"/>
                <a:gd name="T1" fmla="*/ 0 h 4"/>
                <a:gd name="T2" fmla="*/ 0 w 45"/>
                <a:gd name="T3" fmla="*/ 0 h 4"/>
                <a:gd name="T4" fmla="*/ 0 w 45"/>
                <a:gd name="T5" fmla="*/ 0 h 4"/>
                <a:gd name="T6" fmla="*/ 0 60000 65536"/>
                <a:gd name="T7" fmla="*/ 0 60000 65536"/>
                <a:gd name="T8" fmla="*/ 0 60000 65536"/>
                <a:gd name="T9" fmla="*/ 0 w 45"/>
                <a:gd name="T10" fmla="*/ 0 h 4"/>
                <a:gd name="T11" fmla="*/ 45 w 4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">
                  <a:moveTo>
                    <a:pt x="0" y="0"/>
                  </a:moveTo>
                  <a:lnTo>
                    <a:pt x="44" y="4"/>
                  </a:lnTo>
                  <a:lnTo>
                    <a:pt x="45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8" name="Freeform 905"/>
            <p:cNvSpPr>
              <a:spLocks/>
            </p:cNvSpPr>
            <p:nvPr/>
          </p:nvSpPr>
          <p:spPr bwMode="auto">
            <a:xfrm>
              <a:off x="2223" y="1448"/>
              <a:ext cx="3" cy="1"/>
            </a:xfrm>
            <a:custGeom>
              <a:avLst/>
              <a:gdLst>
                <a:gd name="T0" fmla="*/ 0 w 45"/>
                <a:gd name="T1" fmla="*/ 0 h 4"/>
                <a:gd name="T2" fmla="*/ 0 w 45"/>
                <a:gd name="T3" fmla="*/ 0 h 4"/>
                <a:gd name="T4" fmla="*/ 0 w 45"/>
                <a:gd name="T5" fmla="*/ 0 h 4"/>
                <a:gd name="T6" fmla="*/ 0 60000 65536"/>
                <a:gd name="T7" fmla="*/ 0 60000 65536"/>
                <a:gd name="T8" fmla="*/ 0 60000 65536"/>
                <a:gd name="T9" fmla="*/ 0 w 45"/>
                <a:gd name="T10" fmla="*/ 0 h 4"/>
                <a:gd name="T11" fmla="*/ 45 w 4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">
                  <a:moveTo>
                    <a:pt x="0" y="0"/>
                  </a:moveTo>
                  <a:lnTo>
                    <a:pt x="44" y="4"/>
                  </a:lnTo>
                  <a:lnTo>
                    <a:pt x="45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9" name="Freeform 906"/>
            <p:cNvSpPr>
              <a:spLocks/>
            </p:cNvSpPr>
            <p:nvPr/>
          </p:nvSpPr>
          <p:spPr bwMode="auto">
            <a:xfrm>
              <a:off x="2258" y="1451"/>
              <a:ext cx="3" cy="1"/>
            </a:xfrm>
            <a:custGeom>
              <a:avLst/>
              <a:gdLst>
                <a:gd name="T0" fmla="*/ 0 w 43"/>
                <a:gd name="T1" fmla="*/ 0 h 4"/>
                <a:gd name="T2" fmla="*/ 0 w 43"/>
                <a:gd name="T3" fmla="*/ 0 h 4"/>
                <a:gd name="T4" fmla="*/ 0 w 43"/>
                <a:gd name="T5" fmla="*/ 0 h 4"/>
                <a:gd name="T6" fmla="*/ 0 60000 65536"/>
                <a:gd name="T7" fmla="*/ 0 60000 65536"/>
                <a:gd name="T8" fmla="*/ 0 60000 65536"/>
                <a:gd name="T9" fmla="*/ 0 w 43"/>
                <a:gd name="T10" fmla="*/ 0 h 4"/>
                <a:gd name="T11" fmla="*/ 43 w 4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4">
                  <a:moveTo>
                    <a:pt x="0" y="0"/>
                  </a:moveTo>
                  <a:lnTo>
                    <a:pt x="42" y="4"/>
                  </a:lnTo>
                  <a:lnTo>
                    <a:pt x="43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0" name="Freeform 907"/>
            <p:cNvSpPr>
              <a:spLocks/>
            </p:cNvSpPr>
            <p:nvPr/>
          </p:nvSpPr>
          <p:spPr bwMode="auto">
            <a:xfrm>
              <a:off x="2293" y="1454"/>
              <a:ext cx="3" cy="1"/>
            </a:xfrm>
            <a:custGeom>
              <a:avLst/>
              <a:gdLst>
                <a:gd name="T0" fmla="*/ 0 w 45"/>
                <a:gd name="T1" fmla="*/ 0 h 3"/>
                <a:gd name="T2" fmla="*/ 0 w 45"/>
                <a:gd name="T3" fmla="*/ 0 h 3"/>
                <a:gd name="T4" fmla="*/ 0 w 45"/>
                <a:gd name="T5" fmla="*/ 0 h 3"/>
                <a:gd name="T6" fmla="*/ 0 60000 65536"/>
                <a:gd name="T7" fmla="*/ 0 60000 65536"/>
                <a:gd name="T8" fmla="*/ 0 60000 65536"/>
                <a:gd name="T9" fmla="*/ 0 w 45"/>
                <a:gd name="T10" fmla="*/ 0 h 3"/>
                <a:gd name="T11" fmla="*/ 45 w 4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3">
                  <a:moveTo>
                    <a:pt x="0" y="0"/>
                  </a:moveTo>
                  <a:lnTo>
                    <a:pt x="44" y="3"/>
                  </a:lnTo>
                  <a:lnTo>
                    <a:pt x="45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1" name="Freeform 908"/>
            <p:cNvSpPr>
              <a:spLocks/>
            </p:cNvSpPr>
            <p:nvPr/>
          </p:nvSpPr>
          <p:spPr bwMode="auto">
            <a:xfrm>
              <a:off x="2328" y="1457"/>
              <a:ext cx="3" cy="1"/>
            </a:xfrm>
            <a:custGeom>
              <a:avLst/>
              <a:gdLst>
                <a:gd name="T0" fmla="*/ 0 w 45"/>
                <a:gd name="T1" fmla="*/ 0 h 3"/>
                <a:gd name="T2" fmla="*/ 0 w 45"/>
                <a:gd name="T3" fmla="*/ 0 h 3"/>
                <a:gd name="T4" fmla="*/ 0 w 45"/>
                <a:gd name="T5" fmla="*/ 0 h 3"/>
                <a:gd name="T6" fmla="*/ 0 60000 65536"/>
                <a:gd name="T7" fmla="*/ 0 60000 65536"/>
                <a:gd name="T8" fmla="*/ 0 60000 65536"/>
                <a:gd name="T9" fmla="*/ 0 w 45"/>
                <a:gd name="T10" fmla="*/ 0 h 3"/>
                <a:gd name="T11" fmla="*/ 45 w 4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3">
                  <a:moveTo>
                    <a:pt x="0" y="0"/>
                  </a:moveTo>
                  <a:lnTo>
                    <a:pt x="44" y="3"/>
                  </a:lnTo>
                  <a:lnTo>
                    <a:pt x="45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2" name="Freeform 909"/>
            <p:cNvSpPr>
              <a:spLocks/>
            </p:cNvSpPr>
            <p:nvPr/>
          </p:nvSpPr>
          <p:spPr bwMode="auto">
            <a:xfrm>
              <a:off x="2362" y="1460"/>
              <a:ext cx="3" cy="1"/>
            </a:xfrm>
            <a:custGeom>
              <a:avLst/>
              <a:gdLst>
                <a:gd name="T0" fmla="*/ 0 w 35"/>
                <a:gd name="T1" fmla="*/ 0 h 3"/>
                <a:gd name="T2" fmla="*/ 0 w 35"/>
                <a:gd name="T3" fmla="*/ 0 h 3"/>
                <a:gd name="T4" fmla="*/ 0 w 35"/>
                <a:gd name="T5" fmla="*/ 0 h 3"/>
                <a:gd name="T6" fmla="*/ 0 60000 65536"/>
                <a:gd name="T7" fmla="*/ 0 60000 65536"/>
                <a:gd name="T8" fmla="*/ 0 60000 65536"/>
                <a:gd name="T9" fmla="*/ 0 w 35"/>
                <a:gd name="T10" fmla="*/ 0 h 3"/>
                <a:gd name="T11" fmla="*/ 35 w 3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3">
                  <a:moveTo>
                    <a:pt x="0" y="0"/>
                  </a:moveTo>
                  <a:lnTo>
                    <a:pt x="34" y="3"/>
                  </a:lnTo>
                  <a:lnTo>
                    <a:pt x="35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3" name="Freeform 910"/>
            <p:cNvSpPr>
              <a:spLocks/>
            </p:cNvSpPr>
            <p:nvPr/>
          </p:nvSpPr>
          <p:spPr bwMode="auto">
            <a:xfrm>
              <a:off x="2978" y="1440"/>
              <a:ext cx="1" cy="2"/>
            </a:xfrm>
            <a:custGeom>
              <a:avLst/>
              <a:gdLst>
                <a:gd name="T0" fmla="*/ 0 w 7"/>
                <a:gd name="T1" fmla="*/ 0 h 37"/>
                <a:gd name="T2" fmla="*/ 0 w 7"/>
                <a:gd name="T3" fmla="*/ 0 h 37"/>
                <a:gd name="T4" fmla="*/ 0 w 7"/>
                <a:gd name="T5" fmla="*/ 0 h 37"/>
                <a:gd name="T6" fmla="*/ 0 60000 65536"/>
                <a:gd name="T7" fmla="*/ 0 60000 65536"/>
                <a:gd name="T8" fmla="*/ 0 60000 65536"/>
                <a:gd name="T9" fmla="*/ 0 w 7"/>
                <a:gd name="T10" fmla="*/ 0 h 37"/>
                <a:gd name="T11" fmla="*/ 7 w 7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7">
                  <a:moveTo>
                    <a:pt x="7" y="37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4" name="Freeform 911"/>
            <p:cNvSpPr>
              <a:spLocks/>
            </p:cNvSpPr>
            <p:nvPr/>
          </p:nvSpPr>
          <p:spPr bwMode="auto">
            <a:xfrm>
              <a:off x="3013" y="1442"/>
              <a:ext cx="1" cy="3"/>
            </a:xfrm>
            <a:custGeom>
              <a:avLst/>
              <a:gdLst>
                <a:gd name="T0" fmla="*/ 0 w 9"/>
                <a:gd name="T1" fmla="*/ 0 h 46"/>
                <a:gd name="T2" fmla="*/ 0 w 9"/>
                <a:gd name="T3" fmla="*/ 0 h 46"/>
                <a:gd name="T4" fmla="*/ 0 w 9"/>
                <a:gd name="T5" fmla="*/ 0 h 46"/>
                <a:gd name="T6" fmla="*/ 0 60000 65536"/>
                <a:gd name="T7" fmla="*/ 0 60000 65536"/>
                <a:gd name="T8" fmla="*/ 0 60000 65536"/>
                <a:gd name="T9" fmla="*/ 0 w 9"/>
                <a:gd name="T10" fmla="*/ 0 h 46"/>
                <a:gd name="T11" fmla="*/ 9 w 9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46">
                  <a:moveTo>
                    <a:pt x="9" y="4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5" name="Freeform 912"/>
            <p:cNvSpPr>
              <a:spLocks/>
            </p:cNvSpPr>
            <p:nvPr/>
          </p:nvSpPr>
          <p:spPr bwMode="auto">
            <a:xfrm>
              <a:off x="3047" y="1445"/>
              <a:ext cx="1" cy="3"/>
            </a:xfrm>
            <a:custGeom>
              <a:avLst/>
              <a:gdLst>
                <a:gd name="T0" fmla="*/ 0 w 9"/>
                <a:gd name="T1" fmla="*/ 0 h 45"/>
                <a:gd name="T2" fmla="*/ 0 w 9"/>
                <a:gd name="T3" fmla="*/ 0 h 45"/>
                <a:gd name="T4" fmla="*/ 0 w 9"/>
                <a:gd name="T5" fmla="*/ 0 h 45"/>
                <a:gd name="T6" fmla="*/ 0 60000 65536"/>
                <a:gd name="T7" fmla="*/ 0 60000 65536"/>
                <a:gd name="T8" fmla="*/ 0 60000 65536"/>
                <a:gd name="T9" fmla="*/ 0 w 9"/>
                <a:gd name="T10" fmla="*/ 0 h 45"/>
                <a:gd name="T11" fmla="*/ 9 w 9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45">
                  <a:moveTo>
                    <a:pt x="9" y="4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6" name="Freeform 913"/>
            <p:cNvSpPr>
              <a:spLocks/>
            </p:cNvSpPr>
            <p:nvPr/>
          </p:nvSpPr>
          <p:spPr bwMode="auto">
            <a:xfrm>
              <a:off x="3082" y="1448"/>
              <a:ext cx="1" cy="3"/>
            </a:xfrm>
            <a:custGeom>
              <a:avLst/>
              <a:gdLst>
                <a:gd name="T0" fmla="*/ 0 w 8"/>
                <a:gd name="T1" fmla="*/ 0 h 46"/>
                <a:gd name="T2" fmla="*/ 0 w 8"/>
                <a:gd name="T3" fmla="*/ 0 h 46"/>
                <a:gd name="T4" fmla="*/ 0 w 8"/>
                <a:gd name="T5" fmla="*/ 0 h 46"/>
                <a:gd name="T6" fmla="*/ 0 60000 65536"/>
                <a:gd name="T7" fmla="*/ 0 60000 65536"/>
                <a:gd name="T8" fmla="*/ 0 60000 65536"/>
                <a:gd name="T9" fmla="*/ 0 w 8"/>
                <a:gd name="T10" fmla="*/ 0 h 46"/>
                <a:gd name="T11" fmla="*/ 8 w 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6">
                  <a:moveTo>
                    <a:pt x="8" y="4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7" name="Freeform 914"/>
            <p:cNvSpPr>
              <a:spLocks/>
            </p:cNvSpPr>
            <p:nvPr/>
          </p:nvSpPr>
          <p:spPr bwMode="auto">
            <a:xfrm>
              <a:off x="3117" y="1451"/>
              <a:ext cx="1" cy="4"/>
            </a:xfrm>
            <a:custGeom>
              <a:avLst/>
              <a:gdLst>
                <a:gd name="T0" fmla="*/ 0 w 10"/>
                <a:gd name="T1" fmla="*/ 0 h 46"/>
                <a:gd name="T2" fmla="*/ 0 w 10"/>
                <a:gd name="T3" fmla="*/ 0 h 46"/>
                <a:gd name="T4" fmla="*/ 0 w 10"/>
                <a:gd name="T5" fmla="*/ 0 h 46"/>
                <a:gd name="T6" fmla="*/ 0 60000 65536"/>
                <a:gd name="T7" fmla="*/ 0 60000 65536"/>
                <a:gd name="T8" fmla="*/ 0 60000 65536"/>
                <a:gd name="T9" fmla="*/ 0 w 10"/>
                <a:gd name="T10" fmla="*/ 0 h 46"/>
                <a:gd name="T11" fmla="*/ 10 w 10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46">
                  <a:moveTo>
                    <a:pt x="10" y="4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8" name="Freeform 915"/>
            <p:cNvSpPr>
              <a:spLocks/>
            </p:cNvSpPr>
            <p:nvPr/>
          </p:nvSpPr>
          <p:spPr bwMode="auto">
            <a:xfrm>
              <a:off x="3152" y="1455"/>
              <a:ext cx="1" cy="3"/>
            </a:xfrm>
            <a:custGeom>
              <a:avLst/>
              <a:gdLst>
                <a:gd name="T0" fmla="*/ 0 w 8"/>
                <a:gd name="T1" fmla="*/ 0 h 46"/>
                <a:gd name="T2" fmla="*/ 0 w 8"/>
                <a:gd name="T3" fmla="*/ 0 h 46"/>
                <a:gd name="T4" fmla="*/ 0 w 8"/>
                <a:gd name="T5" fmla="*/ 0 h 46"/>
                <a:gd name="T6" fmla="*/ 0 60000 65536"/>
                <a:gd name="T7" fmla="*/ 0 60000 65536"/>
                <a:gd name="T8" fmla="*/ 0 60000 65536"/>
                <a:gd name="T9" fmla="*/ 0 w 8"/>
                <a:gd name="T10" fmla="*/ 0 h 46"/>
                <a:gd name="T11" fmla="*/ 8 w 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6">
                  <a:moveTo>
                    <a:pt x="8" y="4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9" name="Freeform 916"/>
            <p:cNvSpPr>
              <a:spLocks/>
            </p:cNvSpPr>
            <p:nvPr/>
          </p:nvSpPr>
          <p:spPr bwMode="auto">
            <a:xfrm>
              <a:off x="3187" y="1458"/>
              <a:ext cx="1" cy="2"/>
            </a:xfrm>
            <a:custGeom>
              <a:avLst/>
              <a:gdLst>
                <a:gd name="T0" fmla="*/ 0 w 8"/>
                <a:gd name="T1" fmla="*/ 0 h 43"/>
                <a:gd name="T2" fmla="*/ 0 w 8"/>
                <a:gd name="T3" fmla="*/ 0 h 43"/>
                <a:gd name="T4" fmla="*/ 0 w 8"/>
                <a:gd name="T5" fmla="*/ 0 h 43"/>
                <a:gd name="T6" fmla="*/ 0 60000 65536"/>
                <a:gd name="T7" fmla="*/ 0 60000 65536"/>
                <a:gd name="T8" fmla="*/ 0 60000 65536"/>
                <a:gd name="T9" fmla="*/ 0 w 8"/>
                <a:gd name="T10" fmla="*/ 0 h 43"/>
                <a:gd name="T11" fmla="*/ 8 w 8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3">
                  <a:moveTo>
                    <a:pt x="8" y="4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0" name="Freeform 917"/>
            <p:cNvSpPr>
              <a:spLocks/>
            </p:cNvSpPr>
            <p:nvPr/>
          </p:nvSpPr>
          <p:spPr bwMode="auto">
            <a:xfrm>
              <a:off x="3389" y="1440"/>
              <a:ext cx="1" cy="2"/>
            </a:xfrm>
            <a:custGeom>
              <a:avLst/>
              <a:gdLst>
                <a:gd name="T0" fmla="*/ 0 w 7"/>
                <a:gd name="T1" fmla="*/ 0 h 38"/>
                <a:gd name="T2" fmla="*/ 0 w 7"/>
                <a:gd name="T3" fmla="*/ 0 h 38"/>
                <a:gd name="T4" fmla="*/ 0 w 7"/>
                <a:gd name="T5" fmla="*/ 0 h 38"/>
                <a:gd name="T6" fmla="*/ 0 60000 65536"/>
                <a:gd name="T7" fmla="*/ 0 60000 65536"/>
                <a:gd name="T8" fmla="*/ 0 60000 65536"/>
                <a:gd name="T9" fmla="*/ 0 w 7"/>
                <a:gd name="T10" fmla="*/ 0 h 38"/>
                <a:gd name="T11" fmla="*/ 7 w 7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8">
                  <a:moveTo>
                    <a:pt x="7" y="3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1" name="Freeform 918"/>
            <p:cNvSpPr>
              <a:spLocks/>
            </p:cNvSpPr>
            <p:nvPr/>
          </p:nvSpPr>
          <p:spPr bwMode="auto">
            <a:xfrm>
              <a:off x="3424" y="1442"/>
              <a:ext cx="1" cy="3"/>
            </a:xfrm>
            <a:custGeom>
              <a:avLst/>
              <a:gdLst>
                <a:gd name="T0" fmla="*/ 0 w 9"/>
                <a:gd name="T1" fmla="*/ 0 h 46"/>
                <a:gd name="T2" fmla="*/ 0 w 9"/>
                <a:gd name="T3" fmla="*/ 0 h 46"/>
                <a:gd name="T4" fmla="*/ 0 w 9"/>
                <a:gd name="T5" fmla="*/ 0 h 46"/>
                <a:gd name="T6" fmla="*/ 0 60000 65536"/>
                <a:gd name="T7" fmla="*/ 0 60000 65536"/>
                <a:gd name="T8" fmla="*/ 0 60000 65536"/>
                <a:gd name="T9" fmla="*/ 0 w 9"/>
                <a:gd name="T10" fmla="*/ 0 h 46"/>
                <a:gd name="T11" fmla="*/ 9 w 9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46">
                  <a:moveTo>
                    <a:pt x="9" y="4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2" name="Freeform 919"/>
            <p:cNvSpPr>
              <a:spLocks/>
            </p:cNvSpPr>
            <p:nvPr/>
          </p:nvSpPr>
          <p:spPr bwMode="auto">
            <a:xfrm>
              <a:off x="3458" y="1445"/>
              <a:ext cx="1" cy="3"/>
            </a:xfrm>
            <a:custGeom>
              <a:avLst/>
              <a:gdLst>
                <a:gd name="T0" fmla="*/ 0 w 8"/>
                <a:gd name="T1" fmla="*/ 0 h 45"/>
                <a:gd name="T2" fmla="*/ 0 w 8"/>
                <a:gd name="T3" fmla="*/ 0 h 45"/>
                <a:gd name="T4" fmla="*/ 0 w 8"/>
                <a:gd name="T5" fmla="*/ 0 h 45"/>
                <a:gd name="T6" fmla="*/ 0 60000 65536"/>
                <a:gd name="T7" fmla="*/ 0 60000 65536"/>
                <a:gd name="T8" fmla="*/ 0 60000 65536"/>
                <a:gd name="T9" fmla="*/ 0 w 8"/>
                <a:gd name="T10" fmla="*/ 0 h 45"/>
                <a:gd name="T11" fmla="*/ 8 w 8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5">
                  <a:moveTo>
                    <a:pt x="8" y="4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3" name="Freeform 920"/>
            <p:cNvSpPr>
              <a:spLocks/>
            </p:cNvSpPr>
            <p:nvPr/>
          </p:nvSpPr>
          <p:spPr bwMode="auto">
            <a:xfrm>
              <a:off x="3800" y="1440"/>
              <a:ext cx="1" cy="2"/>
            </a:xfrm>
            <a:custGeom>
              <a:avLst/>
              <a:gdLst>
                <a:gd name="T0" fmla="*/ 0 w 7"/>
                <a:gd name="T1" fmla="*/ 0 h 38"/>
                <a:gd name="T2" fmla="*/ 0 w 7"/>
                <a:gd name="T3" fmla="*/ 0 h 38"/>
                <a:gd name="T4" fmla="*/ 0 w 7"/>
                <a:gd name="T5" fmla="*/ 0 h 38"/>
                <a:gd name="T6" fmla="*/ 0 60000 65536"/>
                <a:gd name="T7" fmla="*/ 0 60000 65536"/>
                <a:gd name="T8" fmla="*/ 0 60000 65536"/>
                <a:gd name="T9" fmla="*/ 0 w 7"/>
                <a:gd name="T10" fmla="*/ 0 h 38"/>
                <a:gd name="T11" fmla="*/ 7 w 7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8">
                  <a:moveTo>
                    <a:pt x="7" y="3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4" name="Freeform 921"/>
            <p:cNvSpPr>
              <a:spLocks/>
            </p:cNvSpPr>
            <p:nvPr/>
          </p:nvSpPr>
          <p:spPr bwMode="auto">
            <a:xfrm>
              <a:off x="3835" y="1442"/>
              <a:ext cx="1" cy="3"/>
            </a:xfrm>
            <a:custGeom>
              <a:avLst/>
              <a:gdLst>
                <a:gd name="T0" fmla="*/ 0 w 8"/>
                <a:gd name="T1" fmla="*/ 0 h 46"/>
                <a:gd name="T2" fmla="*/ 0 w 8"/>
                <a:gd name="T3" fmla="*/ 0 h 46"/>
                <a:gd name="T4" fmla="*/ 0 w 8"/>
                <a:gd name="T5" fmla="*/ 0 h 46"/>
                <a:gd name="T6" fmla="*/ 0 60000 65536"/>
                <a:gd name="T7" fmla="*/ 0 60000 65536"/>
                <a:gd name="T8" fmla="*/ 0 60000 65536"/>
                <a:gd name="T9" fmla="*/ 0 w 8"/>
                <a:gd name="T10" fmla="*/ 0 h 46"/>
                <a:gd name="T11" fmla="*/ 8 w 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6">
                  <a:moveTo>
                    <a:pt x="8" y="4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5" name="Freeform 922"/>
            <p:cNvSpPr>
              <a:spLocks/>
            </p:cNvSpPr>
            <p:nvPr/>
          </p:nvSpPr>
          <p:spPr bwMode="auto">
            <a:xfrm>
              <a:off x="3869" y="1445"/>
              <a:ext cx="1" cy="3"/>
            </a:xfrm>
            <a:custGeom>
              <a:avLst/>
              <a:gdLst>
                <a:gd name="T0" fmla="*/ 0 w 8"/>
                <a:gd name="T1" fmla="*/ 0 h 45"/>
                <a:gd name="T2" fmla="*/ 0 w 8"/>
                <a:gd name="T3" fmla="*/ 0 h 45"/>
                <a:gd name="T4" fmla="*/ 0 w 8"/>
                <a:gd name="T5" fmla="*/ 0 h 45"/>
                <a:gd name="T6" fmla="*/ 0 60000 65536"/>
                <a:gd name="T7" fmla="*/ 0 60000 65536"/>
                <a:gd name="T8" fmla="*/ 0 60000 65536"/>
                <a:gd name="T9" fmla="*/ 0 w 8"/>
                <a:gd name="T10" fmla="*/ 0 h 45"/>
                <a:gd name="T11" fmla="*/ 8 w 8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5">
                  <a:moveTo>
                    <a:pt x="8" y="4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6" name="Freeform 923"/>
            <p:cNvSpPr>
              <a:spLocks/>
            </p:cNvSpPr>
            <p:nvPr/>
          </p:nvSpPr>
          <p:spPr bwMode="auto">
            <a:xfrm>
              <a:off x="2776" y="1458"/>
              <a:ext cx="1" cy="2"/>
            </a:xfrm>
            <a:custGeom>
              <a:avLst/>
              <a:gdLst>
                <a:gd name="T0" fmla="*/ 0 w 8"/>
                <a:gd name="T1" fmla="*/ 0 h 44"/>
                <a:gd name="T2" fmla="*/ 0 w 8"/>
                <a:gd name="T3" fmla="*/ 0 h 44"/>
                <a:gd name="T4" fmla="*/ 0 w 8"/>
                <a:gd name="T5" fmla="*/ 0 h 44"/>
                <a:gd name="T6" fmla="*/ 0 60000 65536"/>
                <a:gd name="T7" fmla="*/ 0 60000 65536"/>
                <a:gd name="T8" fmla="*/ 0 60000 65536"/>
                <a:gd name="T9" fmla="*/ 0 w 8"/>
                <a:gd name="T10" fmla="*/ 0 h 44"/>
                <a:gd name="T11" fmla="*/ 8 w 8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4">
                  <a:moveTo>
                    <a:pt x="8" y="4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7" name="Freeform 924"/>
            <p:cNvSpPr>
              <a:spLocks/>
            </p:cNvSpPr>
            <p:nvPr/>
          </p:nvSpPr>
          <p:spPr bwMode="auto">
            <a:xfrm>
              <a:off x="2741" y="1454"/>
              <a:ext cx="1" cy="4"/>
            </a:xfrm>
            <a:custGeom>
              <a:avLst/>
              <a:gdLst>
                <a:gd name="T0" fmla="*/ 0 w 9"/>
                <a:gd name="T1" fmla="*/ 0 h 46"/>
                <a:gd name="T2" fmla="*/ 0 w 9"/>
                <a:gd name="T3" fmla="*/ 0 h 46"/>
                <a:gd name="T4" fmla="*/ 0 w 9"/>
                <a:gd name="T5" fmla="*/ 0 h 46"/>
                <a:gd name="T6" fmla="*/ 0 60000 65536"/>
                <a:gd name="T7" fmla="*/ 0 60000 65536"/>
                <a:gd name="T8" fmla="*/ 0 60000 65536"/>
                <a:gd name="T9" fmla="*/ 0 w 9"/>
                <a:gd name="T10" fmla="*/ 0 h 46"/>
                <a:gd name="T11" fmla="*/ 9 w 9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46">
                  <a:moveTo>
                    <a:pt x="9" y="4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8" name="Freeform 925"/>
            <p:cNvSpPr>
              <a:spLocks/>
            </p:cNvSpPr>
            <p:nvPr/>
          </p:nvSpPr>
          <p:spPr bwMode="auto">
            <a:xfrm>
              <a:off x="2706" y="1451"/>
              <a:ext cx="1" cy="3"/>
            </a:xfrm>
            <a:custGeom>
              <a:avLst/>
              <a:gdLst>
                <a:gd name="T0" fmla="*/ 0 w 8"/>
                <a:gd name="T1" fmla="*/ 0 h 45"/>
                <a:gd name="T2" fmla="*/ 0 w 8"/>
                <a:gd name="T3" fmla="*/ 0 h 45"/>
                <a:gd name="T4" fmla="*/ 0 w 8"/>
                <a:gd name="T5" fmla="*/ 0 h 45"/>
                <a:gd name="T6" fmla="*/ 0 60000 65536"/>
                <a:gd name="T7" fmla="*/ 0 60000 65536"/>
                <a:gd name="T8" fmla="*/ 0 60000 65536"/>
                <a:gd name="T9" fmla="*/ 0 w 8"/>
                <a:gd name="T10" fmla="*/ 0 h 45"/>
                <a:gd name="T11" fmla="*/ 8 w 8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5">
                  <a:moveTo>
                    <a:pt x="8" y="4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9" name="Freeform 926"/>
            <p:cNvSpPr>
              <a:spLocks/>
            </p:cNvSpPr>
            <p:nvPr/>
          </p:nvSpPr>
          <p:spPr bwMode="auto">
            <a:xfrm>
              <a:off x="2671" y="1448"/>
              <a:ext cx="1" cy="3"/>
            </a:xfrm>
            <a:custGeom>
              <a:avLst/>
              <a:gdLst>
                <a:gd name="T0" fmla="*/ 0 w 8"/>
                <a:gd name="T1" fmla="*/ 0 h 46"/>
                <a:gd name="T2" fmla="*/ 0 w 8"/>
                <a:gd name="T3" fmla="*/ 0 h 46"/>
                <a:gd name="T4" fmla="*/ 0 w 8"/>
                <a:gd name="T5" fmla="*/ 0 h 46"/>
                <a:gd name="T6" fmla="*/ 0 60000 65536"/>
                <a:gd name="T7" fmla="*/ 0 60000 65536"/>
                <a:gd name="T8" fmla="*/ 0 60000 65536"/>
                <a:gd name="T9" fmla="*/ 0 w 8"/>
                <a:gd name="T10" fmla="*/ 0 h 46"/>
                <a:gd name="T11" fmla="*/ 8 w 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6">
                  <a:moveTo>
                    <a:pt x="8" y="4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0" name="Freeform 927"/>
            <p:cNvSpPr>
              <a:spLocks/>
            </p:cNvSpPr>
            <p:nvPr/>
          </p:nvSpPr>
          <p:spPr bwMode="auto">
            <a:xfrm>
              <a:off x="2636" y="1445"/>
              <a:ext cx="1" cy="3"/>
            </a:xfrm>
            <a:custGeom>
              <a:avLst/>
              <a:gdLst>
                <a:gd name="T0" fmla="*/ 0 w 8"/>
                <a:gd name="T1" fmla="*/ 0 h 45"/>
                <a:gd name="T2" fmla="*/ 0 w 8"/>
                <a:gd name="T3" fmla="*/ 0 h 45"/>
                <a:gd name="T4" fmla="*/ 0 w 8"/>
                <a:gd name="T5" fmla="*/ 0 h 45"/>
                <a:gd name="T6" fmla="*/ 0 60000 65536"/>
                <a:gd name="T7" fmla="*/ 0 60000 65536"/>
                <a:gd name="T8" fmla="*/ 0 60000 65536"/>
                <a:gd name="T9" fmla="*/ 0 w 8"/>
                <a:gd name="T10" fmla="*/ 0 h 45"/>
                <a:gd name="T11" fmla="*/ 8 w 8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5">
                  <a:moveTo>
                    <a:pt x="8" y="4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1" name="Freeform 928"/>
            <p:cNvSpPr>
              <a:spLocks/>
            </p:cNvSpPr>
            <p:nvPr/>
          </p:nvSpPr>
          <p:spPr bwMode="auto">
            <a:xfrm>
              <a:off x="2602" y="1442"/>
              <a:ext cx="1" cy="3"/>
            </a:xfrm>
            <a:custGeom>
              <a:avLst/>
              <a:gdLst>
                <a:gd name="T0" fmla="*/ 0 w 8"/>
                <a:gd name="T1" fmla="*/ 0 h 46"/>
                <a:gd name="T2" fmla="*/ 0 w 8"/>
                <a:gd name="T3" fmla="*/ 0 h 46"/>
                <a:gd name="T4" fmla="*/ 0 w 8"/>
                <a:gd name="T5" fmla="*/ 0 h 46"/>
                <a:gd name="T6" fmla="*/ 0 60000 65536"/>
                <a:gd name="T7" fmla="*/ 0 60000 65536"/>
                <a:gd name="T8" fmla="*/ 0 60000 65536"/>
                <a:gd name="T9" fmla="*/ 0 w 8"/>
                <a:gd name="T10" fmla="*/ 0 h 46"/>
                <a:gd name="T11" fmla="*/ 8 w 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6">
                  <a:moveTo>
                    <a:pt x="8" y="4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2" name="Freeform 929"/>
            <p:cNvSpPr>
              <a:spLocks/>
            </p:cNvSpPr>
            <p:nvPr/>
          </p:nvSpPr>
          <p:spPr bwMode="auto">
            <a:xfrm>
              <a:off x="2567" y="1440"/>
              <a:ext cx="1" cy="2"/>
            </a:xfrm>
            <a:custGeom>
              <a:avLst/>
              <a:gdLst>
                <a:gd name="T0" fmla="*/ 0 w 7"/>
                <a:gd name="T1" fmla="*/ 0 h 36"/>
                <a:gd name="T2" fmla="*/ 0 w 7"/>
                <a:gd name="T3" fmla="*/ 0 h 36"/>
                <a:gd name="T4" fmla="*/ 0 w 7"/>
                <a:gd name="T5" fmla="*/ 0 h 36"/>
                <a:gd name="T6" fmla="*/ 0 60000 65536"/>
                <a:gd name="T7" fmla="*/ 0 60000 65536"/>
                <a:gd name="T8" fmla="*/ 0 60000 65536"/>
                <a:gd name="T9" fmla="*/ 0 w 7"/>
                <a:gd name="T10" fmla="*/ 0 h 36"/>
                <a:gd name="T11" fmla="*/ 7 w 7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6">
                  <a:moveTo>
                    <a:pt x="7" y="3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3" name="Freeform 930"/>
            <p:cNvSpPr>
              <a:spLocks/>
            </p:cNvSpPr>
            <p:nvPr/>
          </p:nvSpPr>
          <p:spPr bwMode="auto">
            <a:xfrm>
              <a:off x="2365" y="1458"/>
              <a:ext cx="1" cy="2"/>
            </a:xfrm>
            <a:custGeom>
              <a:avLst/>
              <a:gdLst>
                <a:gd name="T0" fmla="*/ 0 w 9"/>
                <a:gd name="T1" fmla="*/ 0 h 44"/>
                <a:gd name="T2" fmla="*/ 0 w 9"/>
                <a:gd name="T3" fmla="*/ 0 h 44"/>
                <a:gd name="T4" fmla="*/ 0 w 9"/>
                <a:gd name="T5" fmla="*/ 0 h 44"/>
                <a:gd name="T6" fmla="*/ 0 60000 65536"/>
                <a:gd name="T7" fmla="*/ 0 60000 65536"/>
                <a:gd name="T8" fmla="*/ 0 60000 65536"/>
                <a:gd name="T9" fmla="*/ 0 w 9"/>
                <a:gd name="T10" fmla="*/ 0 h 44"/>
                <a:gd name="T11" fmla="*/ 9 w 9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44">
                  <a:moveTo>
                    <a:pt x="9" y="4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4" name="Freeform 931"/>
            <p:cNvSpPr>
              <a:spLocks/>
            </p:cNvSpPr>
            <p:nvPr/>
          </p:nvSpPr>
          <p:spPr bwMode="auto">
            <a:xfrm>
              <a:off x="2330" y="1454"/>
              <a:ext cx="1" cy="3"/>
            </a:xfrm>
            <a:custGeom>
              <a:avLst/>
              <a:gdLst>
                <a:gd name="T0" fmla="*/ 0 w 8"/>
                <a:gd name="T1" fmla="*/ 0 h 46"/>
                <a:gd name="T2" fmla="*/ 0 w 8"/>
                <a:gd name="T3" fmla="*/ 0 h 46"/>
                <a:gd name="T4" fmla="*/ 0 w 8"/>
                <a:gd name="T5" fmla="*/ 0 h 46"/>
                <a:gd name="T6" fmla="*/ 0 60000 65536"/>
                <a:gd name="T7" fmla="*/ 0 60000 65536"/>
                <a:gd name="T8" fmla="*/ 0 60000 65536"/>
                <a:gd name="T9" fmla="*/ 0 w 8"/>
                <a:gd name="T10" fmla="*/ 0 h 46"/>
                <a:gd name="T11" fmla="*/ 8 w 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6">
                  <a:moveTo>
                    <a:pt x="8" y="4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5" name="Freeform 932"/>
            <p:cNvSpPr>
              <a:spLocks/>
            </p:cNvSpPr>
            <p:nvPr/>
          </p:nvSpPr>
          <p:spPr bwMode="auto">
            <a:xfrm>
              <a:off x="2295" y="1451"/>
              <a:ext cx="1" cy="3"/>
            </a:xfrm>
            <a:custGeom>
              <a:avLst/>
              <a:gdLst>
                <a:gd name="T0" fmla="*/ 0 w 8"/>
                <a:gd name="T1" fmla="*/ 0 h 45"/>
                <a:gd name="T2" fmla="*/ 0 w 8"/>
                <a:gd name="T3" fmla="*/ 0 h 45"/>
                <a:gd name="T4" fmla="*/ 0 w 8"/>
                <a:gd name="T5" fmla="*/ 0 h 45"/>
                <a:gd name="T6" fmla="*/ 0 60000 65536"/>
                <a:gd name="T7" fmla="*/ 0 60000 65536"/>
                <a:gd name="T8" fmla="*/ 0 60000 65536"/>
                <a:gd name="T9" fmla="*/ 0 w 8"/>
                <a:gd name="T10" fmla="*/ 0 h 45"/>
                <a:gd name="T11" fmla="*/ 8 w 8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5">
                  <a:moveTo>
                    <a:pt x="8" y="4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6" name="Freeform 933"/>
            <p:cNvSpPr>
              <a:spLocks/>
            </p:cNvSpPr>
            <p:nvPr/>
          </p:nvSpPr>
          <p:spPr bwMode="auto">
            <a:xfrm>
              <a:off x="2260" y="1448"/>
              <a:ext cx="1" cy="3"/>
            </a:xfrm>
            <a:custGeom>
              <a:avLst/>
              <a:gdLst>
                <a:gd name="T0" fmla="*/ 0 w 8"/>
                <a:gd name="T1" fmla="*/ 0 h 46"/>
                <a:gd name="T2" fmla="*/ 0 w 8"/>
                <a:gd name="T3" fmla="*/ 0 h 46"/>
                <a:gd name="T4" fmla="*/ 0 w 8"/>
                <a:gd name="T5" fmla="*/ 0 h 46"/>
                <a:gd name="T6" fmla="*/ 0 60000 65536"/>
                <a:gd name="T7" fmla="*/ 0 60000 65536"/>
                <a:gd name="T8" fmla="*/ 0 60000 65536"/>
                <a:gd name="T9" fmla="*/ 0 w 8"/>
                <a:gd name="T10" fmla="*/ 0 h 46"/>
                <a:gd name="T11" fmla="*/ 8 w 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6">
                  <a:moveTo>
                    <a:pt x="8" y="4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7" name="Freeform 934"/>
            <p:cNvSpPr>
              <a:spLocks/>
            </p:cNvSpPr>
            <p:nvPr/>
          </p:nvSpPr>
          <p:spPr bwMode="auto">
            <a:xfrm>
              <a:off x="2226" y="1445"/>
              <a:ext cx="1" cy="3"/>
            </a:xfrm>
            <a:custGeom>
              <a:avLst/>
              <a:gdLst>
                <a:gd name="T0" fmla="*/ 0 w 9"/>
                <a:gd name="T1" fmla="*/ 0 h 45"/>
                <a:gd name="T2" fmla="*/ 0 w 9"/>
                <a:gd name="T3" fmla="*/ 0 h 45"/>
                <a:gd name="T4" fmla="*/ 0 w 9"/>
                <a:gd name="T5" fmla="*/ 0 h 45"/>
                <a:gd name="T6" fmla="*/ 0 60000 65536"/>
                <a:gd name="T7" fmla="*/ 0 60000 65536"/>
                <a:gd name="T8" fmla="*/ 0 60000 65536"/>
                <a:gd name="T9" fmla="*/ 0 w 9"/>
                <a:gd name="T10" fmla="*/ 0 h 45"/>
                <a:gd name="T11" fmla="*/ 9 w 9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45">
                  <a:moveTo>
                    <a:pt x="9" y="4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8" name="Freeform 935"/>
            <p:cNvSpPr>
              <a:spLocks/>
            </p:cNvSpPr>
            <p:nvPr/>
          </p:nvSpPr>
          <p:spPr bwMode="auto">
            <a:xfrm>
              <a:off x="2191" y="1442"/>
              <a:ext cx="1" cy="3"/>
            </a:xfrm>
            <a:custGeom>
              <a:avLst/>
              <a:gdLst>
                <a:gd name="T0" fmla="*/ 0 w 9"/>
                <a:gd name="T1" fmla="*/ 0 h 46"/>
                <a:gd name="T2" fmla="*/ 0 w 9"/>
                <a:gd name="T3" fmla="*/ 0 h 46"/>
                <a:gd name="T4" fmla="*/ 0 w 9"/>
                <a:gd name="T5" fmla="*/ 0 h 46"/>
                <a:gd name="T6" fmla="*/ 0 60000 65536"/>
                <a:gd name="T7" fmla="*/ 0 60000 65536"/>
                <a:gd name="T8" fmla="*/ 0 60000 65536"/>
                <a:gd name="T9" fmla="*/ 0 w 9"/>
                <a:gd name="T10" fmla="*/ 0 h 46"/>
                <a:gd name="T11" fmla="*/ 9 w 9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46">
                  <a:moveTo>
                    <a:pt x="9" y="4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9" name="Freeform 936"/>
            <p:cNvSpPr>
              <a:spLocks/>
            </p:cNvSpPr>
            <p:nvPr/>
          </p:nvSpPr>
          <p:spPr bwMode="auto">
            <a:xfrm>
              <a:off x="2979" y="1451"/>
              <a:ext cx="4" cy="4"/>
            </a:xfrm>
            <a:custGeom>
              <a:avLst/>
              <a:gdLst>
                <a:gd name="T0" fmla="*/ 0 w 57"/>
                <a:gd name="T1" fmla="*/ 0 h 58"/>
                <a:gd name="T2" fmla="*/ 0 w 57"/>
                <a:gd name="T3" fmla="*/ 0 h 58"/>
                <a:gd name="T4" fmla="*/ 0 w 57"/>
                <a:gd name="T5" fmla="*/ 0 h 58"/>
                <a:gd name="T6" fmla="*/ 0 60000 65536"/>
                <a:gd name="T7" fmla="*/ 0 60000 65536"/>
                <a:gd name="T8" fmla="*/ 0 60000 65536"/>
                <a:gd name="T9" fmla="*/ 0 w 57"/>
                <a:gd name="T10" fmla="*/ 0 h 58"/>
                <a:gd name="T11" fmla="*/ 57 w 57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58">
                  <a:moveTo>
                    <a:pt x="0" y="58"/>
                  </a:moveTo>
                  <a:lnTo>
                    <a:pt x="56" y="0"/>
                  </a:lnTo>
                  <a:lnTo>
                    <a:pt x="5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0" name="Freeform 937"/>
            <p:cNvSpPr>
              <a:spLocks/>
            </p:cNvSpPr>
            <p:nvPr/>
          </p:nvSpPr>
          <p:spPr bwMode="auto">
            <a:xfrm>
              <a:off x="3033" y="1459"/>
              <a:ext cx="1" cy="1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0 h 20"/>
                <a:gd name="T4" fmla="*/ 0 w 21"/>
                <a:gd name="T5" fmla="*/ 0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0" y="20"/>
                  </a:moveTo>
                  <a:lnTo>
                    <a:pt x="20" y="0"/>
                  </a:lnTo>
                  <a:lnTo>
                    <a:pt x="2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1" name="Freeform 938"/>
            <p:cNvSpPr>
              <a:spLocks/>
            </p:cNvSpPr>
            <p:nvPr/>
          </p:nvSpPr>
          <p:spPr bwMode="auto">
            <a:xfrm>
              <a:off x="3231" y="1440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2" name="Freeform 939"/>
            <p:cNvSpPr>
              <a:spLocks/>
            </p:cNvSpPr>
            <p:nvPr/>
          </p:nvSpPr>
          <p:spPr bwMode="auto">
            <a:xfrm>
              <a:off x="3283" y="1444"/>
              <a:ext cx="4" cy="4"/>
            </a:xfrm>
            <a:custGeom>
              <a:avLst/>
              <a:gdLst>
                <a:gd name="T0" fmla="*/ 0 w 58"/>
                <a:gd name="T1" fmla="*/ 0 h 60"/>
                <a:gd name="T2" fmla="*/ 0 w 58"/>
                <a:gd name="T3" fmla="*/ 0 h 60"/>
                <a:gd name="T4" fmla="*/ 0 w 58"/>
                <a:gd name="T5" fmla="*/ 0 h 60"/>
                <a:gd name="T6" fmla="*/ 0 60000 65536"/>
                <a:gd name="T7" fmla="*/ 0 60000 65536"/>
                <a:gd name="T8" fmla="*/ 0 60000 65536"/>
                <a:gd name="T9" fmla="*/ 0 w 58"/>
                <a:gd name="T10" fmla="*/ 0 h 60"/>
                <a:gd name="T11" fmla="*/ 58 w 58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" h="60">
                  <a:moveTo>
                    <a:pt x="0" y="60"/>
                  </a:moveTo>
                  <a:lnTo>
                    <a:pt x="57" y="0"/>
                  </a:lnTo>
                  <a:lnTo>
                    <a:pt x="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3" name="Freeform 940"/>
            <p:cNvSpPr>
              <a:spLocks/>
            </p:cNvSpPr>
            <p:nvPr/>
          </p:nvSpPr>
          <p:spPr bwMode="auto">
            <a:xfrm>
              <a:off x="3335" y="1452"/>
              <a:ext cx="4" cy="4"/>
            </a:xfrm>
            <a:custGeom>
              <a:avLst/>
              <a:gdLst>
                <a:gd name="T0" fmla="*/ 0 w 58"/>
                <a:gd name="T1" fmla="*/ 0 h 60"/>
                <a:gd name="T2" fmla="*/ 0 w 58"/>
                <a:gd name="T3" fmla="*/ 0 h 60"/>
                <a:gd name="T4" fmla="*/ 0 w 58"/>
                <a:gd name="T5" fmla="*/ 0 h 60"/>
                <a:gd name="T6" fmla="*/ 0 60000 65536"/>
                <a:gd name="T7" fmla="*/ 0 60000 65536"/>
                <a:gd name="T8" fmla="*/ 0 60000 65536"/>
                <a:gd name="T9" fmla="*/ 0 w 58"/>
                <a:gd name="T10" fmla="*/ 0 h 60"/>
                <a:gd name="T11" fmla="*/ 58 w 58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" h="60">
                  <a:moveTo>
                    <a:pt x="0" y="60"/>
                  </a:moveTo>
                  <a:lnTo>
                    <a:pt x="57" y="0"/>
                  </a:lnTo>
                  <a:lnTo>
                    <a:pt x="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4" name="Freeform 941"/>
            <p:cNvSpPr>
              <a:spLocks/>
            </p:cNvSpPr>
            <p:nvPr/>
          </p:nvSpPr>
          <p:spPr bwMode="auto">
            <a:xfrm>
              <a:off x="3390" y="1460"/>
              <a:ext cx="1" cy="1"/>
            </a:xfrm>
            <a:custGeom>
              <a:avLst/>
              <a:gdLst>
                <a:gd name="T0" fmla="*/ 0 w 8"/>
                <a:gd name="T1" fmla="*/ 0 h 7"/>
                <a:gd name="T2" fmla="*/ 0 w 8"/>
                <a:gd name="T3" fmla="*/ 0 h 7"/>
                <a:gd name="T4" fmla="*/ 0 w 8"/>
                <a:gd name="T5" fmla="*/ 0 h 7"/>
                <a:gd name="T6" fmla="*/ 0 60000 65536"/>
                <a:gd name="T7" fmla="*/ 0 60000 65536"/>
                <a:gd name="T8" fmla="*/ 0 60000 65536"/>
                <a:gd name="T9" fmla="*/ 0 w 8"/>
                <a:gd name="T10" fmla="*/ 0 h 7"/>
                <a:gd name="T11" fmla="*/ 8 w 8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7">
                  <a:moveTo>
                    <a:pt x="0" y="7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5" name="Freeform 942"/>
            <p:cNvSpPr>
              <a:spLocks/>
            </p:cNvSpPr>
            <p:nvPr/>
          </p:nvSpPr>
          <p:spPr bwMode="auto">
            <a:xfrm>
              <a:off x="3691" y="1453"/>
              <a:ext cx="4" cy="4"/>
            </a:xfrm>
            <a:custGeom>
              <a:avLst/>
              <a:gdLst>
                <a:gd name="T0" fmla="*/ 0 w 57"/>
                <a:gd name="T1" fmla="*/ 0 h 59"/>
                <a:gd name="T2" fmla="*/ 0 w 57"/>
                <a:gd name="T3" fmla="*/ 0 h 59"/>
                <a:gd name="T4" fmla="*/ 0 w 57"/>
                <a:gd name="T5" fmla="*/ 0 h 59"/>
                <a:gd name="T6" fmla="*/ 0 60000 65536"/>
                <a:gd name="T7" fmla="*/ 0 60000 65536"/>
                <a:gd name="T8" fmla="*/ 0 60000 65536"/>
                <a:gd name="T9" fmla="*/ 0 w 57"/>
                <a:gd name="T10" fmla="*/ 0 h 59"/>
                <a:gd name="T11" fmla="*/ 57 w 57"/>
                <a:gd name="T12" fmla="*/ 59 h 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59">
                  <a:moveTo>
                    <a:pt x="0" y="59"/>
                  </a:moveTo>
                  <a:lnTo>
                    <a:pt x="56" y="0"/>
                  </a:lnTo>
                  <a:lnTo>
                    <a:pt x="5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6" name="Freeform 943"/>
            <p:cNvSpPr>
              <a:spLocks/>
            </p:cNvSpPr>
            <p:nvPr/>
          </p:nvSpPr>
          <p:spPr bwMode="auto">
            <a:xfrm>
              <a:off x="2927" y="1443"/>
              <a:ext cx="4" cy="4"/>
            </a:xfrm>
            <a:custGeom>
              <a:avLst/>
              <a:gdLst>
                <a:gd name="T0" fmla="*/ 0 w 58"/>
                <a:gd name="T1" fmla="*/ 0 h 59"/>
                <a:gd name="T2" fmla="*/ 0 w 58"/>
                <a:gd name="T3" fmla="*/ 0 h 59"/>
                <a:gd name="T4" fmla="*/ 0 w 58"/>
                <a:gd name="T5" fmla="*/ 0 h 59"/>
                <a:gd name="T6" fmla="*/ 0 60000 65536"/>
                <a:gd name="T7" fmla="*/ 0 60000 65536"/>
                <a:gd name="T8" fmla="*/ 0 60000 65536"/>
                <a:gd name="T9" fmla="*/ 0 w 58"/>
                <a:gd name="T10" fmla="*/ 0 h 59"/>
                <a:gd name="T11" fmla="*/ 58 w 58"/>
                <a:gd name="T12" fmla="*/ 59 h 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" h="59">
                  <a:moveTo>
                    <a:pt x="0" y="59"/>
                  </a:moveTo>
                  <a:lnTo>
                    <a:pt x="57" y="0"/>
                  </a:lnTo>
                  <a:lnTo>
                    <a:pt x="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7" name="Freeform 944"/>
            <p:cNvSpPr>
              <a:spLocks/>
            </p:cNvSpPr>
            <p:nvPr/>
          </p:nvSpPr>
          <p:spPr bwMode="auto">
            <a:xfrm>
              <a:off x="2676" y="1458"/>
              <a:ext cx="2" cy="2"/>
            </a:xfrm>
            <a:custGeom>
              <a:avLst/>
              <a:gdLst>
                <a:gd name="T0" fmla="*/ 0 w 33"/>
                <a:gd name="T1" fmla="*/ 0 h 34"/>
                <a:gd name="T2" fmla="*/ 0 w 33"/>
                <a:gd name="T3" fmla="*/ 0 h 34"/>
                <a:gd name="T4" fmla="*/ 0 w 33"/>
                <a:gd name="T5" fmla="*/ 0 h 34"/>
                <a:gd name="T6" fmla="*/ 0 60000 65536"/>
                <a:gd name="T7" fmla="*/ 0 60000 65536"/>
                <a:gd name="T8" fmla="*/ 0 60000 65536"/>
                <a:gd name="T9" fmla="*/ 0 w 33"/>
                <a:gd name="T10" fmla="*/ 0 h 34"/>
                <a:gd name="T11" fmla="*/ 33 w 3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34">
                  <a:moveTo>
                    <a:pt x="0" y="34"/>
                  </a:moveTo>
                  <a:lnTo>
                    <a:pt x="32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8" name="Freeform 945"/>
            <p:cNvSpPr>
              <a:spLocks/>
            </p:cNvSpPr>
            <p:nvPr/>
          </p:nvSpPr>
          <p:spPr bwMode="auto">
            <a:xfrm>
              <a:off x="2623" y="1450"/>
              <a:ext cx="4" cy="4"/>
            </a:xfrm>
            <a:custGeom>
              <a:avLst/>
              <a:gdLst>
                <a:gd name="T0" fmla="*/ 0 w 57"/>
                <a:gd name="T1" fmla="*/ 0 h 58"/>
                <a:gd name="T2" fmla="*/ 0 w 57"/>
                <a:gd name="T3" fmla="*/ 0 h 58"/>
                <a:gd name="T4" fmla="*/ 0 w 57"/>
                <a:gd name="T5" fmla="*/ 0 h 58"/>
                <a:gd name="T6" fmla="*/ 0 60000 65536"/>
                <a:gd name="T7" fmla="*/ 0 60000 65536"/>
                <a:gd name="T8" fmla="*/ 0 60000 65536"/>
                <a:gd name="T9" fmla="*/ 0 w 57"/>
                <a:gd name="T10" fmla="*/ 0 h 58"/>
                <a:gd name="T11" fmla="*/ 57 w 57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58">
                  <a:moveTo>
                    <a:pt x="0" y="58"/>
                  </a:moveTo>
                  <a:lnTo>
                    <a:pt x="56" y="0"/>
                  </a:lnTo>
                  <a:lnTo>
                    <a:pt x="5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9" name="Freeform 946"/>
            <p:cNvSpPr>
              <a:spLocks/>
            </p:cNvSpPr>
            <p:nvPr/>
          </p:nvSpPr>
          <p:spPr bwMode="auto">
            <a:xfrm>
              <a:off x="2571" y="1442"/>
              <a:ext cx="4" cy="4"/>
            </a:xfrm>
            <a:custGeom>
              <a:avLst/>
              <a:gdLst>
                <a:gd name="T0" fmla="*/ 0 w 57"/>
                <a:gd name="T1" fmla="*/ 0 h 59"/>
                <a:gd name="T2" fmla="*/ 0 w 57"/>
                <a:gd name="T3" fmla="*/ 0 h 59"/>
                <a:gd name="T4" fmla="*/ 0 w 57"/>
                <a:gd name="T5" fmla="*/ 0 h 59"/>
                <a:gd name="T6" fmla="*/ 0 60000 65536"/>
                <a:gd name="T7" fmla="*/ 0 60000 65536"/>
                <a:gd name="T8" fmla="*/ 0 60000 65536"/>
                <a:gd name="T9" fmla="*/ 0 w 57"/>
                <a:gd name="T10" fmla="*/ 0 h 59"/>
                <a:gd name="T11" fmla="*/ 57 w 57"/>
                <a:gd name="T12" fmla="*/ 59 h 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59">
                  <a:moveTo>
                    <a:pt x="0" y="59"/>
                  </a:moveTo>
                  <a:lnTo>
                    <a:pt x="56" y="0"/>
                  </a:lnTo>
                  <a:lnTo>
                    <a:pt x="5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0" name="Freeform 947"/>
            <p:cNvSpPr>
              <a:spLocks/>
            </p:cNvSpPr>
            <p:nvPr/>
          </p:nvSpPr>
          <p:spPr bwMode="auto">
            <a:xfrm>
              <a:off x="2319" y="1457"/>
              <a:ext cx="3" cy="3"/>
            </a:xfrm>
            <a:custGeom>
              <a:avLst/>
              <a:gdLst>
                <a:gd name="T0" fmla="*/ 0 w 47"/>
                <a:gd name="T1" fmla="*/ 0 h 48"/>
                <a:gd name="T2" fmla="*/ 0 w 47"/>
                <a:gd name="T3" fmla="*/ 0 h 48"/>
                <a:gd name="T4" fmla="*/ 0 w 47"/>
                <a:gd name="T5" fmla="*/ 0 h 48"/>
                <a:gd name="T6" fmla="*/ 0 60000 65536"/>
                <a:gd name="T7" fmla="*/ 0 60000 65536"/>
                <a:gd name="T8" fmla="*/ 0 60000 65536"/>
                <a:gd name="T9" fmla="*/ 0 w 47"/>
                <a:gd name="T10" fmla="*/ 0 h 48"/>
                <a:gd name="T11" fmla="*/ 47 w 47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48">
                  <a:moveTo>
                    <a:pt x="0" y="48"/>
                  </a:moveTo>
                  <a:lnTo>
                    <a:pt x="46" y="0"/>
                  </a:lnTo>
                  <a:lnTo>
                    <a:pt x="4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1" name="Freeform 948"/>
            <p:cNvSpPr>
              <a:spLocks/>
            </p:cNvSpPr>
            <p:nvPr/>
          </p:nvSpPr>
          <p:spPr bwMode="auto">
            <a:xfrm>
              <a:off x="2267" y="1449"/>
              <a:ext cx="3" cy="4"/>
            </a:xfrm>
            <a:custGeom>
              <a:avLst/>
              <a:gdLst>
                <a:gd name="T0" fmla="*/ 0 w 58"/>
                <a:gd name="T1" fmla="*/ 0 h 60"/>
                <a:gd name="T2" fmla="*/ 0 w 58"/>
                <a:gd name="T3" fmla="*/ 0 h 60"/>
                <a:gd name="T4" fmla="*/ 0 w 58"/>
                <a:gd name="T5" fmla="*/ 0 h 60"/>
                <a:gd name="T6" fmla="*/ 0 60000 65536"/>
                <a:gd name="T7" fmla="*/ 0 60000 65536"/>
                <a:gd name="T8" fmla="*/ 0 60000 65536"/>
                <a:gd name="T9" fmla="*/ 0 w 58"/>
                <a:gd name="T10" fmla="*/ 0 h 60"/>
                <a:gd name="T11" fmla="*/ 58 w 58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" h="60">
                  <a:moveTo>
                    <a:pt x="0" y="60"/>
                  </a:moveTo>
                  <a:lnTo>
                    <a:pt x="57" y="0"/>
                  </a:lnTo>
                  <a:lnTo>
                    <a:pt x="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2" name="Freeform 949"/>
            <p:cNvSpPr>
              <a:spLocks/>
            </p:cNvSpPr>
            <p:nvPr/>
          </p:nvSpPr>
          <p:spPr bwMode="auto">
            <a:xfrm>
              <a:off x="2215" y="1441"/>
              <a:ext cx="4" cy="4"/>
            </a:xfrm>
            <a:custGeom>
              <a:avLst/>
              <a:gdLst>
                <a:gd name="T0" fmla="*/ 0 w 58"/>
                <a:gd name="T1" fmla="*/ 0 h 60"/>
                <a:gd name="T2" fmla="*/ 0 w 58"/>
                <a:gd name="T3" fmla="*/ 0 h 60"/>
                <a:gd name="T4" fmla="*/ 0 w 58"/>
                <a:gd name="T5" fmla="*/ 0 h 60"/>
                <a:gd name="T6" fmla="*/ 0 60000 65536"/>
                <a:gd name="T7" fmla="*/ 0 60000 65536"/>
                <a:gd name="T8" fmla="*/ 0 60000 65536"/>
                <a:gd name="T9" fmla="*/ 0 w 58"/>
                <a:gd name="T10" fmla="*/ 0 h 60"/>
                <a:gd name="T11" fmla="*/ 58 w 58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" h="60">
                  <a:moveTo>
                    <a:pt x="0" y="60"/>
                  </a:moveTo>
                  <a:lnTo>
                    <a:pt x="57" y="0"/>
                  </a:lnTo>
                  <a:lnTo>
                    <a:pt x="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3" name="Freeform 950"/>
            <p:cNvSpPr>
              <a:spLocks/>
            </p:cNvSpPr>
            <p:nvPr/>
          </p:nvSpPr>
          <p:spPr bwMode="auto">
            <a:xfrm>
              <a:off x="2983" y="1451"/>
              <a:ext cx="1" cy="5"/>
            </a:xfrm>
            <a:custGeom>
              <a:avLst/>
              <a:gdLst>
                <a:gd name="T0" fmla="*/ 0 w 8"/>
                <a:gd name="T1" fmla="*/ 0 h 69"/>
                <a:gd name="T2" fmla="*/ 0 w 8"/>
                <a:gd name="T3" fmla="*/ 0 h 69"/>
                <a:gd name="T4" fmla="*/ 0 w 8"/>
                <a:gd name="T5" fmla="*/ 0 h 69"/>
                <a:gd name="T6" fmla="*/ 0 60000 65536"/>
                <a:gd name="T7" fmla="*/ 0 60000 65536"/>
                <a:gd name="T8" fmla="*/ 0 60000 65536"/>
                <a:gd name="T9" fmla="*/ 0 w 8"/>
                <a:gd name="T10" fmla="*/ 0 h 69"/>
                <a:gd name="T11" fmla="*/ 8 w 8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69">
                  <a:moveTo>
                    <a:pt x="8" y="6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4" name="Freeform 951"/>
            <p:cNvSpPr>
              <a:spLocks/>
            </p:cNvSpPr>
            <p:nvPr/>
          </p:nvSpPr>
          <p:spPr bwMode="auto">
            <a:xfrm>
              <a:off x="3034" y="1459"/>
              <a:ext cx="1" cy="1"/>
            </a:xfrm>
            <a:custGeom>
              <a:avLst/>
              <a:gdLst>
                <a:gd name="T0" fmla="*/ 0 w 3"/>
                <a:gd name="T1" fmla="*/ 0 h 20"/>
                <a:gd name="T2" fmla="*/ 0 w 3"/>
                <a:gd name="T3" fmla="*/ 0 h 20"/>
                <a:gd name="T4" fmla="*/ 0 w 3"/>
                <a:gd name="T5" fmla="*/ 0 h 20"/>
                <a:gd name="T6" fmla="*/ 0 60000 65536"/>
                <a:gd name="T7" fmla="*/ 0 60000 65536"/>
                <a:gd name="T8" fmla="*/ 0 60000 65536"/>
                <a:gd name="T9" fmla="*/ 0 w 3"/>
                <a:gd name="T10" fmla="*/ 0 h 20"/>
                <a:gd name="T11" fmla="*/ 3 w 3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0">
                  <a:moveTo>
                    <a:pt x="3" y="2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5" name="Freeform 952"/>
            <p:cNvSpPr>
              <a:spLocks/>
            </p:cNvSpPr>
            <p:nvPr/>
          </p:nvSpPr>
          <p:spPr bwMode="auto">
            <a:xfrm>
              <a:off x="3236" y="1440"/>
              <a:ext cx="1" cy="1"/>
            </a:xfrm>
            <a:custGeom>
              <a:avLst/>
              <a:gdLst>
                <a:gd name="T0" fmla="*/ 1 w 1"/>
                <a:gd name="T1" fmla="*/ 0 h 11"/>
                <a:gd name="T2" fmla="*/ 0 w 1"/>
                <a:gd name="T3" fmla="*/ 0 h 11"/>
                <a:gd name="T4" fmla="*/ 1 w 1"/>
                <a:gd name="T5" fmla="*/ 0 h 11"/>
                <a:gd name="T6" fmla="*/ 0 60000 65536"/>
                <a:gd name="T7" fmla="*/ 0 60000 65536"/>
                <a:gd name="T8" fmla="*/ 0 60000 65536"/>
                <a:gd name="T9" fmla="*/ 0 w 1"/>
                <a:gd name="T10" fmla="*/ 0 h 11"/>
                <a:gd name="T11" fmla="*/ 1 w 1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1">
                  <a:moveTo>
                    <a:pt x="1" y="1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6" name="Freeform 953"/>
            <p:cNvSpPr>
              <a:spLocks/>
            </p:cNvSpPr>
            <p:nvPr/>
          </p:nvSpPr>
          <p:spPr bwMode="auto">
            <a:xfrm>
              <a:off x="3287" y="1444"/>
              <a:ext cx="1" cy="5"/>
            </a:xfrm>
            <a:custGeom>
              <a:avLst/>
              <a:gdLst>
                <a:gd name="T0" fmla="*/ 0 w 8"/>
                <a:gd name="T1" fmla="*/ 0 h 70"/>
                <a:gd name="T2" fmla="*/ 0 w 8"/>
                <a:gd name="T3" fmla="*/ 0 h 70"/>
                <a:gd name="T4" fmla="*/ 0 w 8"/>
                <a:gd name="T5" fmla="*/ 0 h 70"/>
                <a:gd name="T6" fmla="*/ 0 60000 65536"/>
                <a:gd name="T7" fmla="*/ 0 60000 65536"/>
                <a:gd name="T8" fmla="*/ 0 60000 65536"/>
                <a:gd name="T9" fmla="*/ 0 w 8"/>
                <a:gd name="T10" fmla="*/ 0 h 70"/>
                <a:gd name="T11" fmla="*/ 8 w 8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70">
                  <a:moveTo>
                    <a:pt x="8" y="7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7" name="Freeform 954"/>
            <p:cNvSpPr>
              <a:spLocks/>
            </p:cNvSpPr>
            <p:nvPr/>
          </p:nvSpPr>
          <p:spPr bwMode="auto">
            <a:xfrm>
              <a:off x="3339" y="1452"/>
              <a:ext cx="1" cy="5"/>
            </a:xfrm>
            <a:custGeom>
              <a:avLst/>
              <a:gdLst>
                <a:gd name="T0" fmla="*/ 0 w 8"/>
                <a:gd name="T1" fmla="*/ 0 h 70"/>
                <a:gd name="T2" fmla="*/ 0 w 8"/>
                <a:gd name="T3" fmla="*/ 0 h 70"/>
                <a:gd name="T4" fmla="*/ 0 w 8"/>
                <a:gd name="T5" fmla="*/ 0 h 70"/>
                <a:gd name="T6" fmla="*/ 0 60000 65536"/>
                <a:gd name="T7" fmla="*/ 0 60000 65536"/>
                <a:gd name="T8" fmla="*/ 0 60000 65536"/>
                <a:gd name="T9" fmla="*/ 0 w 8"/>
                <a:gd name="T10" fmla="*/ 0 h 70"/>
                <a:gd name="T11" fmla="*/ 8 w 8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70">
                  <a:moveTo>
                    <a:pt x="8" y="7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8" name="Freeform 955"/>
            <p:cNvSpPr>
              <a:spLocks/>
            </p:cNvSpPr>
            <p:nvPr/>
          </p:nvSpPr>
          <p:spPr bwMode="auto">
            <a:xfrm>
              <a:off x="3391" y="1460"/>
              <a:ext cx="1" cy="1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1 w 1"/>
                <a:gd name="T5" fmla="*/ 0 h 7"/>
                <a:gd name="T6" fmla="*/ 0 60000 65536"/>
                <a:gd name="T7" fmla="*/ 0 60000 65536"/>
                <a:gd name="T8" fmla="*/ 0 60000 65536"/>
                <a:gd name="T9" fmla="*/ 0 w 1"/>
                <a:gd name="T10" fmla="*/ 0 h 7"/>
                <a:gd name="T11" fmla="*/ 1 w 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">
                  <a:moveTo>
                    <a:pt x="0" y="7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9" name="Freeform 956"/>
            <p:cNvSpPr>
              <a:spLocks/>
            </p:cNvSpPr>
            <p:nvPr/>
          </p:nvSpPr>
          <p:spPr bwMode="auto">
            <a:xfrm>
              <a:off x="3695" y="1453"/>
              <a:ext cx="1" cy="5"/>
            </a:xfrm>
            <a:custGeom>
              <a:avLst/>
              <a:gdLst>
                <a:gd name="T0" fmla="*/ 0 w 8"/>
                <a:gd name="T1" fmla="*/ 0 h 69"/>
                <a:gd name="T2" fmla="*/ 0 w 8"/>
                <a:gd name="T3" fmla="*/ 0 h 69"/>
                <a:gd name="T4" fmla="*/ 0 w 8"/>
                <a:gd name="T5" fmla="*/ 0 h 69"/>
                <a:gd name="T6" fmla="*/ 0 60000 65536"/>
                <a:gd name="T7" fmla="*/ 0 60000 65536"/>
                <a:gd name="T8" fmla="*/ 0 60000 65536"/>
                <a:gd name="T9" fmla="*/ 0 w 8"/>
                <a:gd name="T10" fmla="*/ 0 h 69"/>
                <a:gd name="T11" fmla="*/ 8 w 8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69">
                  <a:moveTo>
                    <a:pt x="8" y="6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0" name="Freeform 957"/>
            <p:cNvSpPr>
              <a:spLocks/>
            </p:cNvSpPr>
            <p:nvPr/>
          </p:nvSpPr>
          <p:spPr bwMode="auto">
            <a:xfrm>
              <a:off x="2931" y="1443"/>
              <a:ext cx="1" cy="5"/>
            </a:xfrm>
            <a:custGeom>
              <a:avLst/>
              <a:gdLst>
                <a:gd name="T0" fmla="*/ 0 w 8"/>
                <a:gd name="T1" fmla="*/ 0 h 69"/>
                <a:gd name="T2" fmla="*/ 0 w 8"/>
                <a:gd name="T3" fmla="*/ 0 h 69"/>
                <a:gd name="T4" fmla="*/ 0 w 8"/>
                <a:gd name="T5" fmla="*/ 0 h 69"/>
                <a:gd name="T6" fmla="*/ 0 60000 65536"/>
                <a:gd name="T7" fmla="*/ 0 60000 65536"/>
                <a:gd name="T8" fmla="*/ 0 60000 65536"/>
                <a:gd name="T9" fmla="*/ 0 w 8"/>
                <a:gd name="T10" fmla="*/ 0 h 69"/>
                <a:gd name="T11" fmla="*/ 8 w 8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69">
                  <a:moveTo>
                    <a:pt x="8" y="6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1" name="Freeform 958"/>
            <p:cNvSpPr>
              <a:spLocks/>
            </p:cNvSpPr>
            <p:nvPr/>
          </p:nvSpPr>
          <p:spPr bwMode="auto">
            <a:xfrm>
              <a:off x="2678" y="1458"/>
              <a:ext cx="1" cy="2"/>
            </a:xfrm>
            <a:custGeom>
              <a:avLst/>
              <a:gdLst>
                <a:gd name="T0" fmla="*/ 0 w 4"/>
                <a:gd name="T1" fmla="*/ 0 h 34"/>
                <a:gd name="T2" fmla="*/ 0 w 4"/>
                <a:gd name="T3" fmla="*/ 0 h 34"/>
                <a:gd name="T4" fmla="*/ 0 w 4"/>
                <a:gd name="T5" fmla="*/ 0 h 34"/>
                <a:gd name="T6" fmla="*/ 0 60000 65536"/>
                <a:gd name="T7" fmla="*/ 0 60000 65536"/>
                <a:gd name="T8" fmla="*/ 0 60000 65536"/>
                <a:gd name="T9" fmla="*/ 0 w 4"/>
                <a:gd name="T10" fmla="*/ 0 h 34"/>
                <a:gd name="T11" fmla="*/ 4 w 4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4">
                  <a:moveTo>
                    <a:pt x="4" y="3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2" name="Freeform 959"/>
            <p:cNvSpPr>
              <a:spLocks/>
            </p:cNvSpPr>
            <p:nvPr/>
          </p:nvSpPr>
          <p:spPr bwMode="auto">
            <a:xfrm>
              <a:off x="2626" y="1450"/>
              <a:ext cx="1" cy="5"/>
            </a:xfrm>
            <a:custGeom>
              <a:avLst/>
              <a:gdLst>
                <a:gd name="T0" fmla="*/ 0 w 8"/>
                <a:gd name="T1" fmla="*/ 0 h 68"/>
                <a:gd name="T2" fmla="*/ 0 w 8"/>
                <a:gd name="T3" fmla="*/ 0 h 68"/>
                <a:gd name="T4" fmla="*/ 0 w 8"/>
                <a:gd name="T5" fmla="*/ 0 h 68"/>
                <a:gd name="T6" fmla="*/ 0 60000 65536"/>
                <a:gd name="T7" fmla="*/ 0 60000 65536"/>
                <a:gd name="T8" fmla="*/ 0 60000 65536"/>
                <a:gd name="T9" fmla="*/ 0 w 8"/>
                <a:gd name="T10" fmla="*/ 0 h 68"/>
                <a:gd name="T11" fmla="*/ 8 w 8"/>
                <a:gd name="T12" fmla="*/ 68 h 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68">
                  <a:moveTo>
                    <a:pt x="8" y="6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3" name="Freeform 960"/>
            <p:cNvSpPr>
              <a:spLocks/>
            </p:cNvSpPr>
            <p:nvPr/>
          </p:nvSpPr>
          <p:spPr bwMode="auto">
            <a:xfrm>
              <a:off x="2575" y="1442"/>
              <a:ext cx="1" cy="5"/>
            </a:xfrm>
            <a:custGeom>
              <a:avLst/>
              <a:gdLst>
                <a:gd name="T0" fmla="*/ 0 w 9"/>
                <a:gd name="T1" fmla="*/ 0 h 69"/>
                <a:gd name="T2" fmla="*/ 0 w 9"/>
                <a:gd name="T3" fmla="*/ 0 h 69"/>
                <a:gd name="T4" fmla="*/ 0 w 9"/>
                <a:gd name="T5" fmla="*/ 0 h 69"/>
                <a:gd name="T6" fmla="*/ 0 60000 65536"/>
                <a:gd name="T7" fmla="*/ 0 60000 65536"/>
                <a:gd name="T8" fmla="*/ 0 60000 65536"/>
                <a:gd name="T9" fmla="*/ 0 w 9"/>
                <a:gd name="T10" fmla="*/ 0 h 69"/>
                <a:gd name="T11" fmla="*/ 9 w 9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69">
                  <a:moveTo>
                    <a:pt x="9" y="6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4" name="Freeform 961"/>
            <p:cNvSpPr>
              <a:spLocks/>
            </p:cNvSpPr>
            <p:nvPr/>
          </p:nvSpPr>
          <p:spPr bwMode="auto">
            <a:xfrm>
              <a:off x="2322" y="1457"/>
              <a:ext cx="1" cy="3"/>
            </a:xfrm>
            <a:custGeom>
              <a:avLst/>
              <a:gdLst>
                <a:gd name="T0" fmla="*/ 0 w 6"/>
                <a:gd name="T1" fmla="*/ 0 h 48"/>
                <a:gd name="T2" fmla="*/ 0 w 6"/>
                <a:gd name="T3" fmla="*/ 0 h 48"/>
                <a:gd name="T4" fmla="*/ 0 w 6"/>
                <a:gd name="T5" fmla="*/ 0 h 48"/>
                <a:gd name="T6" fmla="*/ 0 60000 65536"/>
                <a:gd name="T7" fmla="*/ 0 60000 65536"/>
                <a:gd name="T8" fmla="*/ 0 60000 65536"/>
                <a:gd name="T9" fmla="*/ 0 w 6"/>
                <a:gd name="T10" fmla="*/ 0 h 48"/>
                <a:gd name="T11" fmla="*/ 6 w 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8">
                  <a:moveTo>
                    <a:pt x="6" y="4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5" name="Freeform 962"/>
            <p:cNvSpPr>
              <a:spLocks/>
            </p:cNvSpPr>
            <p:nvPr/>
          </p:nvSpPr>
          <p:spPr bwMode="auto">
            <a:xfrm>
              <a:off x="2270" y="1449"/>
              <a:ext cx="1" cy="5"/>
            </a:xfrm>
            <a:custGeom>
              <a:avLst/>
              <a:gdLst>
                <a:gd name="T0" fmla="*/ 0 w 8"/>
                <a:gd name="T1" fmla="*/ 0 h 70"/>
                <a:gd name="T2" fmla="*/ 0 w 8"/>
                <a:gd name="T3" fmla="*/ 0 h 70"/>
                <a:gd name="T4" fmla="*/ 0 w 8"/>
                <a:gd name="T5" fmla="*/ 0 h 70"/>
                <a:gd name="T6" fmla="*/ 0 60000 65536"/>
                <a:gd name="T7" fmla="*/ 0 60000 65536"/>
                <a:gd name="T8" fmla="*/ 0 60000 65536"/>
                <a:gd name="T9" fmla="*/ 0 w 8"/>
                <a:gd name="T10" fmla="*/ 0 h 70"/>
                <a:gd name="T11" fmla="*/ 8 w 8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70">
                  <a:moveTo>
                    <a:pt x="8" y="7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6" name="Freeform 963"/>
            <p:cNvSpPr>
              <a:spLocks/>
            </p:cNvSpPr>
            <p:nvPr/>
          </p:nvSpPr>
          <p:spPr bwMode="auto">
            <a:xfrm>
              <a:off x="2219" y="1441"/>
              <a:ext cx="1" cy="5"/>
            </a:xfrm>
            <a:custGeom>
              <a:avLst/>
              <a:gdLst>
                <a:gd name="T0" fmla="*/ 0 w 8"/>
                <a:gd name="T1" fmla="*/ 0 h 70"/>
                <a:gd name="T2" fmla="*/ 0 w 8"/>
                <a:gd name="T3" fmla="*/ 0 h 70"/>
                <a:gd name="T4" fmla="*/ 0 w 8"/>
                <a:gd name="T5" fmla="*/ 0 h 70"/>
                <a:gd name="T6" fmla="*/ 0 60000 65536"/>
                <a:gd name="T7" fmla="*/ 0 60000 65536"/>
                <a:gd name="T8" fmla="*/ 0 60000 65536"/>
                <a:gd name="T9" fmla="*/ 0 w 8"/>
                <a:gd name="T10" fmla="*/ 0 h 70"/>
                <a:gd name="T11" fmla="*/ 8 w 8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70">
                  <a:moveTo>
                    <a:pt x="8" y="7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7" name="Freeform 964"/>
            <p:cNvSpPr>
              <a:spLocks/>
            </p:cNvSpPr>
            <p:nvPr/>
          </p:nvSpPr>
          <p:spPr bwMode="auto">
            <a:xfrm>
              <a:off x="2927" y="1447"/>
              <a:ext cx="4" cy="1"/>
            </a:xfrm>
            <a:custGeom>
              <a:avLst/>
              <a:gdLst>
                <a:gd name="T0" fmla="*/ 0 w 66"/>
                <a:gd name="T1" fmla="*/ 0 h 10"/>
                <a:gd name="T2" fmla="*/ 0 w 66"/>
                <a:gd name="T3" fmla="*/ 0 h 10"/>
                <a:gd name="T4" fmla="*/ 0 w 66"/>
                <a:gd name="T5" fmla="*/ 0 h 10"/>
                <a:gd name="T6" fmla="*/ 0 60000 65536"/>
                <a:gd name="T7" fmla="*/ 0 60000 65536"/>
                <a:gd name="T8" fmla="*/ 0 60000 65536"/>
                <a:gd name="T9" fmla="*/ 0 w 66"/>
                <a:gd name="T10" fmla="*/ 0 h 10"/>
                <a:gd name="T11" fmla="*/ 66 w 6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10">
                  <a:moveTo>
                    <a:pt x="0" y="0"/>
                  </a:moveTo>
                  <a:lnTo>
                    <a:pt x="65" y="10"/>
                  </a:lnTo>
                  <a:lnTo>
                    <a:pt x="66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8" name="Freeform 965"/>
            <p:cNvSpPr>
              <a:spLocks/>
            </p:cNvSpPr>
            <p:nvPr/>
          </p:nvSpPr>
          <p:spPr bwMode="auto">
            <a:xfrm>
              <a:off x="2979" y="1455"/>
              <a:ext cx="4" cy="1"/>
            </a:xfrm>
            <a:custGeom>
              <a:avLst/>
              <a:gdLst>
                <a:gd name="T0" fmla="*/ 0 w 65"/>
                <a:gd name="T1" fmla="*/ 0 h 11"/>
                <a:gd name="T2" fmla="*/ 0 w 65"/>
                <a:gd name="T3" fmla="*/ 0 h 11"/>
                <a:gd name="T4" fmla="*/ 0 w 65"/>
                <a:gd name="T5" fmla="*/ 0 h 11"/>
                <a:gd name="T6" fmla="*/ 0 60000 65536"/>
                <a:gd name="T7" fmla="*/ 0 60000 65536"/>
                <a:gd name="T8" fmla="*/ 0 60000 65536"/>
                <a:gd name="T9" fmla="*/ 0 w 65"/>
                <a:gd name="T10" fmla="*/ 0 h 11"/>
                <a:gd name="T11" fmla="*/ 65 w 65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11">
                  <a:moveTo>
                    <a:pt x="0" y="0"/>
                  </a:moveTo>
                  <a:lnTo>
                    <a:pt x="64" y="11"/>
                  </a:lnTo>
                  <a:lnTo>
                    <a:pt x="65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9" name="Freeform 966"/>
            <p:cNvSpPr>
              <a:spLocks/>
            </p:cNvSpPr>
            <p:nvPr/>
          </p:nvSpPr>
          <p:spPr bwMode="auto">
            <a:xfrm>
              <a:off x="3231" y="1440"/>
              <a:ext cx="5" cy="1"/>
            </a:xfrm>
            <a:custGeom>
              <a:avLst/>
              <a:gdLst>
                <a:gd name="T0" fmla="*/ 0 w 66"/>
                <a:gd name="T1" fmla="*/ 0 h 10"/>
                <a:gd name="T2" fmla="*/ 0 w 66"/>
                <a:gd name="T3" fmla="*/ 0 h 10"/>
                <a:gd name="T4" fmla="*/ 0 w 66"/>
                <a:gd name="T5" fmla="*/ 0 h 10"/>
                <a:gd name="T6" fmla="*/ 0 60000 65536"/>
                <a:gd name="T7" fmla="*/ 0 60000 65536"/>
                <a:gd name="T8" fmla="*/ 0 60000 65536"/>
                <a:gd name="T9" fmla="*/ 0 w 66"/>
                <a:gd name="T10" fmla="*/ 0 h 10"/>
                <a:gd name="T11" fmla="*/ 66 w 6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10">
                  <a:moveTo>
                    <a:pt x="0" y="0"/>
                  </a:moveTo>
                  <a:lnTo>
                    <a:pt x="65" y="10"/>
                  </a:lnTo>
                  <a:lnTo>
                    <a:pt x="66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0" name="Freeform 967"/>
            <p:cNvSpPr>
              <a:spLocks/>
            </p:cNvSpPr>
            <p:nvPr/>
          </p:nvSpPr>
          <p:spPr bwMode="auto">
            <a:xfrm>
              <a:off x="3283" y="1448"/>
              <a:ext cx="5" cy="1"/>
            </a:xfrm>
            <a:custGeom>
              <a:avLst/>
              <a:gdLst>
                <a:gd name="T0" fmla="*/ 0 w 66"/>
                <a:gd name="T1" fmla="*/ 0 h 10"/>
                <a:gd name="T2" fmla="*/ 0 w 66"/>
                <a:gd name="T3" fmla="*/ 0 h 10"/>
                <a:gd name="T4" fmla="*/ 0 w 66"/>
                <a:gd name="T5" fmla="*/ 0 h 10"/>
                <a:gd name="T6" fmla="*/ 0 60000 65536"/>
                <a:gd name="T7" fmla="*/ 0 60000 65536"/>
                <a:gd name="T8" fmla="*/ 0 60000 65536"/>
                <a:gd name="T9" fmla="*/ 0 w 66"/>
                <a:gd name="T10" fmla="*/ 0 h 10"/>
                <a:gd name="T11" fmla="*/ 66 w 6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10">
                  <a:moveTo>
                    <a:pt x="0" y="0"/>
                  </a:moveTo>
                  <a:lnTo>
                    <a:pt x="65" y="10"/>
                  </a:lnTo>
                  <a:lnTo>
                    <a:pt x="66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1" name="Freeform 968"/>
            <p:cNvSpPr>
              <a:spLocks/>
            </p:cNvSpPr>
            <p:nvPr/>
          </p:nvSpPr>
          <p:spPr bwMode="auto">
            <a:xfrm>
              <a:off x="3335" y="1456"/>
              <a:ext cx="4" cy="1"/>
            </a:xfrm>
            <a:custGeom>
              <a:avLst/>
              <a:gdLst>
                <a:gd name="T0" fmla="*/ 0 w 66"/>
                <a:gd name="T1" fmla="*/ 0 h 10"/>
                <a:gd name="T2" fmla="*/ 0 w 66"/>
                <a:gd name="T3" fmla="*/ 0 h 10"/>
                <a:gd name="T4" fmla="*/ 0 w 66"/>
                <a:gd name="T5" fmla="*/ 0 h 10"/>
                <a:gd name="T6" fmla="*/ 0 60000 65536"/>
                <a:gd name="T7" fmla="*/ 0 60000 65536"/>
                <a:gd name="T8" fmla="*/ 0 60000 65536"/>
                <a:gd name="T9" fmla="*/ 0 w 66"/>
                <a:gd name="T10" fmla="*/ 0 h 10"/>
                <a:gd name="T11" fmla="*/ 66 w 6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10">
                  <a:moveTo>
                    <a:pt x="0" y="0"/>
                  </a:moveTo>
                  <a:lnTo>
                    <a:pt x="65" y="10"/>
                  </a:lnTo>
                  <a:lnTo>
                    <a:pt x="66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2" name="Freeform 969"/>
            <p:cNvSpPr>
              <a:spLocks/>
            </p:cNvSpPr>
            <p:nvPr/>
          </p:nvSpPr>
          <p:spPr bwMode="auto">
            <a:xfrm>
              <a:off x="3691" y="1457"/>
              <a:ext cx="4" cy="1"/>
            </a:xfrm>
            <a:custGeom>
              <a:avLst/>
              <a:gdLst>
                <a:gd name="T0" fmla="*/ 0 w 65"/>
                <a:gd name="T1" fmla="*/ 0 h 10"/>
                <a:gd name="T2" fmla="*/ 0 w 65"/>
                <a:gd name="T3" fmla="*/ 0 h 10"/>
                <a:gd name="T4" fmla="*/ 0 w 65"/>
                <a:gd name="T5" fmla="*/ 0 h 10"/>
                <a:gd name="T6" fmla="*/ 0 60000 65536"/>
                <a:gd name="T7" fmla="*/ 0 60000 65536"/>
                <a:gd name="T8" fmla="*/ 0 60000 65536"/>
                <a:gd name="T9" fmla="*/ 0 w 65"/>
                <a:gd name="T10" fmla="*/ 0 h 10"/>
                <a:gd name="T11" fmla="*/ 65 w 65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10">
                  <a:moveTo>
                    <a:pt x="0" y="0"/>
                  </a:moveTo>
                  <a:lnTo>
                    <a:pt x="64" y="10"/>
                  </a:lnTo>
                  <a:lnTo>
                    <a:pt x="65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3" name="Freeform 970"/>
            <p:cNvSpPr>
              <a:spLocks/>
            </p:cNvSpPr>
            <p:nvPr/>
          </p:nvSpPr>
          <p:spPr bwMode="auto">
            <a:xfrm>
              <a:off x="2571" y="1446"/>
              <a:ext cx="4" cy="1"/>
            </a:xfrm>
            <a:custGeom>
              <a:avLst/>
              <a:gdLst>
                <a:gd name="T0" fmla="*/ 0 w 66"/>
                <a:gd name="T1" fmla="*/ 0 h 10"/>
                <a:gd name="T2" fmla="*/ 0 w 66"/>
                <a:gd name="T3" fmla="*/ 0 h 10"/>
                <a:gd name="T4" fmla="*/ 0 w 66"/>
                <a:gd name="T5" fmla="*/ 0 h 10"/>
                <a:gd name="T6" fmla="*/ 0 60000 65536"/>
                <a:gd name="T7" fmla="*/ 0 60000 65536"/>
                <a:gd name="T8" fmla="*/ 0 60000 65536"/>
                <a:gd name="T9" fmla="*/ 0 w 66"/>
                <a:gd name="T10" fmla="*/ 0 h 10"/>
                <a:gd name="T11" fmla="*/ 66 w 6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10">
                  <a:moveTo>
                    <a:pt x="0" y="0"/>
                  </a:moveTo>
                  <a:lnTo>
                    <a:pt x="65" y="10"/>
                  </a:lnTo>
                  <a:lnTo>
                    <a:pt x="66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4" name="Freeform 971"/>
            <p:cNvSpPr>
              <a:spLocks/>
            </p:cNvSpPr>
            <p:nvPr/>
          </p:nvSpPr>
          <p:spPr bwMode="auto">
            <a:xfrm>
              <a:off x="2623" y="1454"/>
              <a:ext cx="4" cy="1"/>
            </a:xfrm>
            <a:custGeom>
              <a:avLst/>
              <a:gdLst>
                <a:gd name="T0" fmla="*/ 0 w 65"/>
                <a:gd name="T1" fmla="*/ 0 h 10"/>
                <a:gd name="T2" fmla="*/ 0 w 65"/>
                <a:gd name="T3" fmla="*/ 0 h 10"/>
                <a:gd name="T4" fmla="*/ 0 w 65"/>
                <a:gd name="T5" fmla="*/ 0 h 10"/>
                <a:gd name="T6" fmla="*/ 0 60000 65536"/>
                <a:gd name="T7" fmla="*/ 0 60000 65536"/>
                <a:gd name="T8" fmla="*/ 0 60000 65536"/>
                <a:gd name="T9" fmla="*/ 0 w 65"/>
                <a:gd name="T10" fmla="*/ 0 h 10"/>
                <a:gd name="T11" fmla="*/ 65 w 65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10">
                  <a:moveTo>
                    <a:pt x="0" y="0"/>
                  </a:moveTo>
                  <a:lnTo>
                    <a:pt x="64" y="10"/>
                  </a:lnTo>
                  <a:lnTo>
                    <a:pt x="65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5" name="Freeform 972"/>
            <p:cNvSpPr>
              <a:spLocks/>
            </p:cNvSpPr>
            <p:nvPr/>
          </p:nvSpPr>
          <p:spPr bwMode="auto">
            <a:xfrm>
              <a:off x="2215" y="1445"/>
              <a:ext cx="4" cy="1"/>
            </a:xfrm>
            <a:custGeom>
              <a:avLst/>
              <a:gdLst>
                <a:gd name="T0" fmla="*/ 0 w 66"/>
                <a:gd name="T1" fmla="*/ 0 h 10"/>
                <a:gd name="T2" fmla="*/ 0 w 66"/>
                <a:gd name="T3" fmla="*/ 0 h 10"/>
                <a:gd name="T4" fmla="*/ 0 w 66"/>
                <a:gd name="T5" fmla="*/ 0 h 10"/>
                <a:gd name="T6" fmla="*/ 0 60000 65536"/>
                <a:gd name="T7" fmla="*/ 0 60000 65536"/>
                <a:gd name="T8" fmla="*/ 0 60000 65536"/>
                <a:gd name="T9" fmla="*/ 0 w 66"/>
                <a:gd name="T10" fmla="*/ 0 h 10"/>
                <a:gd name="T11" fmla="*/ 66 w 6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10">
                  <a:moveTo>
                    <a:pt x="0" y="0"/>
                  </a:moveTo>
                  <a:lnTo>
                    <a:pt x="65" y="10"/>
                  </a:lnTo>
                  <a:lnTo>
                    <a:pt x="66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6" name="Freeform 973"/>
            <p:cNvSpPr>
              <a:spLocks/>
            </p:cNvSpPr>
            <p:nvPr/>
          </p:nvSpPr>
          <p:spPr bwMode="auto">
            <a:xfrm>
              <a:off x="2267" y="1453"/>
              <a:ext cx="4" cy="1"/>
            </a:xfrm>
            <a:custGeom>
              <a:avLst/>
              <a:gdLst>
                <a:gd name="T0" fmla="*/ 0 w 66"/>
                <a:gd name="T1" fmla="*/ 0 h 10"/>
                <a:gd name="T2" fmla="*/ 0 w 66"/>
                <a:gd name="T3" fmla="*/ 0 h 10"/>
                <a:gd name="T4" fmla="*/ 0 w 66"/>
                <a:gd name="T5" fmla="*/ 0 h 10"/>
                <a:gd name="T6" fmla="*/ 0 60000 65536"/>
                <a:gd name="T7" fmla="*/ 0 60000 65536"/>
                <a:gd name="T8" fmla="*/ 0 60000 65536"/>
                <a:gd name="T9" fmla="*/ 0 w 66"/>
                <a:gd name="T10" fmla="*/ 0 h 10"/>
                <a:gd name="T11" fmla="*/ 66 w 6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10">
                  <a:moveTo>
                    <a:pt x="0" y="0"/>
                  </a:moveTo>
                  <a:lnTo>
                    <a:pt x="65" y="10"/>
                  </a:lnTo>
                  <a:lnTo>
                    <a:pt x="66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7" name="Freeform 974"/>
            <p:cNvSpPr>
              <a:spLocks/>
            </p:cNvSpPr>
            <p:nvPr/>
          </p:nvSpPr>
          <p:spPr bwMode="auto">
            <a:xfrm>
              <a:off x="2998" y="1450"/>
              <a:ext cx="4" cy="2"/>
            </a:xfrm>
            <a:custGeom>
              <a:avLst/>
              <a:gdLst>
                <a:gd name="T0" fmla="*/ 0 w 51"/>
                <a:gd name="T1" fmla="*/ 0 h 19"/>
                <a:gd name="T2" fmla="*/ 0 w 51"/>
                <a:gd name="T3" fmla="*/ 0 h 19"/>
                <a:gd name="T4" fmla="*/ 0 w 51"/>
                <a:gd name="T5" fmla="*/ 0 h 19"/>
                <a:gd name="T6" fmla="*/ 0 60000 65536"/>
                <a:gd name="T7" fmla="*/ 0 60000 65536"/>
                <a:gd name="T8" fmla="*/ 0 60000 65536"/>
                <a:gd name="T9" fmla="*/ 0 w 51"/>
                <a:gd name="T10" fmla="*/ 0 h 19"/>
                <a:gd name="T11" fmla="*/ 51 w 5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19">
                  <a:moveTo>
                    <a:pt x="0" y="19"/>
                  </a:moveTo>
                  <a:lnTo>
                    <a:pt x="50" y="0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8" name="Freeform 975"/>
            <p:cNvSpPr>
              <a:spLocks/>
            </p:cNvSpPr>
            <p:nvPr/>
          </p:nvSpPr>
          <p:spPr bwMode="auto">
            <a:xfrm>
              <a:off x="3068" y="1454"/>
              <a:ext cx="4" cy="1"/>
            </a:xfrm>
            <a:custGeom>
              <a:avLst/>
              <a:gdLst>
                <a:gd name="T0" fmla="*/ 0 w 52"/>
                <a:gd name="T1" fmla="*/ 0 h 21"/>
                <a:gd name="T2" fmla="*/ 0 w 52"/>
                <a:gd name="T3" fmla="*/ 0 h 21"/>
                <a:gd name="T4" fmla="*/ 0 w 52"/>
                <a:gd name="T5" fmla="*/ 0 h 21"/>
                <a:gd name="T6" fmla="*/ 0 60000 65536"/>
                <a:gd name="T7" fmla="*/ 0 60000 65536"/>
                <a:gd name="T8" fmla="*/ 0 60000 65536"/>
                <a:gd name="T9" fmla="*/ 0 w 52"/>
                <a:gd name="T10" fmla="*/ 0 h 21"/>
                <a:gd name="T11" fmla="*/ 52 w 52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">
                  <a:moveTo>
                    <a:pt x="0" y="21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9" name="Freeform 976"/>
            <p:cNvSpPr>
              <a:spLocks/>
            </p:cNvSpPr>
            <p:nvPr/>
          </p:nvSpPr>
          <p:spPr bwMode="auto">
            <a:xfrm>
              <a:off x="3138" y="1458"/>
              <a:ext cx="3" cy="1"/>
            </a:xfrm>
            <a:custGeom>
              <a:avLst/>
              <a:gdLst>
                <a:gd name="T0" fmla="*/ 0 w 52"/>
                <a:gd name="T1" fmla="*/ 0 h 19"/>
                <a:gd name="T2" fmla="*/ 0 w 52"/>
                <a:gd name="T3" fmla="*/ 0 h 19"/>
                <a:gd name="T4" fmla="*/ 0 w 52"/>
                <a:gd name="T5" fmla="*/ 0 h 19"/>
                <a:gd name="T6" fmla="*/ 0 60000 65536"/>
                <a:gd name="T7" fmla="*/ 0 60000 65536"/>
                <a:gd name="T8" fmla="*/ 0 60000 65536"/>
                <a:gd name="T9" fmla="*/ 0 w 52"/>
                <a:gd name="T10" fmla="*/ 0 h 19"/>
                <a:gd name="T11" fmla="*/ 52 w 52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9">
                  <a:moveTo>
                    <a:pt x="0" y="19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0" name="Freeform 977"/>
            <p:cNvSpPr>
              <a:spLocks/>
            </p:cNvSpPr>
            <p:nvPr/>
          </p:nvSpPr>
          <p:spPr bwMode="auto">
            <a:xfrm>
              <a:off x="3179" y="1442"/>
              <a:ext cx="3" cy="2"/>
            </a:xfrm>
            <a:custGeom>
              <a:avLst/>
              <a:gdLst>
                <a:gd name="T0" fmla="*/ 0 w 53"/>
                <a:gd name="T1" fmla="*/ 0 h 19"/>
                <a:gd name="T2" fmla="*/ 0 w 53"/>
                <a:gd name="T3" fmla="*/ 0 h 19"/>
                <a:gd name="T4" fmla="*/ 0 w 53"/>
                <a:gd name="T5" fmla="*/ 0 h 19"/>
                <a:gd name="T6" fmla="*/ 0 60000 65536"/>
                <a:gd name="T7" fmla="*/ 0 60000 65536"/>
                <a:gd name="T8" fmla="*/ 0 60000 65536"/>
                <a:gd name="T9" fmla="*/ 0 w 53"/>
                <a:gd name="T10" fmla="*/ 0 h 19"/>
                <a:gd name="T11" fmla="*/ 53 w 53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19">
                  <a:moveTo>
                    <a:pt x="0" y="19"/>
                  </a:moveTo>
                  <a:lnTo>
                    <a:pt x="52" y="0"/>
                  </a:lnTo>
                  <a:lnTo>
                    <a:pt x="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1" name="Freeform 978"/>
            <p:cNvSpPr>
              <a:spLocks/>
            </p:cNvSpPr>
            <p:nvPr/>
          </p:nvSpPr>
          <p:spPr bwMode="auto">
            <a:xfrm>
              <a:off x="3248" y="1446"/>
              <a:ext cx="4" cy="2"/>
            </a:xfrm>
            <a:custGeom>
              <a:avLst/>
              <a:gdLst>
                <a:gd name="T0" fmla="*/ 0 w 51"/>
                <a:gd name="T1" fmla="*/ 0 h 19"/>
                <a:gd name="T2" fmla="*/ 0 w 51"/>
                <a:gd name="T3" fmla="*/ 0 h 19"/>
                <a:gd name="T4" fmla="*/ 0 w 51"/>
                <a:gd name="T5" fmla="*/ 0 h 19"/>
                <a:gd name="T6" fmla="*/ 0 60000 65536"/>
                <a:gd name="T7" fmla="*/ 0 60000 65536"/>
                <a:gd name="T8" fmla="*/ 0 60000 65536"/>
                <a:gd name="T9" fmla="*/ 0 w 51"/>
                <a:gd name="T10" fmla="*/ 0 h 19"/>
                <a:gd name="T11" fmla="*/ 51 w 5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19">
                  <a:moveTo>
                    <a:pt x="0" y="19"/>
                  </a:moveTo>
                  <a:lnTo>
                    <a:pt x="50" y="0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2" name="Freeform 979"/>
            <p:cNvSpPr>
              <a:spLocks/>
            </p:cNvSpPr>
            <p:nvPr/>
          </p:nvSpPr>
          <p:spPr bwMode="auto">
            <a:xfrm>
              <a:off x="3318" y="1450"/>
              <a:ext cx="4" cy="1"/>
            </a:xfrm>
            <a:custGeom>
              <a:avLst/>
              <a:gdLst>
                <a:gd name="T0" fmla="*/ 0 w 52"/>
                <a:gd name="T1" fmla="*/ 0 h 20"/>
                <a:gd name="T2" fmla="*/ 0 w 52"/>
                <a:gd name="T3" fmla="*/ 0 h 20"/>
                <a:gd name="T4" fmla="*/ 0 w 52"/>
                <a:gd name="T5" fmla="*/ 0 h 20"/>
                <a:gd name="T6" fmla="*/ 0 60000 65536"/>
                <a:gd name="T7" fmla="*/ 0 60000 65536"/>
                <a:gd name="T8" fmla="*/ 0 60000 65536"/>
                <a:gd name="T9" fmla="*/ 0 w 52"/>
                <a:gd name="T10" fmla="*/ 0 h 20"/>
                <a:gd name="T11" fmla="*/ 52 w 52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0">
                  <a:moveTo>
                    <a:pt x="0" y="20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3" name="Freeform 980"/>
            <p:cNvSpPr>
              <a:spLocks/>
            </p:cNvSpPr>
            <p:nvPr/>
          </p:nvSpPr>
          <p:spPr bwMode="auto">
            <a:xfrm>
              <a:off x="3388" y="1454"/>
              <a:ext cx="3" cy="1"/>
            </a:xfrm>
            <a:custGeom>
              <a:avLst/>
              <a:gdLst>
                <a:gd name="T0" fmla="*/ 0 w 53"/>
                <a:gd name="T1" fmla="*/ 0 h 20"/>
                <a:gd name="T2" fmla="*/ 0 w 53"/>
                <a:gd name="T3" fmla="*/ 0 h 20"/>
                <a:gd name="T4" fmla="*/ 0 w 53"/>
                <a:gd name="T5" fmla="*/ 0 h 20"/>
                <a:gd name="T6" fmla="*/ 0 60000 65536"/>
                <a:gd name="T7" fmla="*/ 0 60000 65536"/>
                <a:gd name="T8" fmla="*/ 0 60000 65536"/>
                <a:gd name="T9" fmla="*/ 0 w 53"/>
                <a:gd name="T10" fmla="*/ 0 h 20"/>
                <a:gd name="T11" fmla="*/ 53 w 53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20">
                  <a:moveTo>
                    <a:pt x="0" y="20"/>
                  </a:moveTo>
                  <a:lnTo>
                    <a:pt x="52" y="0"/>
                  </a:lnTo>
                  <a:lnTo>
                    <a:pt x="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4" name="Freeform 981"/>
            <p:cNvSpPr>
              <a:spLocks/>
            </p:cNvSpPr>
            <p:nvPr/>
          </p:nvSpPr>
          <p:spPr bwMode="auto">
            <a:xfrm>
              <a:off x="3458" y="1458"/>
              <a:ext cx="3" cy="1"/>
            </a:xfrm>
            <a:custGeom>
              <a:avLst/>
              <a:gdLst>
                <a:gd name="T0" fmla="*/ 0 w 51"/>
                <a:gd name="T1" fmla="*/ 0 h 20"/>
                <a:gd name="T2" fmla="*/ 0 w 51"/>
                <a:gd name="T3" fmla="*/ 0 h 20"/>
                <a:gd name="T4" fmla="*/ 0 w 51"/>
                <a:gd name="T5" fmla="*/ 0 h 20"/>
                <a:gd name="T6" fmla="*/ 0 60000 65536"/>
                <a:gd name="T7" fmla="*/ 0 60000 65536"/>
                <a:gd name="T8" fmla="*/ 0 60000 65536"/>
                <a:gd name="T9" fmla="*/ 0 w 51"/>
                <a:gd name="T10" fmla="*/ 0 h 20"/>
                <a:gd name="T11" fmla="*/ 51 w 5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20">
                  <a:moveTo>
                    <a:pt x="0" y="20"/>
                  </a:moveTo>
                  <a:lnTo>
                    <a:pt x="50" y="0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5" name="Freeform 982"/>
            <p:cNvSpPr>
              <a:spLocks/>
            </p:cNvSpPr>
            <p:nvPr/>
          </p:nvSpPr>
          <p:spPr bwMode="auto">
            <a:xfrm>
              <a:off x="3708" y="1454"/>
              <a:ext cx="3" cy="1"/>
            </a:xfrm>
            <a:custGeom>
              <a:avLst/>
              <a:gdLst>
                <a:gd name="T0" fmla="*/ 0 w 51"/>
                <a:gd name="T1" fmla="*/ 0 h 20"/>
                <a:gd name="T2" fmla="*/ 0 w 51"/>
                <a:gd name="T3" fmla="*/ 0 h 20"/>
                <a:gd name="T4" fmla="*/ 0 w 51"/>
                <a:gd name="T5" fmla="*/ 0 h 20"/>
                <a:gd name="T6" fmla="*/ 0 60000 65536"/>
                <a:gd name="T7" fmla="*/ 0 60000 65536"/>
                <a:gd name="T8" fmla="*/ 0 60000 65536"/>
                <a:gd name="T9" fmla="*/ 0 w 51"/>
                <a:gd name="T10" fmla="*/ 0 h 20"/>
                <a:gd name="T11" fmla="*/ 51 w 5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20">
                  <a:moveTo>
                    <a:pt x="0" y="20"/>
                  </a:moveTo>
                  <a:lnTo>
                    <a:pt x="50" y="0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6" name="Freeform 983"/>
            <p:cNvSpPr>
              <a:spLocks/>
            </p:cNvSpPr>
            <p:nvPr/>
          </p:nvSpPr>
          <p:spPr bwMode="auto">
            <a:xfrm>
              <a:off x="3777" y="1458"/>
              <a:ext cx="4" cy="1"/>
            </a:xfrm>
            <a:custGeom>
              <a:avLst/>
              <a:gdLst>
                <a:gd name="T0" fmla="*/ 0 w 52"/>
                <a:gd name="T1" fmla="*/ 0 h 19"/>
                <a:gd name="T2" fmla="*/ 0 w 52"/>
                <a:gd name="T3" fmla="*/ 0 h 19"/>
                <a:gd name="T4" fmla="*/ 0 w 52"/>
                <a:gd name="T5" fmla="*/ 0 h 19"/>
                <a:gd name="T6" fmla="*/ 0 60000 65536"/>
                <a:gd name="T7" fmla="*/ 0 60000 65536"/>
                <a:gd name="T8" fmla="*/ 0 60000 65536"/>
                <a:gd name="T9" fmla="*/ 0 w 52"/>
                <a:gd name="T10" fmla="*/ 0 h 19"/>
                <a:gd name="T11" fmla="*/ 52 w 52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9">
                  <a:moveTo>
                    <a:pt x="0" y="19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7" name="Freeform 984"/>
            <p:cNvSpPr>
              <a:spLocks/>
            </p:cNvSpPr>
            <p:nvPr/>
          </p:nvSpPr>
          <p:spPr bwMode="auto">
            <a:xfrm>
              <a:off x="3818" y="1442"/>
              <a:ext cx="4" cy="1"/>
            </a:xfrm>
            <a:custGeom>
              <a:avLst/>
              <a:gdLst>
                <a:gd name="T0" fmla="*/ 0 w 52"/>
                <a:gd name="T1" fmla="*/ 0 h 19"/>
                <a:gd name="T2" fmla="*/ 0 w 52"/>
                <a:gd name="T3" fmla="*/ 0 h 19"/>
                <a:gd name="T4" fmla="*/ 0 w 52"/>
                <a:gd name="T5" fmla="*/ 0 h 19"/>
                <a:gd name="T6" fmla="*/ 0 60000 65536"/>
                <a:gd name="T7" fmla="*/ 0 60000 65536"/>
                <a:gd name="T8" fmla="*/ 0 60000 65536"/>
                <a:gd name="T9" fmla="*/ 0 w 52"/>
                <a:gd name="T10" fmla="*/ 0 h 19"/>
                <a:gd name="T11" fmla="*/ 52 w 52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9">
                  <a:moveTo>
                    <a:pt x="0" y="19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8" name="Freeform 985"/>
            <p:cNvSpPr>
              <a:spLocks/>
            </p:cNvSpPr>
            <p:nvPr/>
          </p:nvSpPr>
          <p:spPr bwMode="auto">
            <a:xfrm>
              <a:off x="2706" y="1309"/>
              <a:ext cx="1" cy="1"/>
            </a:xfrm>
            <a:custGeom>
              <a:avLst/>
              <a:gdLst>
                <a:gd name="T0" fmla="*/ 1 w 2"/>
                <a:gd name="T1" fmla="*/ 0 h 9"/>
                <a:gd name="T2" fmla="*/ 0 w 2"/>
                <a:gd name="T3" fmla="*/ 0 h 9"/>
                <a:gd name="T4" fmla="*/ 1 w 2"/>
                <a:gd name="T5" fmla="*/ 0 h 9"/>
                <a:gd name="T6" fmla="*/ 0 60000 65536"/>
                <a:gd name="T7" fmla="*/ 0 60000 65536"/>
                <a:gd name="T8" fmla="*/ 0 60000 65536"/>
                <a:gd name="T9" fmla="*/ 0 w 2"/>
                <a:gd name="T10" fmla="*/ 0 h 9"/>
                <a:gd name="T11" fmla="*/ 2 w 2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9">
                  <a:moveTo>
                    <a:pt x="2" y="0"/>
                  </a:moveTo>
                  <a:lnTo>
                    <a:pt x="0" y="9"/>
                  </a:lnTo>
                  <a:lnTo>
                    <a:pt x="1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9" name="Freeform 986"/>
            <p:cNvSpPr>
              <a:spLocks/>
            </p:cNvSpPr>
            <p:nvPr/>
          </p:nvSpPr>
          <p:spPr bwMode="auto">
            <a:xfrm>
              <a:off x="2706" y="1308"/>
              <a:ext cx="1" cy="1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0 h 7"/>
                <a:gd name="T4" fmla="*/ 0 w 3"/>
                <a:gd name="T5" fmla="*/ 0 h 7"/>
                <a:gd name="T6" fmla="*/ 0 60000 65536"/>
                <a:gd name="T7" fmla="*/ 0 60000 65536"/>
                <a:gd name="T8" fmla="*/ 0 60000 65536"/>
                <a:gd name="T9" fmla="*/ 0 w 3"/>
                <a:gd name="T10" fmla="*/ 0 h 7"/>
                <a:gd name="T11" fmla="*/ 3 w 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7">
                  <a:moveTo>
                    <a:pt x="3" y="0"/>
                  </a:move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0" name="Freeform 987"/>
            <p:cNvSpPr>
              <a:spLocks/>
            </p:cNvSpPr>
            <p:nvPr/>
          </p:nvSpPr>
          <p:spPr bwMode="auto">
            <a:xfrm>
              <a:off x="2706" y="1308"/>
              <a:ext cx="1" cy="1"/>
            </a:xfrm>
            <a:custGeom>
              <a:avLst/>
              <a:gdLst>
                <a:gd name="T0" fmla="*/ 0 w 5"/>
                <a:gd name="T1" fmla="*/ 0 h 7"/>
                <a:gd name="T2" fmla="*/ 0 w 5"/>
                <a:gd name="T3" fmla="*/ 0 h 7"/>
                <a:gd name="T4" fmla="*/ 0 w 5"/>
                <a:gd name="T5" fmla="*/ 0 h 7"/>
                <a:gd name="T6" fmla="*/ 0 60000 65536"/>
                <a:gd name="T7" fmla="*/ 0 60000 65536"/>
                <a:gd name="T8" fmla="*/ 0 60000 65536"/>
                <a:gd name="T9" fmla="*/ 0 w 5"/>
                <a:gd name="T10" fmla="*/ 0 h 7"/>
                <a:gd name="T11" fmla="*/ 5 w 5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7">
                  <a:moveTo>
                    <a:pt x="5" y="0"/>
                  </a:move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1" name="Freeform 988"/>
            <p:cNvSpPr>
              <a:spLocks/>
            </p:cNvSpPr>
            <p:nvPr/>
          </p:nvSpPr>
          <p:spPr bwMode="auto">
            <a:xfrm>
              <a:off x="2706" y="1308"/>
              <a:ext cx="1" cy="1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0 w 4"/>
                <a:gd name="T5" fmla="*/ 0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4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2" name="Freeform 989"/>
            <p:cNvSpPr>
              <a:spLocks/>
            </p:cNvSpPr>
            <p:nvPr/>
          </p:nvSpPr>
          <p:spPr bwMode="auto">
            <a:xfrm>
              <a:off x="2707" y="1307"/>
              <a:ext cx="1" cy="1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0 h 6"/>
                <a:gd name="T4" fmla="*/ 0 w 3"/>
                <a:gd name="T5" fmla="*/ 0 h 6"/>
                <a:gd name="T6" fmla="*/ 0 60000 65536"/>
                <a:gd name="T7" fmla="*/ 0 60000 65536"/>
                <a:gd name="T8" fmla="*/ 0 60000 65536"/>
                <a:gd name="T9" fmla="*/ 0 w 3"/>
                <a:gd name="T10" fmla="*/ 0 h 6"/>
                <a:gd name="T11" fmla="*/ 3 w 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6">
                  <a:moveTo>
                    <a:pt x="3" y="0"/>
                  </a:moveTo>
                  <a:lnTo>
                    <a:pt x="0" y="6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3" name="Freeform 990"/>
            <p:cNvSpPr>
              <a:spLocks/>
            </p:cNvSpPr>
            <p:nvPr/>
          </p:nvSpPr>
          <p:spPr bwMode="auto">
            <a:xfrm>
              <a:off x="2707" y="1307"/>
              <a:ext cx="1" cy="1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0 h 3"/>
                <a:gd name="T4" fmla="*/ 0 w 6"/>
                <a:gd name="T5" fmla="*/ 0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6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4" name="Freeform 991"/>
            <p:cNvSpPr>
              <a:spLocks/>
            </p:cNvSpPr>
            <p:nvPr/>
          </p:nvSpPr>
          <p:spPr bwMode="auto">
            <a:xfrm>
              <a:off x="2704" y="1292"/>
              <a:ext cx="1" cy="13"/>
            </a:xfrm>
            <a:custGeom>
              <a:avLst/>
              <a:gdLst>
                <a:gd name="T0" fmla="*/ 0 w 1"/>
                <a:gd name="T1" fmla="*/ 0 h 194"/>
                <a:gd name="T2" fmla="*/ 0 w 1"/>
                <a:gd name="T3" fmla="*/ 0 h 194"/>
                <a:gd name="T4" fmla="*/ 1 w 1"/>
                <a:gd name="T5" fmla="*/ 0 h 194"/>
                <a:gd name="T6" fmla="*/ 0 60000 65536"/>
                <a:gd name="T7" fmla="*/ 0 60000 65536"/>
                <a:gd name="T8" fmla="*/ 0 60000 65536"/>
                <a:gd name="T9" fmla="*/ 0 w 1"/>
                <a:gd name="T10" fmla="*/ 0 h 194"/>
                <a:gd name="T11" fmla="*/ 1 w 1"/>
                <a:gd name="T12" fmla="*/ 194 h 1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94">
                  <a:moveTo>
                    <a:pt x="0" y="19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5" name="Freeform 992"/>
            <p:cNvSpPr>
              <a:spLocks/>
            </p:cNvSpPr>
            <p:nvPr/>
          </p:nvSpPr>
          <p:spPr bwMode="auto">
            <a:xfrm>
              <a:off x="2708" y="1306"/>
              <a:ext cx="1" cy="1"/>
            </a:xfrm>
            <a:custGeom>
              <a:avLst/>
              <a:gdLst>
                <a:gd name="T0" fmla="*/ 0 w 5"/>
                <a:gd name="T1" fmla="*/ 0 h 3"/>
                <a:gd name="T2" fmla="*/ 0 w 5"/>
                <a:gd name="T3" fmla="*/ 0 h 3"/>
                <a:gd name="T4" fmla="*/ 0 w 5"/>
                <a:gd name="T5" fmla="*/ 0 h 3"/>
                <a:gd name="T6" fmla="*/ 0 60000 65536"/>
                <a:gd name="T7" fmla="*/ 0 60000 65536"/>
                <a:gd name="T8" fmla="*/ 0 60000 65536"/>
                <a:gd name="T9" fmla="*/ 0 w 5"/>
                <a:gd name="T10" fmla="*/ 0 h 3"/>
                <a:gd name="T11" fmla="*/ 5 w 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">
                  <a:moveTo>
                    <a:pt x="5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6" name="Freeform 993"/>
            <p:cNvSpPr>
              <a:spLocks/>
            </p:cNvSpPr>
            <p:nvPr/>
          </p:nvSpPr>
          <p:spPr bwMode="auto">
            <a:xfrm>
              <a:off x="2708" y="1306"/>
              <a:ext cx="1" cy="1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3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7" name="Freeform 994"/>
            <p:cNvSpPr>
              <a:spLocks/>
            </p:cNvSpPr>
            <p:nvPr/>
          </p:nvSpPr>
          <p:spPr bwMode="auto">
            <a:xfrm>
              <a:off x="2709" y="1306"/>
              <a:ext cx="1" cy="1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1 h 2"/>
                <a:gd name="T4" fmla="*/ 0 w 6"/>
                <a:gd name="T5" fmla="*/ 1 h 2"/>
                <a:gd name="T6" fmla="*/ 0 60000 65536"/>
                <a:gd name="T7" fmla="*/ 0 60000 65536"/>
                <a:gd name="T8" fmla="*/ 0 60000 65536"/>
                <a:gd name="T9" fmla="*/ 0 w 6"/>
                <a:gd name="T10" fmla="*/ 0 h 2"/>
                <a:gd name="T11" fmla="*/ 6 w 6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2">
                  <a:moveTo>
                    <a:pt x="6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8" name="Freeform 995"/>
            <p:cNvSpPr>
              <a:spLocks/>
            </p:cNvSpPr>
            <p:nvPr/>
          </p:nvSpPr>
          <p:spPr bwMode="auto">
            <a:xfrm>
              <a:off x="2709" y="1306"/>
              <a:ext cx="1" cy="1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3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9" name="Freeform 996"/>
            <p:cNvSpPr>
              <a:spLocks/>
            </p:cNvSpPr>
            <p:nvPr/>
          </p:nvSpPr>
          <p:spPr bwMode="auto">
            <a:xfrm>
              <a:off x="2709" y="1306"/>
              <a:ext cx="1" cy="1"/>
            </a:xfrm>
            <a:custGeom>
              <a:avLst/>
              <a:gdLst>
                <a:gd name="T0" fmla="*/ 0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00" name="Freeform 997"/>
            <p:cNvSpPr>
              <a:spLocks/>
            </p:cNvSpPr>
            <p:nvPr/>
          </p:nvSpPr>
          <p:spPr bwMode="auto">
            <a:xfrm>
              <a:off x="2710" y="1306"/>
              <a:ext cx="1" cy="1"/>
            </a:xfrm>
            <a:custGeom>
              <a:avLst/>
              <a:gdLst>
                <a:gd name="T0" fmla="*/ 0 w 7"/>
                <a:gd name="T1" fmla="*/ 0 h 1"/>
                <a:gd name="T2" fmla="*/ 0 w 7"/>
                <a:gd name="T3" fmla="*/ 1 h 1"/>
                <a:gd name="T4" fmla="*/ 0 w 7"/>
                <a:gd name="T5" fmla="*/ 1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7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01" name="Freeform 998"/>
            <p:cNvSpPr>
              <a:spLocks/>
            </p:cNvSpPr>
            <p:nvPr/>
          </p:nvSpPr>
          <p:spPr bwMode="auto">
            <a:xfrm>
              <a:off x="2710" y="1306"/>
              <a:ext cx="1" cy="1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1 h 2"/>
                <a:gd name="T4" fmla="*/ 0 w 5"/>
                <a:gd name="T5" fmla="*/ 1 h 2"/>
                <a:gd name="T6" fmla="*/ 0 60000 65536"/>
                <a:gd name="T7" fmla="*/ 0 60000 65536"/>
                <a:gd name="T8" fmla="*/ 0 60000 65536"/>
                <a:gd name="T9" fmla="*/ 0 w 5"/>
                <a:gd name="T10" fmla="*/ 0 h 2"/>
                <a:gd name="T11" fmla="*/ 5 w 5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2">
                  <a:moveTo>
                    <a:pt x="5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02" name="Freeform 999"/>
            <p:cNvSpPr>
              <a:spLocks/>
            </p:cNvSpPr>
            <p:nvPr/>
          </p:nvSpPr>
          <p:spPr bwMode="auto">
            <a:xfrm>
              <a:off x="2711" y="1306"/>
              <a:ext cx="1" cy="1"/>
            </a:xfrm>
            <a:custGeom>
              <a:avLst/>
              <a:gdLst>
                <a:gd name="T0" fmla="*/ 0 w 13"/>
                <a:gd name="T1" fmla="*/ 0 h 1"/>
                <a:gd name="T2" fmla="*/ 0 w 13"/>
                <a:gd name="T3" fmla="*/ 0 h 1"/>
                <a:gd name="T4" fmla="*/ 0 w 13"/>
                <a:gd name="T5" fmla="*/ 0 h 1"/>
                <a:gd name="T6" fmla="*/ 0 60000 65536"/>
                <a:gd name="T7" fmla="*/ 0 60000 65536"/>
                <a:gd name="T8" fmla="*/ 0 60000 65536"/>
                <a:gd name="T9" fmla="*/ 0 w 13"/>
                <a:gd name="T10" fmla="*/ 0 h 1"/>
                <a:gd name="T11" fmla="*/ 13 w 1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">
                  <a:moveTo>
                    <a:pt x="13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03" name="Freeform 1000"/>
            <p:cNvSpPr>
              <a:spLocks/>
            </p:cNvSpPr>
            <p:nvPr/>
          </p:nvSpPr>
          <p:spPr bwMode="auto">
            <a:xfrm>
              <a:off x="2693" y="1305"/>
              <a:ext cx="1" cy="16"/>
            </a:xfrm>
            <a:custGeom>
              <a:avLst/>
              <a:gdLst>
                <a:gd name="T0" fmla="*/ 0 w 1"/>
                <a:gd name="T1" fmla="*/ 0 h 234"/>
                <a:gd name="T2" fmla="*/ 0 w 1"/>
                <a:gd name="T3" fmla="*/ 0 h 234"/>
                <a:gd name="T4" fmla="*/ 1 w 1"/>
                <a:gd name="T5" fmla="*/ 0 h 234"/>
                <a:gd name="T6" fmla="*/ 0 60000 65536"/>
                <a:gd name="T7" fmla="*/ 0 60000 65536"/>
                <a:gd name="T8" fmla="*/ 0 60000 65536"/>
                <a:gd name="T9" fmla="*/ 0 w 1"/>
                <a:gd name="T10" fmla="*/ 0 h 234"/>
                <a:gd name="T11" fmla="*/ 1 w 1"/>
                <a:gd name="T12" fmla="*/ 234 h 2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34">
                  <a:moveTo>
                    <a:pt x="0" y="0"/>
                  </a:moveTo>
                  <a:lnTo>
                    <a:pt x="0" y="234"/>
                  </a:lnTo>
                  <a:lnTo>
                    <a:pt x="1" y="23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04" name="Freeform 1001"/>
            <p:cNvSpPr>
              <a:spLocks/>
            </p:cNvSpPr>
            <p:nvPr/>
          </p:nvSpPr>
          <p:spPr bwMode="auto">
            <a:xfrm>
              <a:off x="2694" y="1317"/>
              <a:ext cx="1" cy="1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0 w 3"/>
                <a:gd name="T5" fmla="*/ 0 h 4"/>
                <a:gd name="T6" fmla="*/ 0 60000 65536"/>
                <a:gd name="T7" fmla="*/ 0 60000 65536"/>
                <a:gd name="T8" fmla="*/ 0 60000 65536"/>
                <a:gd name="T9" fmla="*/ 0 w 3"/>
                <a:gd name="T10" fmla="*/ 0 h 4"/>
                <a:gd name="T11" fmla="*/ 3 w 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4">
                  <a:moveTo>
                    <a:pt x="3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05" name="Freeform 1002"/>
            <p:cNvSpPr>
              <a:spLocks/>
            </p:cNvSpPr>
            <p:nvPr/>
          </p:nvSpPr>
          <p:spPr bwMode="auto">
            <a:xfrm>
              <a:off x="2694" y="1318"/>
              <a:ext cx="1" cy="1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0 h 3"/>
                <a:gd name="T4" fmla="*/ 1 w 1"/>
                <a:gd name="T5" fmla="*/ 0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06" name="Freeform 1003"/>
            <p:cNvSpPr>
              <a:spLocks/>
            </p:cNvSpPr>
            <p:nvPr/>
          </p:nvSpPr>
          <p:spPr bwMode="auto">
            <a:xfrm>
              <a:off x="2694" y="1318"/>
              <a:ext cx="1" cy="1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1 w 1"/>
                <a:gd name="T5" fmla="*/ 0 h 4"/>
                <a:gd name="T6" fmla="*/ 0 60000 65536"/>
                <a:gd name="T7" fmla="*/ 0 60000 65536"/>
                <a:gd name="T8" fmla="*/ 0 60000 65536"/>
                <a:gd name="T9" fmla="*/ 0 w 1"/>
                <a:gd name="T10" fmla="*/ 0 h 4"/>
                <a:gd name="T11" fmla="*/ 1 w 1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">
                  <a:moveTo>
                    <a:pt x="0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07" name="Freeform 1004"/>
            <p:cNvSpPr>
              <a:spLocks/>
            </p:cNvSpPr>
            <p:nvPr/>
          </p:nvSpPr>
          <p:spPr bwMode="auto">
            <a:xfrm>
              <a:off x="2694" y="1318"/>
              <a:ext cx="1" cy="1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1 w 2"/>
                <a:gd name="T5" fmla="*/ 0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08" name="Freeform 1005"/>
            <p:cNvSpPr>
              <a:spLocks/>
            </p:cNvSpPr>
            <p:nvPr/>
          </p:nvSpPr>
          <p:spPr bwMode="auto">
            <a:xfrm>
              <a:off x="2694" y="1317"/>
              <a:ext cx="1" cy="1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0 w 4"/>
                <a:gd name="T5" fmla="*/ 0 h 4"/>
                <a:gd name="T6" fmla="*/ 0 60000 65536"/>
                <a:gd name="T7" fmla="*/ 0 60000 65536"/>
                <a:gd name="T8" fmla="*/ 0 60000 65536"/>
                <a:gd name="T9" fmla="*/ 0 w 4"/>
                <a:gd name="T10" fmla="*/ 0 h 4"/>
                <a:gd name="T11" fmla="*/ 4 w 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09" name="Freeform 1006"/>
            <p:cNvSpPr>
              <a:spLocks/>
            </p:cNvSpPr>
            <p:nvPr/>
          </p:nvSpPr>
          <p:spPr bwMode="auto">
            <a:xfrm>
              <a:off x="2694" y="1317"/>
              <a:ext cx="1" cy="1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0 h 6"/>
                <a:gd name="T4" fmla="*/ 0 w 3"/>
                <a:gd name="T5" fmla="*/ 0 h 6"/>
                <a:gd name="T6" fmla="*/ 0 60000 65536"/>
                <a:gd name="T7" fmla="*/ 0 60000 65536"/>
                <a:gd name="T8" fmla="*/ 0 60000 65536"/>
                <a:gd name="T9" fmla="*/ 0 w 3"/>
                <a:gd name="T10" fmla="*/ 0 h 6"/>
                <a:gd name="T11" fmla="*/ 3 w 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6">
                  <a:moveTo>
                    <a:pt x="3" y="0"/>
                  </a:moveTo>
                  <a:lnTo>
                    <a:pt x="0" y="6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10" name="Freeform 1007"/>
            <p:cNvSpPr>
              <a:spLocks/>
            </p:cNvSpPr>
            <p:nvPr/>
          </p:nvSpPr>
          <p:spPr bwMode="auto">
            <a:xfrm>
              <a:off x="2694" y="1316"/>
              <a:ext cx="1" cy="1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1 w 2"/>
                <a:gd name="T5" fmla="*/ 0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11" name="Freeform 1008"/>
            <p:cNvSpPr>
              <a:spLocks/>
            </p:cNvSpPr>
            <p:nvPr/>
          </p:nvSpPr>
          <p:spPr bwMode="auto">
            <a:xfrm>
              <a:off x="2695" y="1316"/>
              <a:ext cx="1" cy="1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12" name="Freeform 1009"/>
            <p:cNvSpPr>
              <a:spLocks/>
            </p:cNvSpPr>
            <p:nvPr/>
          </p:nvSpPr>
          <p:spPr bwMode="auto">
            <a:xfrm>
              <a:off x="2695" y="1316"/>
              <a:ext cx="1" cy="1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0 w 4"/>
                <a:gd name="T5" fmla="*/ 0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4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13" name="Freeform 1010"/>
            <p:cNvSpPr>
              <a:spLocks/>
            </p:cNvSpPr>
            <p:nvPr/>
          </p:nvSpPr>
          <p:spPr bwMode="auto">
            <a:xfrm>
              <a:off x="2695" y="1316"/>
              <a:ext cx="1" cy="1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0 w 3"/>
                <a:gd name="T5" fmla="*/ 0 h 4"/>
                <a:gd name="T6" fmla="*/ 0 60000 65536"/>
                <a:gd name="T7" fmla="*/ 0 60000 65536"/>
                <a:gd name="T8" fmla="*/ 0 60000 65536"/>
                <a:gd name="T9" fmla="*/ 0 w 3"/>
                <a:gd name="T10" fmla="*/ 0 h 4"/>
                <a:gd name="T11" fmla="*/ 3 w 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4">
                  <a:moveTo>
                    <a:pt x="3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14" name="Freeform 1011"/>
            <p:cNvSpPr>
              <a:spLocks/>
            </p:cNvSpPr>
            <p:nvPr/>
          </p:nvSpPr>
          <p:spPr bwMode="auto">
            <a:xfrm>
              <a:off x="2695" y="1315"/>
              <a:ext cx="1" cy="1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1 w 2"/>
                <a:gd name="T5" fmla="*/ 0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15" name="Freeform 1012"/>
            <p:cNvSpPr>
              <a:spLocks/>
            </p:cNvSpPr>
            <p:nvPr/>
          </p:nvSpPr>
          <p:spPr bwMode="auto">
            <a:xfrm>
              <a:off x="2696" y="1315"/>
              <a:ext cx="1" cy="1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60000 65536"/>
                <a:gd name="T7" fmla="*/ 0 60000 65536"/>
                <a:gd name="T8" fmla="*/ 0 60000 65536"/>
                <a:gd name="T9" fmla="*/ 0 w 4"/>
                <a:gd name="T10" fmla="*/ 0 h 2"/>
                <a:gd name="T11" fmla="*/ 4 w 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2">
                  <a:moveTo>
                    <a:pt x="4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16" name="Freeform 1013"/>
            <p:cNvSpPr>
              <a:spLocks/>
            </p:cNvSpPr>
            <p:nvPr/>
          </p:nvSpPr>
          <p:spPr bwMode="auto">
            <a:xfrm>
              <a:off x="2696" y="1315"/>
              <a:ext cx="1" cy="1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0 w 3"/>
                <a:gd name="T5" fmla="*/ 0 h 4"/>
                <a:gd name="T6" fmla="*/ 0 60000 65536"/>
                <a:gd name="T7" fmla="*/ 0 60000 65536"/>
                <a:gd name="T8" fmla="*/ 0 60000 65536"/>
                <a:gd name="T9" fmla="*/ 0 w 3"/>
                <a:gd name="T10" fmla="*/ 0 h 4"/>
                <a:gd name="T11" fmla="*/ 3 w 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4">
                  <a:moveTo>
                    <a:pt x="3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17" name="Freeform 1014"/>
            <p:cNvSpPr>
              <a:spLocks/>
            </p:cNvSpPr>
            <p:nvPr/>
          </p:nvSpPr>
          <p:spPr bwMode="auto">
            <a:xfrm>
              <a:off x="2696" y="1315"/>
              <a:ext cx="1" cy="1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3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18" name="Freeform 1015"/>
            <p:cNvSpPr>
              <a:spLocks/>
            </p:cNvSpPr>
            <p:nvPr/>
          </p:nvSpPr>
          <p:spPr bwMode="auto">
            <a:xfrm>
              <a:off x="2696" y="1315"/>
              <a:ext cx="1" cy="1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60000 65536"/>
                <a:gd name="T7" fmla="*/ 0 60000 65536"/>
                <a:gd name="T8" fmla="*/ 0 60000 65536"/>
                <a:gd name="T9" fmla="*/ 0 w 4"/>
                <a:gd name="T10" fmla="*/ 0 h 2"/>
                <a:gd name="T11" fmla="*/ 4 w 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2">
                  <a:moveTo>
                    <a:pt x="4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19" name="Freeform 1016"/>
            <p:cNvSpPr>
              <a:spLocks/>
            </p:cNvSpPr>
            <p:nvPr/>
          </p:nvSpPr>
          <p:spPr bwMode="auto">
            <a:xfrm>
              <a:off x="2697" y="1315"/>
              <a:ext cx="1" cy="1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0 w 3"/>
                <a:gd name="T5" fmla="*/ 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20" name="Freeform 1017"/>
            <p:cNvSpPr>
              <a:spLocks/>
            </p:cNvSpPr>
            <p:nvPr/>
          </p:nvSpPr>
          <p:spPr bwMode="auto">
            <a:xfrm>
              <a:off x="2704" y="1304"/>
              <a:ext cx="32" cy="1"/>
            </a:xfrm>
            <a:custGeom>
              <a:avLst/>
              <a:gdLst>
                <a:gd name="T0" fmla="*/ 0 w 488"/>
                <a:gd name="T1" fmla="*/ 0 h 1"/>
                <a:gd name="T2" fmla="*/ 0 w 488"/>
                <a:gd name="T3" fmla="*/ 0 h 1"/>
                <a:gd name="T4" fmla="*/ 0 w 488"/>
                <a:gd name="T5" fmla="*/ 0 h 1"/>
                <a:gd name="T6" fmla="*/ 0 60000 65536"/>
                <a:gd name="T7" fmla="*/ 0 60000 65536"/>
                <a:gd name="T8" fmla="*/ 0 60000 65536"/>
                <a:gd name="T9" fmla="*/ 0 w 488"/>
                <a:gd name="T10" fmla="*/ 0 h 1"/>
                <a:gd name="T11" fmla="*/ 488 w 48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8" h="1">
                  <a:moveTo>
                    <a:pt x="0" y="0"/>
                  </a:moveTo>
                  <a:lnTo>
                    <a:pt x="487" y="0"/>
                  </a:lnTo>
                  <a:lnTo>
                    <a:pt x="48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21" name="Freeform 1018"/>
            <p:cNvSpPr>
              <a:spLocks/>
            </p:cNvSpPr>
            <p:nvPr/>
          </p:nvSpPr>
          <p:spPr bwMode="auto">
            <a:xfrm>
              <a:off x="2704" y="1292"/>
              <a:ext cx="11" cy="1"/>
            </a:xfrm>
            <a:custGeom>
              <a:avLst/>
              <a:gdLst>
                <a:gd name="T0" fmla="*/ 0 w 160"/>
                <a:gd name="T1" fmla="*/ 0 h 1"/>
                <a:gd name="T2" fmla="*/ 0 w 160"/>
                <a:gd name="T3" fmla="*/ 0 h 1"/>
                <a:gd name="T4" fmla="*/ 0 w 160"/>
                <a:gd name="T5" fmla="*/ 0 h 1"/>
                <a:gd name="T6" fmla="*/ 0 60000 65536"/>
                <a:gd name="T7" fmla="*/ 0 60000 65536"/>
                <a:gd name="T8" fmla="*/ 0 60000 65536"/>
                <a:gd name="T9" fmla="*/ 0 w 160"/>
                <a:gd name="T10" fmla="*/ 0 h 1"/>
                <a:gd name="T11" fmla="*/ 160 w 16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" h="1">
                  <a:moveTo>
                    <a:pt x="0" y="0"/>
                  </a:moveTo>
                  <a:lnTo>
                    <a:pt x="159" y="0"/>
                  </a:lnTo>
                  <a:lnTo>
                    <a:pt x="16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22" name="Freeform 1019"/>
            <p:cNvSpPr>
              <a:spLocks/>
            </p:cNvSpPr>
            <p:nvPr/>
          </p:nvSpPr>
          <p:spPr bwMode="auto">
            <a:xfrm>
              <a:off x="2742" y="1318"/>
              <a:ext cx="1" cy="1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23" name="Freeform 1020"/>
            <p:cNvSpPr>
              <a:spLocks/>
            </p:cNvSpPr>
            <p:nvPr/>
          </p:nvSpPr>
          <p:spPr bwMode="auto">
            <a:xfrm>
              <a:off x="2693" y="1305"/>
              <a:ext cx="53" cy="1"/>
            </a:xfrm>
            <a:custGeom>
              <a:avLst/>
              <a:gdLst>
                <a:gd name="T0" fmla="*/ 0 w 790"/>
                <a:gd name="T1" fmla="*/ 0 h 1"/>
                <a:gd name="T2" fmla="*/ 0 w 790"/>
                <a:gd name="T3" fmla="*/ 0 h 1"/>
                <a:gd name="T4" fmla="*/ 0 w 790"/>
                <a:gd name="T5" fmla="*/ 0 h 1"/>
                <a:gd name="T6" fmla="*/ 0 60000 65536"/>
                <a:gd name="T7" fmla="*/ 0 60000 65536"/>
                <a:gd name="T8" fmla="*/ 0 60000 65536"/>
                <a:gd name="T9" fmla="*/ 0 w 790"/>
                <a:gd name="T10" fmla="*/ 0 h 1"/>
                <a:gd name="T11" fmla="*/ 790 w 79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0" h="1">
                  <a:moveTo>
                    <a:pt x="79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24" name="Freeform 1021"/>
            <p:cNvSpPr>
              <a:spLocks/>
            </p:cNvSpPr>
            <p:nvPr/>
          </p:nvSpPr>
          <p:spPr bwMode="auto">
            <a:xfrm>
              <a:off x="2775" y="1469"/>
              <a:ext cx="80" cy="79"/>
            </a:xfrm>
            <a:custGeom>
              <a:avLst/>
              <a:gdLst>
                <a:gd name="T0" fmla="*/ 0 w 1199"/>
                <a:gd name="T1" fmla="*/ 0 h 1176"/>
                <a:gd name="T2" fmla="*/ 0 w 1199"/>
                <a:gd name="T3" fmla="*/ 0 h 1176"/>
                <a:gd name="T4" fmla="*/ 0 w 1199"/>
                <a:gd name="T5" fmla="*/ 0 h 1176"/>
                <a:gd name="T6" fmla="*/ 0 60000 65536"/>
                <a:gd name="T7" fmla="*/ 0 60000 65536"/>
                <a:gd name="T8" fmla="*/ 0 60000 65536"/>
                <a:gd name="T9" fmla="*/ 0 w 1199"/>
                <a:gd name="T10" fmla="*/ 0 h 1176"/>
                <a:gd name="T11" fmla="*/ 1199 w 1199"/>
                <a:gd name="T12" fmla="*/ 1176 h 11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99" h="1176">
                  <a:moveTo>
                    <a:pt x="0" y="0"/>
                  </a:moveTo>
                  <a:lnTo>
                    <a:pt x="1198" y="1176"/>
                  </a:lnTo>
                  <a:lnTo>
                    <a:pt x="1199" y="117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25" name="Freeform 1022"/>
            <p:cNvSpPr>
              <a:spLocks/>
            </p:cNvSpPr>
            <p:nvPr/>
          </p:nvSpPr>
          <p:spPr bwMode="auto">
            <a:xfrm>
              <a:off x="3086" y="1467"/>
              <a:ext cx="79" cy="78"/>
            </a:xfrm>
            <a:custGeom>
              <a:avLst/>
              <a:gdLst>
                <a:gd name="T0" fmla="*/ 0 w 1171"/>
                <a:gd name="T1" fmla="*/ 0 h 1172"/>
                <a:gd name="T2" fmla="*/ 0 w 1171"/>
                <a:gd name="T3" fmla="*/ 0 h 1172"/>
                <a:gd name="T4" fmla="*/ 0 w 1171"/>
                <a:gd name="T5" fmla="*/ 0 h 1172"/>
                <a:gd name="T6" fmla="*/ 0 60000 65536"/>
                <a:gd name="T7" fmla="*/ 0 60000 65536"/>
                <a:gd name="T8" fmla="*/ 0 60000 65536"/>
                <a:gd name="T9" fmla="*/ 0 w 1171"/>
                <a:gd name="T10" fmla="*/ 0 h 1172"/>
                <a:gd name="T11" fmla="*/ 1171 w 1171"/>
                <a:gd name="T12" fmla="*/ 1172 h 1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1" h="1172">
                  <a:moveTo>
                    <a:pt x="1171" y="0"/>
                  </a:moveTo>
                  <a:lnTo>
                    <a:pt x="0" y="1172"/>
                  </a:lnTo>
                  <a:lnTo>
                    <a:pt x="1" y="11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26" name="Freeform 1023"/>
            <p:cNvSpPr>
              <a:spLocks/>
            </p:cNvSpPr>
            <p:nvPr/>
          </p:nvSpPr>
          <p:spPr bwMode="auto">
            <a:xfrm>
              <a:off x="3397" y="1469"/>
              <a:ext cx="79" cy="79"/>
            </a:xfrm>
            <a:custGeom>
              <a:avLst/>
              <a:gdLst>
                <a:gd name="T0" fmla="*/ 0 w 1188"/>
                <a:gd name="T1" fmla="*/ 0 h 1189"/>
                <a:gd name="T2" fmla="*/ 0 w 1188"/>
                <a:gd name="T3" fmla="*/ 0 h 1189"/>
                <a:gd name="T4" fmla="*/ 0 w 1188"/>
                <a:gd name="T5" fmla="*/ 0 h 1189"/>
                <a:gd name="T6" fmla="*/ 0 60000 65536"/>
                <a:gd name="T7" fmla="*/ 0 60000 65536"/>
                <a:gd name="T8" fmla="*/ 0 60000 65536"/>
                <a:gd name="T9" fmla="*/ 0 w 1188"/>
                <a:gd name="T10" fmla="*/ 0 h 1189"/>
                <a:gd name="T11" fmla="*/ 1188 w 1188"/>
                <a:gd name="T12" fmla="*/ 1189 h 11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8" h="1189">
                  <a:moveTo>
                    <a:pt x="1188" y="118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27" name="Freeform 0"/>
            <p:cNvSpPr>
              <a:spLocks/>
            </p:cNvSpPr>
            <p:nvPr/>
          </p:nvSpPr>
          <p:spPr bwMode="auto">
            <a:xfrm>
              <a:off x="2710" y="1143"/>
              <a:ext cx="783" cy="2"/>
            </a:xfrm>
            <a:custGeom>
              <a:avLst/>
              <a:gdLst>
                <a:gd name="T0" fmla="*/ 0 w 11745"/>
                <a:gd name="T1" fmla="*/ 0 h 24"/>
                <a:gd name="T2" fmla="*/ 0 w 11745"/>
                <a:gd name="T3" fmla="*/ 0 h 24"/>
                <a:gd name="T4" fmla="*/ 0 w 11745"/>
                <a:gd name="T5" fmla="*/ 0 h 24"/>
                <a:gd name="T6" fmla="*/ 0 w 11745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45"/>
                <a:gd name="T13" fmla="*/ 0 h 24"/>
                <a:gd name="T14" fmla="*/ 11745 w 11745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45" h="24">
                  <a:moveTo>
                    <a:pt x="11745" y="24"/>
                  </a:moveTo>
                  <a:lnTo>
                    <a:pt x="11745" y="0"/>
                  </a:lnTo>
                  <a:lnTo>
                    <a:pt x="0" y="24"/>
                  </a:lnTo>
                  <a:lnTo>
                    <a:pt x="11745" y="2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28" name="Freeform 1"/>
            <p:cNvSpPr>
              <a:spLocks/>
            </p:cNvSpPr>
            <p:nvPr/>
          </p:nvSpPr>
          <p:spPr bwMode="auto">
            <a:xfrm>
              <a:off x="2314" y="1071"/>
              <a:ext cx="263" cy="110"/>
            </a:xfrm>
            <a:custGeom>
              <a:avLst/>
              <a:gdLst>
                <a:gd name="T0" fmla="*/ 0 w 3951"/>
                <a:gd name="T1" fmla="*/ 0 h 1657"/>
                <a:gd name="T2" fmla="*/ 0 w 3951"/>
                <a:gd name="T3" fmla="*/ 0 h 1657"/>
                <a:gd name="T4" fmla="*/ 0 w 3951"/>
                <a:gd name="T5" fmla="*/ 0 h 1657"/>
                <a:gd name="T6" fmla="*/ 0 w 3951"/>
                <a:gd name="T7" fmla="*/ 0 h 1657"/>
                <a:gd name="T8" fmla="*/ 0 w 3951"/>
                <a:gd name="T9" fmla="*/ 0 h 16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51"/>
                <a:gd name="T16" fmla="*/ 0 h 1657"/>
                <a:gd name="T17" fmla="*/ 3951 w 3951"/>
                <a:gd name="T18" fmla="*/ 1657 h 16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51" h="1657">
                  <a:moveTo>
                    <a:pt x="3944" y="1657"/>
                  </a:moveTo>
                  <a:lnTo>
                    <a:pt x="3951" y="1620"/>
                  </a:lnTo>
                  <a:lnTo>
                    <a:pt x="65" y="0"/>
                  </a:lnTo>
                  <a:lnTo>
                    <a:pt x="0" y="12"/>
                  </a:lnTo>
                  <a:lnTo>
                    <a:pt x="3944" y="16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29" name="Freeform 2"/>
            <p:cNvSpPr>
              <a:spLocks/>
            </p:cNvSpPr>
            <p:nvPr/>
          </p:nvSpPr>
          <p:spPr bwMode="auto">
            <a:xfrm>
              <a:off x="2314" y="885"/>
              <a:ext cx="187" cy="187"/>
            </a:xfrm>
            <a:custGeom>
              <a:avLst/>
              <a:gdLst>
                <a:gd name="T0" fmla="*/ 0 w 2813"/>
                <a:gd name="T1" fmla="*/ 0 h 2798"/>
                <a:gd name="T2" fmla="*/ 0 w 2813"/>
                <a:gd name="T3" fmla="*/ 0 h 2798"/>
                <a:gd name="T4" fmla="*/ 0 w 2813"/>
                <a:gd name="T5" fmla="*/ 0 h 2798"/>
                <a:gd name="T6" fmla="*/ 0 w 2813"/>
                <a:gd name="T7" fmla="*/ 0 h 2798"/>
                <a:gd name="T8" fmla="*/ 0 w 2813"/>
                <a:gd name="T9" fmla="*/ 0 h 27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13"/>
                <a:gd name="T16" fmla="*/ 0 h 2798"/>
                <a:gd name="T17" fmla="*/ 2813 w 2813"/>
                <a:gd name="T18" fmla="*/ 2798 h 27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13" h="2798">
                  <a:moveTo>
                    <a:pt x="0" y="2798"/>
                  </a:moveTo>
                  <a:lnTo>
                    <a:pt x="65" y="2786"/>
                  </a:lnTo>
                  <a:lnTo>
                    <a:pt x="2813" y="36"/>
                  </a:lnTo>
                  <a:lnTo>
                    <a:pt x="2798" y="0"/>
                  </a:lnTo>
                  <a:lnTo>
                    <a:pt x="0" y="279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30" name="Freeform 3"/>
            <p:cNvSpPr>
              <a:spLocks/>
            </p:cNvSpPr>
            <p:nvPr/>
          </p:nvSpPr>
          <p:spPr bwMode="auto">
            <a:xfrm>
              <a:off x="3710" y="1469"/>
              <a:ext cx="78" cy="79"/>
            </a:xfrm>
            <a:custGeom>
              <a:avLst/>
              <a:gdLst>
                <a:gd name="T0" fmla="*/ 0 w 1176"/>
                <a:gd name="T1" fmla="*/ 0 h 1177"/>
                <a:gd name="T2" fmla="*/ 0 w 1176"/>
                <a:gd name="T3" fmla="*/ 0 h 1177"/>
                <a:gd name="T4" fmla="*/ 0 w 1176"/>
                <a:gd name="T5" fmla="*/ 0 h 1177"/>
                <a:gd name="T6" fmla="*/ 0 60000 65536"/>
                <a:gd name="T7" fmla="*/ 0 60000 65536"/>
                <a:gd name="T8" fmla="*/ 0 60000 65536"/>
                <a:gd name="T9" fmla="*/ 0 w 1176"/>
                <a:gd name="T10" fmla="*/ 0 h 1177"/>
                <a:gd name="T11" fmla="*/ 1176 w 1176"/>
                <a:gd name="T12" fmla="*/ 1177 h 11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1177">
                  <a:moveTo>
                    <a:pt x="1176" y="0"/>
                  </a:moveTo>
                  <a:lnTo>
                    <a:pt x="0" y="1177"/>
                  </a:lnTo>
                  <a:lnTo>
                    <a:pt x="1" y="117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31" name="Freeform 4"/>
            <p:cNvSpPr>
              <a:spLocks/>
            </p:cNvSpPr>
            <p:nvPr/>
          </p:nvSpPr>
          <p:spPr bwMode="auto">
            <a:xfrm>
              <a:off x="2732" y="915"/>
              <a:ext cx="191" cy="1"/>
            </a:xfrm>
            <a:custGeom>
              <a:avLst/>
              <a:gdLst>
                <a:gd name="T0" fmla="*/ 0 w 2874"/>
                <a:gd name="T1" fmla="*/ 0 h 1"/>
                <a:gd name="T2" fmla="*/ 0 w 2874"/>
                <a:gd name="T3" fmla="*/ 0 h 1"/>
                <a:gd name="T4" fmla="*/ 0 w 2874"/>
                <a:gd name="T5" fmla="*/ 0 h 1"/>
                <a:gd name="T6" fmla="*/ 0 60000 65536"/>
                <a:gd name="T7" fmla="*/ 0 60000 65536"/>
                <a:gd name="T8" fmla="*/ 0 60000 65536"/>
                <a:gd name="T9" fmla="*/ 0 w 2874"/>
                <a:gd name="T10" fmla="*/ 0 h 1"/>
                <a:gd name="T11" fmla="*/ 2874 w 287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74" h="1">
                  <a:moveTo>
                    <a:pt x="2874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32" name="Freeform 5"/>
            <p:cNvSpPr>
              <a:spLocks/>
            </p:cNvSpPr>
            <p:nvPr/>
          </p:nvSpPr>
          <p:spPr bwMode="auto">
            <a:xfrm>
              <a:off x="3142" y="923"/>
              <a:ext cx="1" cy="218"/>
            </a:xfrm>
            <a:custGeom>
              <a:avLst/>
              <a:gdLst>
                <a:gd name="T0" fmla="*/ 0 w 1"/>
                <a:gd name="T1" fmla="*/ 0 h 3265"/>
                <a:gd name="T2" fmla="*/ 0 w 1"/>
                <a:gd name="T3" fmla="*/ 0 h 3265"/>
                <a:gd name="T4" fmla="*/ 1 w 1"/>
                <a:gd name="T5" fmla="*/ 0 h 3265"/>
                <a:gd name="T6" fmla="*/ 0 60000 65536"/>
                <a:gd name="T7" fmla="*/ 0 60000 65536"/>
                <a:gd name="T8" fmla="*/ 0 60000 65536"/>
                <a:gd name="T9" fmla="*/ 0 w 1"/>
                <a:gd name="T10" fmla="*/ 0 h 3265"/>
                <a:gd name="T11" fmla="*/ 1 w 1"/>
                <a:gd name="T12" fmla="*/ 3265 h 32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65">
                  <a:moveTo>
                    <a:pt x="0" y="0"/>
                  </a:moveTo>
                  <a:lnTo>
                    <a:pt x="0" y="3265"/>
                  </a:lnTo>
                  <a:lnTo>
                    <a:pt x="1" y="326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33" name="Freeform 6"/>
            <p:cNvSpPr>
              <a:spLocks/>
            </p:cNvSpPr>
            <p:nvPr/>
          </p:nvSpPr>
          <p:spPr bwMode="auto">
            <a:xfrm>
              <a:off x="3365" y="923"/>
              <a:ext cx="1" cy="32"/>
            </a:xfrm>
            <a:custGeom>
              <a:avLst/>
              <a:gdLst>
                <a:gd name="T0" fmla="*/ 0 w 1"/>
                <a:gd name="T1" fmla="*/ 0 h 474"/>
                <a:gd name="T2" fmla="*/ 0 w 1"/>
                <a:gd name="T3" fmla="*/ 0 h 474"/>
                <a:gd name="T4" fmla="*/ 1 w 1"/>
                <a:gd name="T5" fmla="*/ 0 h 474"/>
                <a:gd name="T6" fmla="*/ 0 60000 65536"/>
                <a:gd name="T7" fmla="*/ 0 60000 65536"/>
                <a:gd name="T8" fmla="*/ 0 60000 65536"/>
                <a:gd name="T9" fmla="*/ 0 w 1"/>
                <a:gd name="T10" fmla="*/ 0 h 474"/>
                <a:gd name="T11" fmla="*/ 1 w 1"/>
                <a:gd name="T12" fmla="*/ 474 h 4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74">
                  <a:moveTo>
                    <a:pt x="0" y="47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34" name="Rectangle 7"/>
            <p:cNvSpPr>
              <a:spLocks noChangeArrowheads="1"/>
            </p:cNvSpPr>
            <p:nvPr/>
          </p:nvSpPr>
          <p:spPr bwMode="auto">
            <a:xfrm>
              <a:off x="2710" y="1143"/>
              <a:ext cx="783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35" name="Freeform 8"/>
            <p:cNvSpPr>
              <a:spLocks/>
            </p:cNvSpPr>
            <p:nvPr/>
          </p:nvSpPr>
          <p:spPr bwMode="auto">
            <a:xfrm>
              <a:off x="2689" y="1338"/>
              <a:ext cx="62" cy="1"/>
            </a:xfrm>
            <a:custGeom>
              <a:avLst/>
              <a:gdLst>
                <a:gd name="T0" fmla="*/ 0 w 939"/>
                <a:gd name="T1" fmla="*/ 0 h 1"/>
                <a:gd name="T2" fmla="*/ 0 w 939"/>
                <a:gd name="T3" fmla="*/ 0 h 1"/>
                <a:gd name="T4" fmla="*/ 0 w 939"/>
                <a:gd name="T5" fmla="*/ 0 h 1"/>
                <a:gd name="T6" fmla="*/ 0 60000 65536"/>
                <a:gd name="T7" fmla="*/ 0 60000 65536"/>
                <a:gd name="T8" fmla="*/ 0 60000 65536"/>
                <a:gd name="T9" fmla="*/ 0 w 939"/>
                <a:gd name="T10" fmla="*/ 0 h 1"/>
                <a:gd name="T11" fmla="*/ 939 w 93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9" h="1">
                  <a:moveTo>
                    <a:pt x="0" y="0"/>
                  </a:moveTo>
                  <a:lnTo>
                    <a:pt x="938" y="0"/>
                  </a:lnTo>
                  <a:lnTo>
                    <a:pt x="93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36" name="Freeform 9"/>
            <p:cNvSpPr>
              <a:spLocks/>
            </p:cNvSpPr>
            <p:nvPr/>
          </p:nvSpPr>
          <p:spPr bwMode="auto">
            <a:xfrm>
              <a:off x="3365" y="977"/>
              <a:ext cx="1" cy="112"/>
            </a:xfrm>
            <a:custGeom>
              <a:avLst/>
              <a:gdLst>
                <a:gd name="T0" fmla="*/ 0 w 1"/>
                <a:gd name="T1" fmla="*/ 0 h 1688"/>
                <a:gd name="T2" fmla="*/ 0 w 1"/>
                <a:gd name="T3" fmla="*/ 0 h 1688"/>
                <a:gd name="T4" fmla="*/ 1 w 1"/>
                <a:gd name="T5" fmla="*/ 0 h 1688"/>
                <a:gd name="T6" fmla="*/ 0 60000 65536"/>
                <a:gd name="T7" fmla="*/ 0 60000 65536"/>
                <a:gd name="T8" fmla="*/ 0 60000 65536"/>
                <a:gd name="T9" fmla="*/ 0 w 1"/>
                <a:gd name="T10" fmla="*/ 0 h 1688"/>
                <a:gd name="T11" fmla="*/ 1 w 1"/>
                <a:gd name="T12" fmla="*/ 1688 h 16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688">
                  <a:moveTo>
                    <a:pt x="0" y="168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37" name="Freeform 10"/>
            <p:cNvSpPr>
              <a:spLocks/>
            </p:cNvSpPr>
            <p:nvPr/>
          </p:nvSpPr>
          <p:spPr bwMode="auto">
            <a:xfrm>
              <a:off x="3655" y="887"/>
              <a:ext cx="3" cy="304"/>
            </a:xfrm>
            <a:custGeom>
              <a:avLst/>
              <a:gdLst>
                <a:gd name="T0" fmla="*/ 0 w 43"/>
                <a:gd name="T1" fmla="*/ 0 h 4571"/>
                <a:gd name="T2" fmla="*/ 0 w 43"/>
                <a:gd name="T3" fmla="*/ 0 h 4571"/>
                <a:gd name="T4" fmla="*/ 0 w 43"/>
                <a:gd name="T5" fmla="*/ 0 h 4571"/>
                <a:gd name="T6" fmla="*/ 0 w 43"/>
                <a:gd name="T7" fmla="*/ 0 h 45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71"/>
                <a:gd name="T14" fmla="*/ 43 w 43"/>
                <a:gd name="T15" fmla="*/ 4571 h 45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71">
                  <a:moveTo>
                    <a:pt x="0" y="0"/>
                  </a:moveTo>
                  <a:lnTo>
                    <a:pt x="43" y="4571"/>
                  </a:lnTo>
                  <a:lnTo>
                    <a:pt x="0" y="457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38" name="Freeform 11"/>
            <p:cNvSpPr>
              <a:spLocks/>
            </p:cNvSpPr>
            <p:nvPr/>
          </p:nvSpPr>
          <p:spPr bwMode="auto">
            <a:xfrm>
              <a:off x="2730" y="1190"/>
              <a:ext cx="763" cy="3"/>
            </a:xfrm>
            <a:custGeom>
              <a:avLst/>
              <a:gdLst>
                <a:gd name="T0" fmla="*/ 0 w 11449"/>
                <a:gd name="T1" fmla="*/ 0 h 44"/>
                <a:gd name="T2" fmla="*/ 0 w 11449"/>
                <a:gd name="T3" fmla="*/ 0 h 44"/>
                <a:gd name="T4" fmla="*/ 0 w 11449"/>
                <a:gd name="T5" fmla="*/ 0 h 44"/>
                <a:gd name="T6" fmla="*/ 0 w 11449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49"/>
                <a:gd name="T13" fmla="*/ 0 h 44"/>
                <a:gd name="T14" fmla="*/ 11449 w 11449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49" h="44">
                  <a:moveTo>
                    <a:pt x="11449" y="0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1144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39" name="Freeform 12"/>
            <p:cNvSpPr>
              <a:spLocks/>
            </p:cNvSpPr>
            <p:nvPr/>
          </p:nvSpPr>
          <p:spPr bwMode="auto">
            <a:xfrm>
              <a:off x="3595" y="1846"/>
              <a:ext cx="102" cy="102"/>
            </a:xfrm>
            <a:custGeom>
              <a:avLst/>
              <a:gdLst>
                <a:gd name="T0" fmla="*/ 0 w 1542"/>
                <a:gd name="T1" fmla="*/ 0 h 1533"/>
                <a:gd name="T2" fmla="*/ 0 w 1542"/>
                <a:gd name="T3" fmla="*/ 0 h 1533"/>
                <a:gd name="T4" fmla="*/ 0 w 1542"/>
                <a:gd name="T5" fmla="*/ 0 h 1533"/>
                <a:gd name="T6" fmla="*/ 0 w 1542"/>
                <a:gd name="T7" fmla="*/ 0 h 1533"/>
                <a:gd name="T8" fmla="*/ 0 w 1542"/>
                <a:gd name="T9" fmla="*/ 0 h 15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2"/>
                <a:gd name="T16" fmla="*/ 0 h 1533"/>
                <a:gd name="T17" fmla="*/ 1542 w 1542"/>
                <a:gd name="T18" fmla="*/ 1533 h 15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2" h="1533">
                  <a:moveTo>
                    <a:pt x="0" y="1488"/>
                  </a:moveTo>
                  <a:lnTo>
                    <a:pt x="0" y="1533"/>
                  </a:lnTo>
                  <a:lnTo>
                    <a:pt x="1542" y="0"/>
                  </a:lnTo>
                  <a:lnTo>
                    <a:pt x="1497" y="1"/>
                  </a:lnTo>
                  <a:lnTo>
                    <a:pt x="0" y="148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40" name="Freeform 13"/>
            <p:cNvSpPr>
              <a:spLocks/>
            </p:cNvSpPr>
            <p:nvPr/>
          </p:nvSpPr>
          <p:spPr bwMode="auto">
            <a:xfrm>
              <a:off x="2707" y="887"/>
              <a:ext cx="1" cy="293"/>
            </a:xfrm>
            <a:custGeom>
              <a:avLst/>
              <a:gdLst>
                <a:gd name="T0" fmla="*/ 0 w 1"/>
                <a:gd name="T1" fmla="*/ 0 h 4404"/>
                <a:gd name="T2" fmla="*/ 0 w 1"/>
                <a:gd name="T3" fmla="*/ 0 h 4404"/>
                <a:gd name="T4" fmla="*/ 1 w 1"/>
                <a:gd name="T5" fmla="*/ 0 h 4404"/>
                <a:gd name="T6" fmla="*/ 0 60000 65536"/>
                <a:gd name="T7" fmla="*/ 0 60000 65536"/>
                <a:gd name="T8" fmla="*/ 0 60000 65536"/>
                <a:gd name="T9" fmla="*/ 0 w 1"/>
                <a:gd name="T10" fmla="*/ 0 h 4404"/>
                <a:gd name="T11" fmla="*/ 1 w 1"/>
                <a:gd name="T12" fmla="*/ 4404 h 44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404">
                  <a:moveTo>
                    <a:pt x="0" y="0"/>
                  </a:moveTo>
                  <a:lnTo>
                    <a:pt x="0" y="4404"/>
                  </a:lnTo>
                  <a:lnTo>
                    <a:pt x="1" y="440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41" name="Freeform 14"/>
            <p:cNvSpPr>
              <a:spLocks/>
            </p:cNvSpPr>
            <p:nvPr/>
          </p:nvSpPr>
          <p:spPr bwMode="auto">
            <a:xfrm>
              <a:off x="2710" y="885"/>
              <a:ext cx="783" cy="3"/>
            </a:xfrm>
            <a:custGeom>
              <a:avLst/>
              <a:gdLst>
                <a:gd name="T0" fmla="*/ 0 w 11745"/>
                <a:gd name="T1" fmla="*/ 0 h 43"/>
                <a:gd name="T2" fmla="*/ 0 w 11745"/>
                <a:gd name="T3" fmla="*/ 0 h 43"/>
                <a:gd name="T4" fmla="*/ 0 w 11745"/>
                <a:gd name="T5" fmla="*/ 0 h 43"/>
                <a:gd name="T6" fmla="*/ 0 w 11745"/>
                <a:gd name="T7" fmla="*/ 0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45"/>
                <a:gd name="T13" fmla="*/ 0 h 43"/>
                <a:gd name="T14" fmla="*/ 11745 w 11745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45" h="43">
                  <a:moveTo>
                    <a:pt x="11745" y="0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1745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42" name="Freeform 15"/>
            <p:cNvSpPr>
              <a:spLocks/>
            </p:cNvSpPr>
            <p:nvPr/>
          </p:nvSpPr>
          <p:spPr bwMode="auto">
            <a:xfrm>
              <a:off x="2464" y="1467"/>
              <a:ext cx="78" cy="78"/>
            </a:xfrm>
            <a:custGeom>
              <a:avLst/>
              <a:gdLst>
                <a:gd name="T0" fmla="*/ 0 w 1171"/>
                <a:gd name="T1" fmla="*/ 0 h 1172"/>
                <a:gd name="T2" fmla="*/ 0 w 1171"/>
                <a:gd name="T3" fmla="*/ 0 h 1172"/>
                <a:gd name="T4" fmla="*/ 0 w 1171"/>
                <a:gd name="T5" fmla="*/ 0 h 1172"/>
                <a:gd name="T6" fmla="*/ 0 60000 65536"/>
                <a:gd name="T7" fmla="*/ 0 60000 65536"/>
                <a:gd name="T8" fmla="*/ 0 60000 65536"/>
                <a:gd name="T9" fmla="*/ 0 w 1171"/>
                <a:gd name="T10" fmla="*/ 0 h 1172"/>
                <a:gd name="T11" fmla="*/ 1171 w 1171"/>
                <a:gd name="T12" fmla="*/ 1172 h 1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1" h="1172">
                  <a:moveTo>
                    <a:pt x="1171" y="0"/>
                  </a:moveTo>
                  <a:lnTo>
                    <a:pt x="0" y="1172"/>
                  </a:lnTo>
                  <a:lnTo>
                    <a:pt x="1" y="11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43" name="Freeform 16"/>
            <p:cNvSpPr>
              <a:spLocks/>
            </p:cNvSpPr>
            <p:nvPr/>
          </p:nvSpPr>
          <p:spPr bwMode="auto">
            <a:xfrm>
              <a:off x="2671" y="1467"/>
              <a:ext cx="78" cy="78"/>
            </a:xfrm>
            <a:custGeom>
              <a:avLst/>
              <a:gdLst>
                <a:gd name="T0" fmla="*/ 0 w 1172"/>
                <a:gd name="T1" fmla="*/ 0 h 1172"/>
                <a:gd name="T2" fmla="*/ 0 w 1172"/>
                <a:gd name="T3" fmla="*/ 0 h 1172"/>
                <a:gd name="T4" fmla="*/ 0 w 1172"/>
                <a:gd name="T5" fmla="*/ 0 h 1172"/>
                <a:gd name="T6" fmla="*/ 0 60000 65536"/>
                <a:gd name="T7" fmla="*/ 0 60000 65536"/>
                <a:gd name="T8" fmla="*/ 0 60000 65536"/>
                <a:gd name="T9" fmla="*/ 0 w 1172"/>
                <a:gd name="T10" fmla="*/ 0 h 1172"/>
                <a:gd name="T11" fmla="*/ 1172 w 1172"/>
                <a:gd name="T12" fmla="*/ 1172 h 1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2" h="1172">
                  <a:moveTo>
                    <a:pt x="1172" y="0"/>
                  </a:moveTo>
                  <a:lnTo>
                    <a:pt x="0" y="1172"/>
                  </a:lnTo>
                  <a:lnTo>
                    <a:pt x="1" y="11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44" name="Freeform 17"/>
            <p:cNvSpPr>
              <a:spLocks/>
            </p:cNvSpPr>
            <p:nvPr/>
          </p:nvSpPr>
          <p:spPr bwMode="auto">
            <a:xfrm>
              <a:off x="2500" y="885"/>
              <a:ext cx="211" cy="3"/>
            </a:xfrm>
            <a:custGeom>
              <a:avLst/>
              <a:gdLst>
                <a:gd name="T0" fmla="*/ 0 w 3159"/>
                <a:gd name="T1" fmla="*/ 0 h 36"/>
                <a:gd name="T2" fmla="*/ 0 w 3159"/>
                <a:gd name="T3" fmla="*/ 0 h 36"/>
                <a:gd name="T4" fmla="*/ 0 w 3159"/>
                <a:gd name="T5" fmla="*/ 0 h 36"/>
                <a:gd name="T6" fmla="*/ 0 w 3159"/>
                <a:gd name="T7" fmla="*/ 0 h 36"/>
                <a:gd name="T8" fmla="*/ 0 w 315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59"/>
                <a:gd name="T16" fmla="*/ 0 h 36"/>
                <a:gd name="T17" fmla="*/ 3159 w 315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59" h="36">
                  <a:moveTo>
                    <a:pt x="0" y="0"/>
                  </a:moveTo>
                  <a:lnTo>
                    <a:pt x="15" y="36"/>
                  </a:lnTo>
                  <a:lnTo>
                    <a:pt x="3159" y="36"/>
                  </a:lnTo>
                  <a:lnTo>
                    <a:pt x="3159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45" name="Freeform 18"/>
            <p:cNvSpPr>
              <a:spLocks/>
            </p:cNvSpPr>
            <p:nvPr/>
          </p:nvSpPr>
          <p:spPr bwMode="auto">
            <a:xfrm>
              <a:off x="3485" y="1221"/>
              <a:ext cx="2" cy="217"/>
            </a:xfrm>
            <a:custGeom>
              <a:avLst/>
              <a:gdLst>
                <a:gd name="T0" fmla="*/ 0 w 26"/>
                <a:gd name="T1" fmla="*/ 0 h 3262"/>
                <a:gd name="T2" fmla="*/ 0 w 26"/>
                <a:gd name="T3" fmla="*/ 0 h 3262"/>
                <a:gd name="T4" fmla="*/ 0 w 26"/>
                <a:gd name="T5" fmla="*/ 0 h 3262"/>
                <a:gd name="T6" fmla="*/ 0 w 26"/>
                <a:gd name="T7" fmla="*/ 0 h 32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262"/>
                <a:gd name="T14" fmla="*/ 26 w 26"/>
                <a:gd name="T15" fmla="*/ 3262 h 32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262">
                  <a:moveTo>
                    <a:pt x="0" y="0"/>
                  </a:moveTo>
                  <a:lnTo>
                    <a:pt x="26" y="3262"/>
                  </a:lnTo>
                  <a:lnTo>
                    <a:pt x="0" y="3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46" name="Freeform 19"/>
            <p:cNvSpPr>
              <a:spLocks/>
            </p:cNvSpPr>
            <p:nvPr/>
          </p:nvSpPr>
          <p:spPr bwMode="auto">
            <a:xfrm>
              <a:off x="2100" y="1459"/>
              <a:ext cx="1391" cy="3"/>
            </a:xfrm>
            <a:custGeom>
              <a:avLst/>
              <a:gdLst>
                <a:gd name="T0" fmla="*/ 0 w 20867"/>
                <a:gd name="T1" fmla="*/ 0 h 39"/>
                <a:gd name="T2" fmla="*/ 0 w 20867"/>
                <a:gd name="T3" fmla="*/ 0 h 39"/>
                <a:gd name="T4" fmla="*/ 0 w 20867"/>
                <a:gd name="T5" fmla="*/ 0 h 39"/>
                <a:gd name="T6" fmla="*/ 0 w 20867"/>
                <a:gd name="T7" fmla="*/ 0 h 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867"/>
                <a:gd name="T13" fmla="*/ 0 h 39"/>
                <a:gd name="T14" fmla="*/ 20867 w 20867"/>
                <a:gd name="T15" fmla="*/ 39 h 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67" h="39">
                  <a:moveTo>
                    <a:pt x="0" y="0"/>
                  </a:moveTo>
                  <a:lnTo>
                    <a:pt x="0" y="39"/>
                  </a:lnTo>
                  <a:lnTo>
                    <a:pt x="208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47" name="Freeform 20"/>
            <p:cNvSpPr>
              <a:spLocks/>
            </p:cNvSpPr>
            <p:nvPr/>
          </p:nvSpPr>
          <p:spPr bwMode="auto">
            <a:xfrm>
              <a:off x="3888" y="1446"/>
              <a:ext cx="3" cy="1"/>
            </a:xfrm>
            <a:custGeom>
              <a:avLst/>
              <a:gdLst>
                <a:gd name="T0" fmla="*/ 0 w 53"/>
                <a:gd name="T1" fmla="*/ 0 h 20"/>
                <a:gd name="T2" fmla="*/ 0 w 53"/>
                <a:gd name="T3" fmla="*/ 0 h 20"/>
                <a:gd name="T4" fmla="*/ 0 w 53"/>
                <a:gd name="T5" fmla="*/ 0 h 20"/>
                <a:gd name="T6" fmla="*/ 0 60000 65536"/>
                <a:gd name="T7" fmla="*/ 0 60000 65536"/>
                <a:gd name="T8" fmla="*/ 0 60000 65536"/>
                <a:gd name="T9" fmla="*/ 0 w 53"/>
                <a:gd name="T10" fmla="*/ 0 h 20"/>
                <a:gd name="T11" fmla="*/ 53 w 53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20">
                  <a:moveTo>
                    <a:pt x="0" y="20"/>
                  </a:moveTo>
                  <a:lnTo>
                    <a:pt x="52" y="0"/>
                  </a:lnTo>
                  <a:lnTo>
                    <a:pt x="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48" name="Freeform 21"/>
            <p:cNvSpPr>
              <a:spLocks/>
            </p:cNvSpPr>
            <p:nvPr/>
          </p:nvSpPr>
          <p:spPr bwMode="auto">
            <a:xfrm>
              <a:off x="2929" y="1446"/>
              <a:ext cx="3" cy="2"/>
            </a:xfrm>
            <a:custGeom>
              <a:avLst/>
              <a:gdLst>
                <a:gd name="T0" fmla="*/ 0 w 53"/>
                <a:gd name="T1" fmla="*/ 0 h 20"/>
                <a:gd name="T2" fmla="*/ 0 w 53"/>
                <a:gd name="T3" fmla="*/ 0 h 20"/>
                <a:gd name="T4" fmla="*/ 0 w 53"/>
                <a:gd name="T5" fmla="*/ 0 h 20"/>
                <a:gd name="T6" fmla="*/ 0 60000 65536"/>
                <a:gd name="T7" fmla="*/ 0 60000 65536"/>
                <a:gd name="T8" fmla="*/ 0 60000 65536"/>
                <a:gd name="T9" fmla="*/ 0 w 53"/>
                <a:gd name="T10" fmla="*/ 0 h 20"/>
                <a:gd name="T11" fmla="*/ 53 w 53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20">
                  <a:moveTo>
                    <a:pt x="0" y="20"/>
                  </a:moveTo>
                  <a:lnTo>
                    <a:pt x="52" y="0"/>
                  </a:lnTo>
                  <a:lnTo>
                    <a:pt x="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49" name="Freeform 22"/>
            <p:cNvSpPr>
              <a:spLocks/>
            </p:cNvSpPr>
            <p:nvPr/>
          </p:nvSpPr>
          <p:spPr bwMode="auto">
            <a:xfrm>
              <a:off x="2818" y="1458"/>
              <a:ext cx="4" cy="1"/>
            </a:xfrm>
            <a:custGeom>
              <a:avLst/>
              <a:gdLst>
                <a:gd name="T0" fmla="*/ 0 w 52"/>
                <a:gd name="T1" fmla="*/ 0 h 19"/>
                <a:gd name="T2" fmla="*/ 0 w 52"/>
                <a:gd name="T3" fmla="*/ 0 h 19"/>
                <a:gd name="T4" fmla="*/ 0 w 52"/>
                <a:gd name="T5" fmla="*/ 0 h 19"/>
                <a:gd name="T6" fmla="*/ 0 60000 65536"/>
                <a:gd name="T7" fmla="*/ 0 60000 65536"/>
                <a:gd name="T8" fmla="*/ 0 60000 65536"/>
                <a:gd name="T9" fmla="*/ 0 w 52"/>
                <a:gd name="T10" fmla="*/ 0 h 19"/>
                <a:gd name="T11" fmla="*/ 52 w 52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9">
                  <a:moveTo>
                    <a:pt x="0" y="19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50" name="Freeform 23"/>
            <p:cNvSpPr>
              <a:spLocks/>
            </p:cNvSpPr>
            <p:nvPr/>
          </p:nvSpPr>
          <p:spPr bwMode="auto">
            <a:xfrm>
              <a:off x="2859" y="1442"/>
              <a:ext cx="3" cy="2"/>
            </a:xfrm>
            <a:custGeom>
              <a:avLst/>
              <a:gdLst>
                <a:gd name="T0" fmla="*/ 0 w 52"/>
                <a:gd name="T1" fmla="*/ 0 h 19"/>
                <a:gd name="T2" fmla="*/ 0 w 52"/>
                <a:gd name="T3" fmla="*/ 0 h 19"/>
                <a:gd name="T4" fmla="*/ 0 w 52"/>
                <a:gd name="T5" fmla="*/ 0 h 19"/>
                <a:gd name="T6" fmla="*/ 0 60000 65536"/>
                <a:gd name="T7" fmla="*/ 0 60000 65536"/>
                <a:gd name="T8" fmla="*/ 0 60000 65536"/>
                <a:gd name="T9" fmla="*/ 0 w 52"/>
                <a:gd name="T10" fmla="*/ 0 h 19"/>
                <a:gd name="T11" fmla="*/ 52 w 52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9">
                  <a:moveTo>
                    <a:pt x="0" y="19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51" name="Freeform 24"/>
            <p:cNvSpPr>
              <a:spLocks/>
            </p:cNvSpPr>
            <p:nvPr/>
          </p:nvSpPr>
          <p:spPr bwMode="auto">
            <a:xfrm>
              <a:off x="2748" y="1454"/>
              <a:ext cx="4" cy="2"/>
            </a:xfrm>
            <a:custGeom>
              <a:avLst/>
              <a:gdLst>
                <a:gd name="T0" fmla="*/ 0 w 51"/>
                <a:gd name="T1" fmla="*/ 0 h 20"/>
                <a:gd name="T2" fmla="*/ 0 w 51"/>
                <a:gd name="T3" fmla="*/ 0 h 20"/>
                <a:gd name="T4" fmla="*/ 0 w 51"/>
                <a:gd name="T5" fmla="*/ 0 h 20"/>
                <a:gd name="T6" fmla="*/ 0 60000 65536"/>
                <a:gd name="T7" fmla="*/ 0 60000 65536"/>
                <a:gd name="T8" fmla="*/ 0 60000 65536"/>
                <a:gd name="T9" fmla="*/ 0 w 51"/>
                <a:gd name="T10" fmla="*/ 0 h 20"/>
                <a:gd name="T11" fmla="*/ 51 w 5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20">
                  <a:moveTo>
                    <a:pt x="0" y="20"/>
                  </a:moveTo>
                  <a:lnTo>
                    <a:pt x="50" y="0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52" name="Freeform 25"/>
            <p:cNvSpPr>
              <a:spLocks/>
            </p:cNvSpPr>
            <p:nvPr/>
          </p:nvSpPr>
          <p:spPr bwMode="auto">
            <a:xfrm>
              <a:off x="2789" y="1440"/>
              <a:ext cx="1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53" name="Freeform 26"/>
            <p:cNvSpPr>
              <a:spLocks/>
            </p:cNvSpPr>
            <p:nvPr/>
          </p:nvSpPr>
          <p:spPr bwMode="auto">
            <a:xfrm>
              <a:off x="2679" y="1450"/>
              <a:ext cx="3" cy="2"/>
            </a:xfrm>
            <a:custGeom>
              <a:avLst/>
              <a:gdLst>
                <a:gd name="T0" fmla="*/ 0 w 53"/>
                <a:gd name="T1" fmla="*/ 0 h 20"/>
                <a:gd name="T2" fmla="*/ 0 w 53"/>
                <a:gd name="T3" fmla="*/ 0 h 20"/>
                <a:gd name="T4" fmla="*/ 0 w 53"/>
                <a:gd name="T5" fmla="*/ 0 h 20"/>
                <a:gd name="T6" fmla="*/ 0 60000 65536"/>
                <a:gd name="T7" fmla="*/ 0 60000 65536"/>
                <a:gd name="T8" fmla="*/ 0 60000 65536"/>
                <a:gd name="T9" fmla="*/ 0 w 53"/>
                <a:gd name="T10" fmla="*/ 0 h 20"/>
                <a:gd name="T11" fmla="*/ 53 w 53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20">
                  <a:moveTo>
                    <a:pt x="0" y="20"/>
                  </a:moveTo>
                  <a:lnTo>
                    <a:pt x="52" y="0"/>
                  </a:lnTo>
                  <a:lnTo>
                    <a:pt x="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54" name="Freeform 27"/>
            <p:cNvSpPr>
              <a:spLocks/>
            </p:cNvSpPr>
            <p:nvPr/>
          </p:nvSpPr>
          <p:spPr bwMode="auto">
            <a:xfrm>
              <a:off x="2609" y="1446"/>
              <a:ext cx="3" cy="2"/>
            </a:xfrm>
            <a:custGeom>
              <a:avLst/>
              <a:gdLst>
                <a:gd name="T0" fmla="*/ 0 w 52"/>
                <a:gd name="T1" fmla="*/ 0 h 19"/>
                <a:gd name="T2" fmla="*/ 0 w 52"/>
                <a:gd name="T3" fmla="*/ 0 h 19"/>
                <a:gd name="T4" fmla="*/ 0 w 52"/>
                <a:gd name="T5" fmla="*/ 0 h 19"/>
                <a:gd name="T6" fmla="*/ 0 60000 65536"/>
                <a:gd name="T7" fmla="*/ 0 60000 65536"/>
                <a:gd name="T8" fmla="*/ 0 60000 65536"/>
                <a:gd name="T9" fmla="*/ 0 w 52"/>
                <a:gd name="T10" fmla="*/ 0 h 19"/>
                <a:gd name="T11" fmla="*/ 52 w 52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9">
                  <a:moveTo>
                    <a:pt x="0" y="19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55" name="Freeform 28"/>
            <p:cNvSpPr>
              <a:spLocks/>
            </p:cNvSpPr>
            <p:nvPr/>
          </p:nvSpPr>
          <p:spPr bwMode="auto">
            <a:xfrm>
              <a:off x="2498" y="1458"/>
              <a:ext cx="4" cy="2"/>
            </a:xfrm>
            <a:custGeom>
              <a:avLst/>
              <a:gdLst>
                <a:gd name="T0" fmla="*/ 0 w 52"/>
                <a:gd name="T1" fmla="*/ 0 h 20"/>
                <a:gd name="T2" fmla="*/ 0 w 52"/>
                <a:gd name="T3" fmla="*/ 0 h 20"/>
                <a:gd name="T4" fmla="*/ 0 w 52"/>
                <a:gd name="T5" fmla="*/ 0 h 20"/>
                <a:gd name="T6" fmla="*/ 0 60000 65536"/>
                <a:gd name="T7" fmla="*/ 0 60000 65536"/>
                <a:gd name="T8" fmla="*/ 0 60000 65536"/>
                <a:gd name="T9" fmla="*/ 0 w 52"/>
                <a:gd name="T10" fmla="*/ 0 h 20"/>
                <a:gd name="T11" fmla="*/ 52 w 52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0">
                  <a:moveTo>
                    <a:pt x="0" y="20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56" name="Freeform 29"/>
            <p:cNvSpPr>
              <a:spLocks/>
            </p:cNvSpPr>
            <p:nvPr/>
          </p:nvSpPr>
          <p:spPr bwMode="auto">
            <a:xfrm>
              <a:off x="2539" y="1443"/>
              <a:ext cx="4" cy="1"/>
            </a:xfrm>
            <a:custGeom>
              <a:avLst/>
              <a:gdLst>
                <a:gd name="T0" fmla="*/ 0 w 51"/>
                <a:gd name="T1" fmla="*/ 0 h 19"/>
                <a:gd name="T2" fmla="*/ 0 w 51"/>
                <a:gd name="T3" fmla="*/ 0 h 19"/>
                <a:gd name="T4" fmla="*/ 0 w 51"/>
                <a:gd name="T5" fmla="*/ 0 h 19"/>
                <a:gd name="T6" fmla="*/ 0 60000 65536"/>
                <a:gd name="T7" fmla="*/ 0 60000 65536"/>
                <a:gd name="T8" fmla="*/ 0 60000 65536"/>
                <a:gd name="T9" fmla="*/ 0 w 51"/>
                <a:gd name="T10" fmla="*/ 0 h 19"/>
                <a:gd name="T11" fmla="*/ 51 w 5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19">
                  <a:moveTo>
                    <a:pt x="0" y="19"/>
                  </a:moveTo>
                  <a:lnTo>
                    <a:pt x="50" y="0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57" name="Freeform 30"/>
            <p:cNvSpPr>
              <a:spLocks/>
            </p:cNvSpPr>
            <p:nvPr/>
          </p:nvSpPr>
          <p:spPr bwMode="auto">
            <a:xfrm>
              <a:off x="2429" y="1454"/>
              <a:ext cx="3" cy="2"/>
            </a:xfrm>
            <a:custGeom>
              <a:avLst/>
              <a:gdLst>
                <a:gd name="T0" fmla="*/ 0 w 52"/>
                <a:gd name="T1" fmla="*/ 0 h 20"/>
                <a:gd name="T2" fmla="*/ 0 w 52"/>
                <a:gd name="T3" fmla="*/ 0 h 20"/>
                <a:gd name="T4" fmla="*/ 0 w 52"/>
                <a:gd name="T5" fmla="*/ 0 h 20"/>
                <a:gd name="T6" fmla="*/ 0 60000 65536"/>
                <a:gd name="T7" fmla="*/ 0 60000 65536"/>
                <a:gd name="T8" fmla="*/ 0 60000 65536"/>
                <a:gd name="T9" fmla="*/ 0 w 52"/>
                <a:gd name="T10" fmla="*/ 0 h 20"/>
                <a:gd name="T11" fmla="*/ 52 w 52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0">
                  <a:moveTo>
                    <a:pt x="0" y="20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58" name="Freeform 31"/>
            <p:cNvSpPr>
              <a:spLocks/>
            </p:cNvSpPr>
            <p:nvPr/>
          </p:nvSpPr>
          <p:spPr bwMode="auto">
            <a:xfrm>
              <a:off x="2469" y="1440"/>
              <a:ext cx="1" cy="1"/>
            </a:xfrm>
            <a:custGeom>
              <a:avLst/>
              <a:gdLst>
                <a:gd name="T0" fmla="*/ 0 w 6"/>
                <a:gd name="T1" fmla="*/ 1 h 2"/>
                <a:gd name="T2" fmla="*/ 0 w 6"/>
                <a:gd name="T3" fmla="*/ 0 h 2"/>
                <a:gd name="T4" fmla="*/ 0 w 6"/>
                <a:gd name="T5" fmla="*/ 0 h 2"/>
                <a:gd name="T6" fmla="*/ 0 60000 65536"/>
                <a:gd name="T7" fmla="*/ 0 60000 65536"/>
                <a:gd name="T8" fmla="*/ 0 60000 65536"/>
                <a:gd name="T9" fmla="*/ 0 w 6"/>
                <a:gd name="T10" fmla="*/ 0 h 2"/>
                <a:gd name="T11" fmla="*/ 6 w 6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2">
                  <a:moveTo>
                    <a:pt x="0" y="2"/>
                  </a:move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59" name="Freeform 32"/>
            <p:cNvSpPr>
              <a:spLocks/>
            </p:cNvSpPr>
            <p:nvPr/>
          </p:nvSpPr>
          <p:spPr bwMode="auto">
            <a:xfrm>
              <a:off x="2359" y="1450"/>
              <a:ext cx="3" cy="2"/>
            </a:xfrm>
            <a:custGeom>
              <a:avLst/>
              <a:gdLst>
                <a:gd name="T0" fmla="*/ 0 w 52"/>
                <a:gd name="T1" fmla="*/ 0 h 19"/>
                <a:gd name="T2" fmla="*/ 0 w 52"/>
                <a:gd name="T3" fmla="*/ 0 h 19"/>
                <a:gd name="T4" fmla="*/ 0 w 52"/>
                <a:gd name="T5" fmla="*/ 0 h 19"/>
                <a:gd name="T6" fmla="*/ 0 60000 65536"/>
                <a:gd name="T7" fmla="*/ 0 60000 65536"/>
                <a:gd name="T8" fmla="*/ 0 60000 65536"/>
                <a:gd name="T9" fmla="*/ 0 w 52"/>
                <a:gd name="T10" fmla="*/ 0 h 19"/>
                <a:gd name="T11" fmla="*/ 52 w 52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9">
                  <a:moveTo>
                    <a:pt x="0" y="19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60" name="Freeform 33"/>
            <p:cNvSpPr>
              <a:spLocks/>
            </p:cNvSpPr>
            <p:nvPr/>
          </p:nvSpPr>
          <p:spPr bwMode="auto">
            <a:xfrm>
              <a:off x="2289" y="1447"/>
              <a:ext cx="4" cy="1"/>
            </a:xfrm>
            <a:custGeom>
              <a:avLst/>
              <a:gdLst>
                <a:gd name="T0" fmla="*/ 0 w 51"/>
                <a:gd name="T1" fmla="*/ 0 h 20"/>
                <a:gd name="T2" fmla="*/ 0 w 51"/>
                <a:gd name="T3" fmla="*/ 0 h 20"/>
                <a:gd name="T4" fmla="*/ 0 w 51"/>
                <a:gd name="T5" fmla="*/ 0 h 20"/>
                <a:gd name="T6" fmla="*/ 0 60000 65536"/>
                <a:gd name="T7" fmla="*/ 0 60000 65536"/>
                <a:gd name="T8" fmla="*/ 0 60000 65536"/>
                <a:gd name="T9" fmla="*/ 0 w 51"/>
                <a:gd name="T10" fmla="*/ 0 h 20"/>
                <a:gd name="T11" fmla="*/ 51 w 5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20">
                  <a:moveTo>
                    <a:pt x="0" y="20"/>
                  </a:moveTo>
                  <a:lnTo>
                    <a:pt x="50" y="0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61" name="Freeform 34"/>
            <p:cNvSpPr>
              <a:spLocks/>
            </p:cNvSpPr>
            <p:nvPr/>
          </p:nvSpPr>
          <p:spPr bwMode="auto">
            <a:xfrm>
              <a:off x="2179" y="1458"/>
              <a:ext cx="3" cy="2"/>
            </a:xfrm>
            <a:custGeom>
              <a:avLst/>
              <a:gdLst>
                <a:gd name="T0" fmla="*/ 0 w 51"/>
                <a:gd name="T1" fmla="*/ 0 h 19"/>
                <a:gd name="T2" fmla="*/ 0 w 51"/>
                <a:gd name="T3" fmla="*/ 0 h 19"/>
                <a:gd name="T4" fmla="*/ 0 w 51"/>
                <a:gd name="T5" fmla="*/ 0 h 19"/>
                <a:gd name="T6" fmla="*/ 0 60000 65536"/>
                <a:gd name="T7" fmla="*/ 0 60000 65536"/>
                <a:gd name="T8" fmla="*/ 0 60000 65536"/>
                <a:gd name="T9" fmla="*/ 0 w 51"/>
                <a:gd name="T10" fmla="*/ 0 h 19"/>
                <a:gd name="T11" fmla="*/ 51 w 5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19">
                  <a:moveTo>
                    <a:pt x="0" y="19"/>
                  </a:moveTo>
                  <a:lnTo>
                    <a:pt x="50" y="0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62" name="Freeform 35"/>
            <p:cNvSpPr>
              <a:spLocks/>
            </p:cNvSpPr>
            <p:nvPr/>
          </p:nvSpPr>
          <p:spPr bwMode="auto">
            <a:xfrm>
              <a:off x="2219" y="1443"/>
              <a:ext cx="4" cy="1"/>
            </a:xfrm>
            <a:custGeom>
              <a:avLst/>
              <a:gdLst>
                <a:gd name="T0" fmla="*/ 0 w 53"/>
                <a:gd name="T1" fmla="*/ 0 h 19"/>
                <a:gd name="T2" fmla="*/ 0 w 53"/>
                <a:gd name="T3" fmla="*/ 0 h 19"/>
                <a:gd name="T4" fmla="*/ 0 w 53"/>
                <a:gd name="T5" fmla="*/ 0 h 19"/>
                <a:gd name="T6" fmla="*/ 0 60000 65536"/>
                <a:gd name="T7" fmla="*/ 0 60000 65536"/>
                <a:gd name="T8" fmla="*/ 0 60000 65536"/>
                <a:gd name="T9" fmla="*/ 0 w 53"/>
                <a:gd name="T10" fmla="*/ 0 h 19"/>
                <a:gd name="T11" fmla="*/ 53 w 53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19">
                  <a:moveTo>
                    <a:pt x="0" y="19"/>
                  </a:moveTo>
                  <a:lnTo>
                    <a:pt x="52" y="0"/>
                  </a:lnTo>
                  <a:lnTo>
                    <a:pt x="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63" name="Freeform 36"/>
            <p:cNvSpPr>
              <a:spLocks/>
            </p:cNvSpPr>
            <p:nvPr/>
          </p:nvSpPr>
          <p:spPr bwMode="auto">
            <a:xfrm>
              <a:off x="2109" y="1454"/>
              <a:ext cx="3" cy="2"/>
            </a:xfrm>
            <a:custGeom>
              <a:avLst/>
              <a:gdLst>
                <a:gd name="T0" fmla="*/ 0 w 52"/>
                <a:gd name="T1" fmla="*/ 0 h 20"/>
                <a:gd name="T2" fmla="*/ 0 w 52"/>
                <a:gd name="T3" fmla="*/ 0 h 20"/>
                <a:gd name="T4" fmla="*/ 0 w 52"/>
                <a:gd name="T5" fmla="*/ 0 h 20"/>
                <a:gd name="T6" fmla="*/ 0 60000 65536"/>
                <a:gd name="T7" fmla="*/ 0 60000 65536"/>
                <a:gd name="T8" fmla="*/ 0 60000 65536"/>
                <a:gd name="T9" fmla="*/ 0 w 52"/>
                <a:gd name="T10" fmla="*/ 0 h 20"/>
                <a:gd name="T11" fmla="*/ 52 w 52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0">
                  <a:moveTo>
                    <a:pt x="0" y="20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64" name="Freeform 37"/>
            <p:cNvSpPr>
              <a:spLocks/>
            </p:cNvSpPr>
            <p:nvPr/>
          </p:nvSpPr>
          <p:spPr bwMode="auto">
            <a:xfrm>
              <a:off x="2150" y="1440"/>
              <a:ext cx="1" cy="1"/>
            </a:xfrm>
            <a:custGeom>
              <a:avLst/>
              <a:gdLst>
                <a:gd name="T0" fmla="*/ 0 w 10"/>
                <a:gd name="T1" fmla="*/ 0 h 3"/>
                <a:gd name="T2" fmla="*/ 0 w 10"/>
                <a:gd name="T3" fmla="*/ 0 h 3"/>
                <a:gd name="T4" fmla="*/ 0 w 10"/>
                <a:gd name="T5" fmla="*/ 0 h 3"/>
                <a:gd name="T6" fmla="*/ 0 60000 65536"/>
                <a:gd name="T7" fmla="*/ 0 60000 65536"/>
                <a:gd name="T8" fmla="*/ 0 60000 65536"/>
                <a:gd name="T9" fmla="*/ 0 w 10"/>
                <a:gd name="T10" fmla="*/ 0 h 3"/>
                <a:gd name="T11" fmla="*/ 10 w 1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">
                  <a:moveTo>
                    <a:pt x="0" y="3"/>
                  </a:move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65" name="Freeform 38"/>
            <p:cNvSpPr>
              <a:spLocks/>
            </p:cNvSpPr>
            <p:nvPr/>
          </p:nvSpPr>
          <p:spPr bwMode="auto">
            <a:xfrm>
              <a:off x="2998" y="1452"/>
              <a:ext cx="3" cy="1"/>
            </a:xfrm>
            <a:custGeom>
              <a:avLst/>
              <a:gdLst>
                <a:gd name="T0" fmla="*/ 0 w 37"/>
                <a:gd name="T1" fmla="*/ 0 h 24"/>
                <a:gd name="T2" fmla="*/ 0 w 37"/>
                <a:gd name="T3" fmla="*/ 0 h 24"/>
                <a:gd name="T4" fmla="*/ 0 w 37"/>
                <a:gd name="T5" fmla="*/ 0 h 24"/>
                <a:gd name="T6" fmla="*/ 0 60000 65536"/>
                <a:gd name="T7" fmla="*/ 0 60000 65536"/>
                <a:gd name="T8" fmla="*/ 0 60000 65536"/>
                <a:gd name="T9" fmla="*/ 0 w 37"/>
                <a:gd name="T10" fmla="*/ 0 h 24"/>
                <a:gd name="T11" fmla="*/ 37 w 37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24">
                  <a:moveTo>
                    <a:pt x="0" y="0"/>
                  </a:moveTo>
                  <a:lnTo>
                    <a:pt x="36" y="24"/>
                  </a:lnTo>
                  <a:lnTo>
                    <a:pt x="37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66" name="Freeform 39"/>
            <p:cNvSpPr>
              <a:spLocks/>
            </p:cNvSpPr>
            <p:nvPr/>
          </p:nvSpPr>
          <p:spPr bwMode="auto">
            <a:xfrm>
              <a:off x="3068" y="1455"/>
              <a:ext cx="3" cy="2"/>
            </a:xfrm>
            <a:custGeom>
              <a:avLst/>
              <a:gdLst>
                <a:gd name="T0" fmla="*/ 0 w 38"/>
                <a:gd name="T1" fmla="*/ 0 h 24"/>
                <a:gd name="T2" fmla="*/ 0 w 38"/>
                <a:gd name="T3" fmla="*/ 0 h 24"/>
                <a:gd name="T4" fmla="*/ 0 w 38"/>
                <a:gd name="T5" fmla="*/ 0 h 24"/>
                <a:gd name="T6" fmla="*/ 0 60000 65536"/>
                <a:gd name="T7" fmla="*/ 0 60000 65536"/>
                <a:gd name="T8" fmla="*/ 0 60000 65536"/>
                <a:gd name="T9" fmla="*/ 0 w 38"/>
                <a:gd name="T10" fmla="*/ 0 h 24"/>
                <a:gd name="T11" fmla="*/ 38 w 38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24">
                  <a:moveTo>
                    <a:pt x="0" y="0"/>
                  </a:moveTo>
                  <a:lnTo>
                    <a:pt x="37" y="24"/>
                  </a:lnTo>
                  <a:lnTo>
                    <a:pt x="38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67" name="Freeform 40"/>
            <p:cNvSpPr>
              <a:spLocks/>
            </p:cNvSpPr>
            <p:nvPr/>
          </p:nvSpPr>
          <p:spPr bwMode="auto">
            <a:xfrm>
              <a:off x="3109" y="1440"/>
              <a:ext cx="2" cy="1"/>
            </a:xfrm>
            <a:custGeom>
              <a:avLst/>
              <a:gdLst>
                <a:gd name="T0" fmla="*/ 0 w 35"/>
                <a:gd name="T1" fmla="*/ 0 h 23"/>
                <a:gd name="T2" fmla="*/ 0 w 35"/>
                <a:gd name="T3" fmla="*/ 0 h 23"/>
                <a:gd name="T4" fmla="*/ 0 w 35"/>
                <a:gd name="T5" fmla="*/ 0 h 23"/>
                <a:gd name="T6" fmla="*/ 0 60000 65536"/>
                <a:gd name="T7" fmla="*/ 0 60000 65536"/>
                <a:gd name="T8" fmla="*/ 0 60000 65536"/>
                <a:gd name="T9" fmla="*/ 0 w 35"/>
                <a:gd name="T10" fmla="*/ 0 h 23"/>
                <a:gd name="T11" fmla="*/ 35 w 35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23">
                  <a:moveTo>
                    <a:pt x="0" y="0"/>
                  </a:moveTo>
                  <a:lnTo>
                    <a:pt x="34" y="23"/>
                  </a:lnTo>
                  <a:lnTo>
                    <a:pt x="35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68" name="Freeform 41"/>
            <p:cNvSpPr>
              <a:spLocks/>
            </p:cNvSpPr>
            <p:nvPr/>
          </p:nvSpPr>
          <p:spPr bwMode="auto">
            <a:xfrm>
              <a:off x="3138" y="1459"/>
              <a:ext cx="2" cy="1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60000 65536"/>
                <a:gd name="T7" fmla="*/ 0 60000 65536"/>
                <a:gd name="T8" fmla="*/ 0 60000 65536"/>
                <a:gd name="T9" fmla="*/ 0 w 27"/>
                <a:gd name="T10" fmla="*/ 0 h 18"/>
                <a:gd name="T11" fmla="*/ 27 w 2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8">
                  <a:moveTo>
                    <a:pt x="0" y="0"/>
                  </a:moveTo>
                  <a:lnTo>
                    <a:pt x="26" y="18"/>
                  </a:lnTo>
                  <a:lnTo>
                    <a:pt x="27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69" name="Freeform 42"/>
            <p:cNvSpPr>
              <a:spLocks/>
            </p:cNvSpPr>
            <p:nvPr/>
          </p:nvSpPr>
          <p:spPr bwMode="auto">
            <a:xfrm>
              <a:off x="3179" y="1444"/>
              <a:ext cx="2" cy="1"/>
            </a:xfrm>
            <a:custGeom>
              <a:avLst/>
              <a:gdLst>
                <a:gd name="T0" fmla="*/ 0 w 38"/>
                <a:gd name="T1" fmla="*/ 0 h 25"/>
                <a:gd name="T2" fmla="*/ 0 w 38"/>
                <a:gd name="T3" fmla="*/ 0 h 25"/>
                <a:gd name="T4" fmla="*/ 0 w 38"/>
                <a:gd name="T5" fmla="*/ 0 h 25"/>
                <a:gd name="T6" fmla="*/ 0 60000 65536"/>
                <a:gd name="T7" fmla="*/ 0 60000 65536"/>
                <a:gd name="T8" fmla="*/ 0 60000 65536"/>
                <a:gd name="T9" fmla="*/ 0 w 38"/>
                <a:gd name="T10" fmla="*/ 0 h 25"/>
                <a:gd name="T11" fmla="*/ 38 w 38"/>
                <a:gd name="T12" fmla="*/ 25 h 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25">
                  <a:moveTo>
                    <a:pt x="0" y="0"/>
                  </a:moveTo>
                  <a:lnTo>
                    <a:pt x="37" y="25"/>
                  </a:lnTo>
                  <a:lnTo>
                    <a:pt x="38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70" name="Freeform 43"/>
            <p:cNvSpPr>
              <a:spLocks/>
            </p:cNvSpPr>
            <p:nvPr/>
          </p:nvSpPr>
          <p:spPr bwMode="auto">
            <a:xfrm>
              <a:off x="3248" y="1448"/>
              <a:ext cx="3" cy="1"/>
            </a:xfrm>
            <a:custGeom>
              <a:avLst/>
              <a:gdLst>
                <a:gd name="T0" fmla="*/ 0 w 37"/>
                <a:gd name="T1" fmla="*/ 0 h 24"/>
                <a:gd name="T2" fmla="*/ 0 w 37"/>
                <a:gd name="T3" fmla="*/ 0 h 24"/>
                <a:gd name="T4" fmla="*/ 0 w 37"/>
                <a:gd name="T5" fmla="*/ 0 h 24"/>
                <a:gd name="T6" fmla="*/ 0 60000 65536"/>
                <a:gd name="T7" fmla="*/ 0 60000 65536"/>
                <a:gd name="T8" fmla="*/ 0 60000 65536"/>
                <a:gd name="T9" fmla="*/ 0 w 37"/>
                <a:gd name="T10" fmla="*/ 0 h 24"/>
                <a:gd name="T11" fmla="*/ 37 w 37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24">
                  <a:moveTo>
                    <a:pt x="0" y="0"/>
                  </a:moveTo>
                  <a:lnTo>
                    <a:pt x="36" y="24"/>
                  </a:lnTo>
                  <a:lnTo>
                    <a:pt x="37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71" name="Freeform 44"/>
            <p:cNvSpPr>
              <a:spLocks/>
            </p:cNvSpPr>
            <p:nvPr/>
          </p:nvSpPr>
          <p:spPr bwMode="auto">
            <a:xfrm>
              <a:off x="3318" y="1451"/>
              <a:ext cx="3" cy="2"/>
            </a:xfrm>
            <a:custGeom>
              <a:avLst/>
              <a:gdLst>
                <a:gd name="T0" fmla="*/ 0 w 36"/>
                <a:gd name="T1" fmla="*/ 0 h 24"/>
                <a:gd name="T2" fmla="*/ 0 w 36"/>
                <a:gd name="T3" fmla="*/ 0 h 24"/>
                <a:gd name="T4" fmla="*/ 0 w 36"/>
                <a:gd name="T5" fmla="*/ 0 h 24"/>
                <a:gd name="T6" fmla="*/ 0 60000 65536"/>
                <a:gd name="T7" fmla="*/ 0 60000 65536"/>
                <a:gd name="T8" fmla="*/ 0 60000 65536"/>
                <a:gd name="T9" fmla="*/ 0 w 36"/>
                <a:gd name="T10" fmla="*/ 0 h 24"/>
                <a:gd name="T11" fmla="*/ 36 w 3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24">
                  <a:moveTo>
                    <a:pt x="0" y="0"/>
                  </a:moveTo>
                  <a:lnTo>
                    <a:pt x="35" y="24"/>
                  </a:lnTo>
                  <a:lnTo>
                    <a:pt x="36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72" name="Freeform 45"/>
            <p:cNvSpPr>
              <a:spLocks/>
            </p:cNvSpPr>
            <p:nvPr/>
          </p:nvSpPr>
          <p:spPr bwMode="auto">
            <a:xfrm>
              <a:off x="3388" y="1455"/>
              <a:ext cx="2" cy="2"/>
            </a:xfrm>
            <a:custGeom>
              <a:avLst/>
              <a:gdLst>
                <a:gd name="T0" fmla="*/ 0 w 38"/>
                <a:gd name="T1" fmla="*/ 0 h 24"/>
                <a:gd name="T2" fmla="*/ 0 w 38"/>
                <a:gd name="T3" fmla="*/ 0 h 24"/>
                <a:gd name="T4" fmla="*/ 0 w 38"/>
                <a:gd name="T5" fmla="*/ 0 h 24"/>
                <a:gd name="T6" fmla="*/ 0 60000 65536"/>
                <a:gd name="T7" fmla="*/ 0 60000 65536"/>
                <a:gd name="T8" fmla="*/ 0 60000 65536"/>
                <a:gd name="T9" fmla="*/ 0 w 38"/>
                <a:gd name="T10" fmla="*/ 0 h 24"/>
                <a:gd name="T11" fmla="*/ 38 w 38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24">
                  <a:moveTo>
                    <a:pt x="0" y="0"/>
                  </a:moveTo>
                  <a:lnTo>
                    <a:pt x="37" y="24"/>
                  </a:lnTo>
                  <a:lnTo>
                    <a:pt x="38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73" name="Freeform 46"/>
            <p:cNvSpPr>
              <a:spLocks/>
            </p:cNvSpPr>
            <p:nvPr/>
          </p:nvSpPr>
          <p:spPr bwMode="auto">
            <a:xfrm>
              <a:off x="3429" y="1440"/>
              <a:ext cx="2" cy="1"/>
            </a:xfrm>
            <a:custGeom>
              <a:avLst/>
              <a:gdLst>
                <a:gd name="T0" fmla="*/ 0 w 34"/>
                <a:gd name="T1" fmla="*/ 0 h 21"/>
                <a:gd name="T2" fmla="*/ 0 w 34"/>
                <a:gd name="T3" fmla="*/ 0 h 21"/>
                <a:gd name="T4" fmla="*/ 0 w 34"/>
                <a:gd name="T5" fmla="*/ 0 h 21"/>
                <a:gd name="T6" fmla="*/ 0 60000 65536"/>
                <a:gd name="T7" fmla="*/ 0 60000 65536"/>
                <a:gd name="T8" fmla="*/ 0 60000 65536"/>
                <a:gd name="T9" fmla="*/ 0 w 34"/>
                <a:gd name="T10" fmla="*/ 0 h 21"/>
                <a:gd name="T11" fmla="*/ 34 w 34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21">
                  <a:moveTo>
                    <a:pt x="0" y="0"/>
                  </a:moveTo>
                  <a:lnTo>
                    <a:pt x="33" y="21"/>
                  </a:lnTo>
                  <a:lnTo>
                    <a:pt x="3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74" name="Freeform 47"/>
            <p:cNvSpPr>
              <a:spLocks/>
            </p:cNvSpPr>
            <p:nvPr/>
          </p:nvSpPr>
          <p:spPr bwMode="auto">
            <a:xfrm>
              <a:off x="3458" y="1459"/>
              <a:ext cx="2" cy="1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60000 65536"/>
                <a:gd name="T7" fmla="*/ 0 60000 65536"/>
                <a:gd name="T8" fmla="*/ 0 60000 65536"/>
                <a:gd name="T9" fmla="*/ 0 w 29"/>
                <a:gd name="T10" fmla="*/ 0 h 19"/>
                <a:gd name="T11" fmla="*/ 29 w 29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19">
                  <a:moveTo>
                    <a:pt x="0" y="0"/>
                  </a:moveTo>
                  <a:lnTo>
                    <a:pt x="28" y="19"/>
                  </a:lnTo>
                  <a:lnTo>
                    <a:pt x="29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75" name="Freeform 48"/>
            <p:cNvSpPr>
              <a:spLocks/>
            </p:cNvSpPr>
            <p:nvPr/>
          </p:nvSpPr>
          <p:spPr bwMode="auto">
            <a:xfrm>
              <a:off x="3708" y="1455"/>
              <a:ext cx="2" cy="2"/>
            </a:xfrm>
            <a:custGeom>
              <a:avLst/>
              <a:gdLst>
                <a:gd name="T0" fmla="*/ 0 w 37"/>
                <a:gd name="T1" fmla="*/ 0 h 25"/>
                <a:gd name="T2" fmla="*/ 0 w 37"/>
                <a:gd name="T3" fmla="*/ 0 h 25"/>
                <a:gd name="T4" fmla="*/ 0 w 37"/>
                <a:gd name="T5" fmla="*/ 0 h 25"/>
                <a:gd name="T6" fmla="*/ 0 60000 65536"/>
                <a:gd name="T7" fmla="*/ 0 60000 65536"/>
                <a:gd name="T8" fmla="*/ 0 60000 65536"/>
                <a:gd name="T9" fmla="*/ 0 w 37"/>
                <a:gd name="T10" fmla="*/ 0 h 25"/>
                <a:gd name="T11" fmla="*/ 37 w 37"/>
                <a:gd name="T12" fmla="*/ 25 h 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25">
                  <a:moveTo>
                    <a:pt x="0" y="0"/>
                  </a:moveTo>
                  <a:lnTo>
                    <a:pt x="36" y="25"/>
                  </a:lnTo>
                  <a:lnTo>
                    <a:pt x="37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76" name="Freeform 49"/>
            <p:cNvSpPr>
              <a:spLocks/>
            </p:cNvSpPr>
            <p:nvPr/>
          </p:nvSpPr>
          <p:spPr bwMode="auto">
            <a:xfrm>
              <a:off x="3749" y="1440"/>
              <a:ext cx="2" cy="1"/>
            </a:xfrm>
            <a:custGeom>
              <a:avLst/>
              <a:gdLst>
                <a:gd name="T0" fmla="*/ 0 w 31"/>
                <a:gd name="T1" fmla="*/ 0 h 20"/>
                <a:gd name="T2" fmla="*/ 0 w 31"/>
                <a:gd name="T3" fmla="*/ 0 h 20"/>
                <a:gd name="T4" fmla="*/ 0 w 31"/>
                <a:gd name="T5" fmla="*/ 0 h 20"/>
                <a:gd name="T6" fmla="*/ 0 60000 65536"/>
                <a:gd name="T7" fmla="*/ 0 60000 65536"/>
                <a:gd name="T8" fmla="*/ 0 60000 65536"/>
                <a:gd name="T9" fmla="*/ 0 w 31"/>
                <a:gd name="T10" fmla="*/ 0 h 20"/>
                <a:gd name="T11" fmla="*/ 31 w 3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20">
                  <a:moveTo>
                    <a:pt x="0" y="0"/>
                  </a:moveTo>
                  <a:lnTo>
                    <a:pt x="30" y="20"/>
                  </a:lnTo>
                  <a:lnTo>
                    <a:pt x="31" y="2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77" name="Freeform 50"/>
            <p:cNvSpPr>
              <a:spLocks/>
            </p:cNvSpPr>
            <p:nvPr/>
          </p:nvSpPr>
          <p:spPr bwMode="auto">
            <a:xfrm>
              <a:off x="3777" y="1459"/>
              <a:ext cx="2" cy="1"/>
            </a:xfrm>
            <a:custGeom>
              <a:avLst/>
              <a:gdLst>
                <a:gd name="T0" fmla="*/ 0 w 31"/>
                <a:gd name="T1" fmla="*/ 0 h 21"/>
                <a:gd name="T2" fmla="*/ 0 w 31"/>
                <a:gd name="T3" fmla="*/ 0 h 21"/>
                <a:gd name="T4" fmla="*/ 0 w 31"/>
                <a:gd name="T5" fmla="*/ 0 h 21"/>
                <a:gd name="T6" fmla="*/ 0 60000 65536"/>
                <a:gd name="T7" fmla="*/ 0 60000 65536"/>
                <a:gd name="T8" fmla="*/ 0 60000 65536"/>
                <a:gd name="T9" fmla="*/ 0 w 31"/>
                <a:gd name="T10" fmla="*/ 0 h 21"/>
                <a:gd name="T11" fmla="*/ 31 w 3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21">
                  <a:moveTo>
                    <a:pt x="0" y="0"/>
                  </a:moveTo>
                  <a:lnTo>
                    <a:pt x="30" y="21"/>
                  </a:lnTo>
                  <a:lnTo>
                    <a:pt x="3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78" name="Freeform 51"/>
            <p:cNvSpPr>
              <a:spLocks/>
            </p:cNvSpPr>
            <p:nvPr/>
          </p:nvSpPr>
          <p:spPr bwMode="auto">
            <a:xfrm>
              <a:off x="3818" y="1443"/>
              <a:ext cx="3" cy="2"/>
            </a:xfrm>
            <a:custGeom>
              <a:avLst/>
              <a:gdLst>
                <a:gd name="T0" fmla="*/ 0 w 36"/>
                <a:gd name="T1" fmla="*/ 0 h 25"/>
                <a:gd name="T2" fmla="*/ 0 w 36"/>
                <a:gd name="T3" fmla="*/ 0 h 25"/>
                <a:gd name="T4" fmla="*/ 0 w 36"/>
                <a:gd name="T5" fmla="*/ 0 h 25"/>
                <a:gd name="T6" fmla="*/ 0 60000 65536"/>
                <a:gd name="T7" fmla="*/ 0 60000 65536"/>
                <a:gd name="T8" fmla="*/ 0 60000 65536"/>
                <a:gd name="T9" fmla="*/ 0 w 36"/>
                <a:gd name="T10" fmla="*/ 0 h 25"/>
                <a:gd name="T11" fmla="*/ 36 w 36"/>
                <a:gd name="T12" fmla="*/ 25 h 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25">
                  <a:moveTo>
                    <a:pt x="0" y="0"/>
                  </a:moveTo>
                  <a:lnTo>
                    <a:pt x="35" y="25"/>
                  </a:lnTo>
                  <a:lnTo>
                    <a:pt x="36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79" name="Freeform 52"/>
            <p:cNvSpPr>
              <a:spLocks/>
            </p:cNvSpPr>
            <p:nvPr/>
          </p:nvSpPr>
          <p:spPr bwMode="auto">
            <a:xfrm>
              <a:off x="3888" y="1447"/>
              <a:ext cx="2" cy="2"/>
            </a:xfrm>
            <a:custGeom>
              <a:avLst/>
              <a:gdLst>
                <a:gd name="T0" fmla="*/ 0 w 38"/>
                <a:gd name="T1" fmla="*/ 0 h 24"/>
                <a:gd name="T2" fmla="*/ 0 w 38"/>
                <a:gd name="T3" fmla="*/ 0 h 24"/>
                <a:gd name="T4" fmla="*/ 0 w 38"/>
                <a:gd name="T5" fmla="*/ 0 h 24"/>
                <a:gd name="T6" fmla="*/ 0 60000 65536"/>
                <a:gd name="T7" fmla="*/ 0 60000 65536"/>
                <a:gd name="T8" fmla="*/ 0 60000 65536"/>
                <a:gd name="T9" fmla="*/ 0 w 38"/>
                <a:gd name="T10" fmla="*/ 0 h 24"/>
                <a:gd name="T11" fmla="*/ 38 w 38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24">
                  <a:moveTo>
                    <a:pt x="0" y="0"/>
                  </a:moveTo>
                  <a:lnTo>
                    <a:pt x="37" y="24"/>
                  </a:lnTo>
                  <a:lnTo>
                    <a:pt x="38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80" name="Freeform 53"/>
            <p:cNvSpPr>
              <a:spLocks/>
            </p:cNvSpPr>
            <p:nvPr/>
          </p:nvSpPr>
          <p:spPr bwMode="auto">
            <a:xfrm>
              <a:off x="2929" y="1448"/>
              <a:ext cx="2" cy="1"/>
            </a:xfrm>
            <a:custGeom>
              <a:avLst/>
              <a:gdLst>
                <a:gd name="T0" fmla="*/ 0 w 38"/>
                <a:gd name="T1" fmla="*/ 0 h 24"/>
                <a:gd name="T2" fmla="*/ 0 w 38"/>
                <a:gd name="T3" fmla="*/ 0 h 24"/>
                <a:gd name="T4" fmla="*/ 0 w 38"/>
                <a:gd name="T5" fmla="*/ 0 h 24"/>
                <a:gd name="T6" fmla="*/ 0 60000 65536"/>
                <a:gd name="T7" fmla="*/ 0 60000 65536"/>
                <a:gd name="T8" fmla="*/ 0 60000 65536"/>
                <a:gd name="T9" fmla="*/ 0 w 38"/>
                <a:gd name="T10" fmla="*/ 0 h 24"/>
                <a:gd name="T11" fmla="*/ 38 w 38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24">
                  <a:moveTo>
                    <a:pt x="0" y="0"/>
                  </a:moveTo>
                  <a:lnTo>
                    <a:pt x="37" y="24"/>
                  </a:lnTo>
                  <a:lnTo>
                    <a:pt x="38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81" name="Freeform 54"/>
            <p:cNvSpPr>
              <a:spLocks/>
            </p:cNvSpPr>
            <p:nvPr/>
          </p:nvSpPr>
          <p:spPr bwMode="auto">
            <a:xfrm>
              <a:off x="2859" y="1444"/>
              <a:ext cx="2" cy="1"/>
            </a:xfrm>
            <a:custGeom>
              <a:avLst/>
              <a:gdLst>
                <a:gd name="T0" fmla="*/ 0 w 36"/>
                <a:gd name="T1" fmla="*/ 0 h 25"/>
                <a:gd name="T2" fmla="*/ 0 w 36"/>
                <a:gd name="T3" fmla="*/ 0 h 25"/>
                <a:gd name="T4" fmla="*/ 0 w 36"/>
                <a:gd name="T5" fmla="*/ 0 h 25"/>
                <a:gd name="T6" fmla="*/ 0 60000 65536"/>
                <a:gd name="T7" fmla="*/ 0 60000 65536"/>
                <a:gd name="T8" fmla="*/ 0 60000 65536"/>
                <a:gd name="T9" fmla="*/ 0 w 36"/>
                <a:gd name="T10" fmla="*/ 0 h 25"/>
                <a:gd name="T11" fmla="*/ 36 w 36"/>
                <a:gd name="T12" fmla="*/ 25 h 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25">
                  <a:moveTo>
                    <a:pt x="0" y="0"/>
                  </a:moveTo>
                  <a:lnTo>
                    <a:pt x="35" y="25"/>
                  </a:lnTo>
                  <a:lnTo>
                    <a:pt x="36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82" name="Freeform 55"/>
            <p:cNvSpPr>
              <a:spLocks/>
            </p:cNvSpPr>
            <p:nvPr/>
          </p:nvSpPr>
          <p:spPr bwMode="auto">
            <a:xfrm>
              <a:off x="2789" y="1440"/>
              <a:ext cx="3" cy="1"/>
            </a:xfrm>
            <a:custGeom>
              <a:avLst/>
              <a:gdLst>
                <a:gd name="T0" fmla="*/ 0 w 37"/>
                <a:gd name="T1" fmla="*/ 0 h 24"/>
                <a:gd name="T2" fmla="*/ 0 w 37"/>
                <a:gd name="T3" fmla="*/ 0 h 24"/>
                <a:gd name="T4" fmla="*/ 0 w 37"/>
                <a:gd name="T5" fmla="*/ 0 h 24"/>
                <a:gd name="T6" fmla="*/ 0 60000 65536"/>
                <a:gd name="T7" fmla="*/ 0 60000 65536"/>
                <a:gd name="T8" fmla="*/ 0 60000 65536"/>
                <a:gd name="T9" fmla="*/ 0 w 37"/>
                <a:gd name="T10" fmla="*/ 0 h 24"/>
                <a:gd name="T11" fmla="*/ 37 w 37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24">
                  <a:moveTo>
                    <a:pt x="0" y="0"/>
                  </a:moveTo>
                  <a:lnTo>
                    <a:pt x="36" y="24"/>
                  </a:lnTo>
                  <a:lnTo>
                    <a:pt x="37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83" name="Freeform 56"/>
            <p:cNvSpPr>
              <a:spLocks/>
            </p:cNvSpPr>
            <p:nvPr/>
          </p:nvSpPr>
          <p:spPr bwMode="auto">
            <a:xfrm>
              <a:off x="2818" y="1459"/>
              <a:ext cx="2" cy="1"/>
            </a:xfrm>
            <a:custGeom>
              <a:avLst/>
              <a:gdLst>
                <a:gd name="T0" fmla="*/ 0 w 24"/>
                <a:gd name="T1" fmla="*/ 0 h 16"/>
                <a:gd name="T2" fmla="*/ 0 w 24"/>
                <a:gd name="T3" fmla="*/ 0 h 16"/>
                <a:gd name="T4" fmla="*/ 0 w 24"/>
                <a:gd name="T5" fmla="*/ 0 h 16"/>
                <a:gd name="T6" fmla="*/ 0 60000 65536"/>
                <a:gd name="T7" fmla="*/ 0 60000 65536"/>
                <a:gd name="T8" fmla="*/ 0 60000 65536"/>
                <a:gd name="T9" fmla="*/ 0 w 24"/>
                <a:gd name="T10" fmla="*/ 0 h 16"/>
                <a:gd name="T11" fmla="*/ 24 w 24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6">
                  <a:moveTo>
                    <a:pt x="0" y="0"/>
                  </a:moveTo>
                  <a:lnTo>
                    <a:pt x="23" y="16"/>
                  </a:lnTo>
                  <a:lnTo>
                    <a:pt x="24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84" name="Freeform 57"/>
            <p:cNvSpPr>
              <a:spLocks/>
            </p:cNvSpPr>
            <p:nvPr/>
          </p:nvSpPr>
          <p:spPr bwMode="auto">
            <a:xfrm>
              <a:off x="2748" y="1456"/>
              <a:ext cx="3" cy="1"/>
            </a:xfrm>
            <a:custGeom>
              <a:avLst/>
              <a:gdLst>
                <a:gd name="T0" fmla="*/ 0 w 37"/>
                <a:gd name="T1" fmla="*/ 0 h 24"/>
                <a:gd name="T2" fmla="*/ 0 w 37"/>
                <a:gd name="T3" fmla="*/ 0 h 24"/>
                <a:gd name="T4" fmla="*/ 0 w 37"/>
                <a:gd name="T5" fmla="*/ 0 h 24"/>
                <a:gd name="T6" fmla="*/ 0 60000 65536"/>
                <a:gd name="T7" fmla="*/ 0 60000 65536"/>
                <a:gd name="T8" fmla="*/ 0 60000 65536"/>
                <a:gd name="T9" fmla="*/ 0 w 37"/>
                <a:gd name="T10" fmla="*/ 0 h 24"/>
                <a:gd name="T11" fmla="*/ 37 w 37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24">
                  <a:moveTo>
                    <a:pt x="0" y="0"/>
                  </a:moveTo>
                  <a:lnTo>
                    <a:pt x="36" y="24"/>
                  </a:lnTo>
                  <a:lnTo>
                    <a:pt x="37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85" name="Freeform 58"/>
            <p:cNvSpPr>
              <a:spLocks/>
            </p:cNvSpPr>
            <p:nvPr/>
          </p:nvSpPr>
          <p:spPr bwMode="auto">
            <a:xfrm>
              <a:off x="2679" y="1452"/>
              <a:ext cx="2" cy="1"/>
            </a:xfrm>
            <a:custGeom>
              <a:avLst/>
              <a:gdLst>
                <a:gd name="T0" fmla="*/ 0 w 38"/>
                <a:gd name="T1" fmla="*/ 0 h 24"/>
                <a:gd name="T2" fmla="*/ 0 w 38"/>
                <a:gd name="T3" fmla="*/ 0 h 24"/>
                <a:gd name="T4" fmla="*/ 0 w 38"/>
                <a:gd name="T5" fmla="*/ 0 h 24"/>
                <a:gd name="T6" fmla="*/ 0 60000 65536"/>
                <a:gd name="T7" fmla="*/ 0 60000 65536"/>
                <a:gd name="T8" fmla="*/ 0 60000 65536"/>
                <a:gd name="T9" fmla="*/ 0 w 38"/>
                <a:gd name="T10" fmla="*/ 0 h 24"/>
                <a:gd name="T11" fmla="*/ 38 w 38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24">
                  <a:moveTo>
                    <a:pt x="0" y="0"/>
                  </a:moveTo>
                  <a:lnTo>
                    <a:pt x="37" y="24"/>
                  </a:lnTo>
                  <a:lnTo>
                    <a:pt x="38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86" name="Freeform 59"/>
            <p:cNvSpPr>
              <a:spLocks/>
            </p:cNvSpPr>
            <p:nvPr/>
          </p:nvSpPr>
          <p:spPr bwMode="auto">
            <a:xfrm>
              <a:off x="2609" y="1448"/>
              <a:ext cx="2" cy="1"/>
            </a:xfrm>
            <a:custGeom>
              <a:avLst/>
              <a:gdLst>
                <a:gd name="T0" fmla="*/ 0 w 36"/>
                <a:gd name="T1" fmla="*/ 0 h 24"/>
                <a:gd name="T2" fmla="*/ 0 w 36"/>
                <a:gd name="T3" fmla="*/ 0 h 24"/>
                <a:gd name="T4" fmla="*/ 0 w 36"/>
                <a:gd name="T5" fmla="*/ 0 h 24"/>
                <a:gd name="T6" fmla="*/ 0 60000 65536"/>
                <a:gd name="T7" fmla="*/ 0 60000 65536"/>
                <a:gd name="T8" fmla="*/ 0 60000 65536"/>
                <a:gd name="T9" fmla="*/ 0 w 36"/>
                <a:gd name="T10" fmla="*/ 0 h 24"/>
                <a:gd name="T11" fmla="*/ 36 w 3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24">
                  <a:moveTo>
                    <a:pt x="0" y="0"/>
                  </a:moveTo>
                  <a:lnTo>
                    <a:pt x="35" y="24"/>
                  </a:lnTo>
                  <a:lnTo>
                    <a:pt x="36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87" name="Freeform 60"/>
            <p:cNvSpPr>
              <a:spLocks/>
            </p:cNvSpPr>
            <p:nvPr/>
          </p:nvSpPr>
          <p:spPr bwMode="auto">
            <a:xfrm>
              <a:off x="2539" y="1444"/>
              <a:ext cx="3" cy="2"/>
            </a:xfrm>
            <a:custGeom>
              <a:avLst/>
              <a:gdLst>
                <a:gd name="T0" fmla="*/ 0 w 37"/>
                <a:gd name="T1" fmla="*/ 0 h 26"/>
                <a:gd name="T2" fmla="*/ 0 w 37"/>
                <a:gd name="T3" fmla="*/ 0 h 26"/>
                <a:gd name="T4" fmla="*/ 0 w 37"/>
                <a:gd name="T5" fmla="*/ 0 h 26"/>
                <a:gd name="T6" fmla="*/ 0 60000 65536"/>
                <a:gd name="T7" fmla="*/ 0 60000 65536"/>
                <a:gd name="T8" fmla="*/ 0 60000 65536"/>
                <a:gd name="T9" fmla="*/ 0 w 37"/>
                <a:gd name="T10" fmla="*/ 0 h 26"/>
                <a:gd name="T11" fmla="*/ 37 w 37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26">
                  <a:moveTo>
                    <a:pt x="0" y="0"/>
                  </a:moveTo>
                  <a:lnTo>
                    <a:pt x="36" y="26"/>
                  </a:lnTo>
                  <a:lnTo>
                    <a:pt x="37" y="2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88" name="Freeform 61"/>
            <p:cNvSpPr>
              <a:spLocks/>
            </p:cNvSpPr>
            <p:nvPr/>
          </p:nvSpPr>
          <p:spPr bwMode="auto">
            <a:xfrm>
              <a:off x="2469" y="1440"/>
              <a:ext cx="3" cy="2"/>
            </a:xfrm>
            <a:custGeom>
              <a:avLst/>
              <a:gdLst>
                <a:gd name="T0" fmla="*/ 0 w 38"/>
                <a:gd name="T1" fmla="*/ 0 h 24"/>
                <a:gd name="T2" fmla="*/ 0 w 38"/>
                <a:gd name="T3" fmla="*/ 0 h 24"/>
                <a:gd name="T4" fmla="*/ 0 w 38"/>
                <a:gd name="T5" fmla="*/ 0 h 24"/>
                <a:gd name="T6" fmla="*/ 0 60000 65536"/>
                <a:gd name="T7" fmla="*/ 0 60000 65536"/>
                <a:gd name="T8" fmla="*/ 0 60000 65536"/>
                <a:gd name="T9" fmla="*/ 0 w 38"/>
                <a:gd name="T10" fmla="*/ 0 h 24"/>
                <a:gd name="T11" fmla="*/ 38 w 38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24">
                  <a:moveTo>
                    <a:pt x="0" y="0"/>
                  </a:moveTo>
                  <a:lnTo>
                    <a:pt x="37" y="24"/>
                  </a:lnTo>
                  <a:lnTo>
                    <a:pt x="38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89" name="Freeform 62"/>
            <p:cNvSpPr>
              <a:spLocks/>
            </p:cNvSpPr>
            <p:nvPr/>
          </p:nvSpPr>
          <p:spPr bwMode="auto">
            <a:xfrm>
              <a:off x="2498" y="1460"/>
              <a:ext cx="2" cy="1"/>
            </a:xfrm>
            <a:custGeom>
              <a:avLst/>
              <a:gdLst>
                <a:gd name="T0" fmla="*/ 0 w 22"/>
                <a:gd name="T1" fmla="*/ 0 h 14"/>
                <a:gd name="T2" fmla="*/ 0 w 22"/>
                <a:gd name="T3" fmla="*/ 0 h 14"/>
                <a:gd name="T4" fmla="*/ 0 w 22"/>
                <a:gd name="T5" fmla="*/ 0 h 14"/>
                <a:gd name="T6" fmla="*/ 0 60000 65536"/>
                <a:gd name="T7" fmla="*/ 0 60000 65536"/>
                <a:gd name="T8" fmla="*/ 0 60000 65536"/>
                <a:gd name="T9" fmla="*/ 0 w 22"/>
                <a:gd name="T10" fmla="*/ 0 h 14"/>
                <a:gd name="T11" fmla="*/ 22 w 22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14">
                  <a:moveTo>
                    <a:pt x="0" y="0"/>
                  </a:moveTo>
                  <a:lnTo>
                    <a:pt x="21" y="14"/>
                  </a:lnTo>
                  <a:lnTo>
                    <a:pt x="22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90" name="Freeform 63"/>
            <p:cNvSpPr>
              <a:spLocks/>
            </p:cNvSpPr>
            <p:nvPr/>
          </p:nvSpPr>
          <p:spPr bwMode="auto">
            <a:xfrm>
              <a:off x="2429" y="1456"/>
              <a:ext cx="2" cy="1"/>
            </a:xfrm>
            <a:custGeom>
              <a:avLst/>
              <a:gdLst>
                <a:gd name="T0" fmla="*/ 0 w 37"/>
                <a:gd name="T1" fmla="*/ 0 h 24"/>
                <a:gd name="T2" fmla="*/ 0 w 37"/>
                <a:gd name="T3" fmla="*/ 0 h 24"/>
                <a:gd name="T4" fmla="*/ 0 w 37"/>
                <a:gd name="T5" fmla="*/ 0 h 24"/>
                <a:gd name="T6" fmla="*/ 0 60000 65536"/>
                <a:gd name="T7" fmla="*/ 0 60000 65536"/>
                <a:gd name="T8" fmla="*/ 0 60000 65536"/>
                <a:gd name="T9" fmla="*/ 0 w 37"/>
                <a:gd name="T10" fmla="*/ 0 h 24"/>
                <a:gd name="T11" fmla="*/ 37 w 37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24">
                  <a:moveTo>
                    <a:pt x="0" y="0"/>
                  </a:moveTo>
                  <a:lnTo>
                    <a:pt x="36" y="24"/>
                  </a:lnTo>
                  <a:lnTo>
                    <a:pt x="37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91" name="Freeform 64"/>
            <p:cNvSpPr>
              <a:spLocks/>
            </p:cNvSpPr>
            <p:nvPr/>
          </p:nvSpPr>
          <p:spPr bwMode="auto">
            <a:xfrm>
              <a:off x="2359" y="1452"/>
              <a:ext cx="3" cy="1"/>
            </a:xfrm>
            <a:custGeom>
              <a:avLst/>
              <a:gdLst>
                <a:gd name="T0" fmla="*/ 0 w 38"/>
                <a:gd name="T1" fmla="*/ 0 h 24"/>
                <a:gd name="T2" fmla="*/ 0 w 38"/>
                <a:gd name="T3" fmla="*/ 0 h 24"/>
                <a:gd name="T4" fmla="*/ 0 w 38"/>
                <a:gd name="T5" fmla="*/ 0 h 24"/>
                <a:gd name="T6" fmla="*/ 0 60000 65536"/>
                <a:gd name="T7" fmla="*/ 0 60000 65536"/>
                <a:gd name="T8" fmla="*/ 0 60000 65536"/>
                <a:gd name="T9" fmla="*/ 0 w 38"/>
                <a:gd name="T10" fmla="*/ 0 h 24"/>
                <a:gd name="T11" fmla="*/ 38 w 38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24">
                  <a:moveTo>
                    <a:pt x="0" y="0"/>
                  </a:moveTo>
                  <a:lnTo>
                    <a:pt x="37" y="24"/>
                  </a:lnTo>
                  <a:lnTo>
                    <a:pt x="38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92" name="Freeform 65"/>
            <p:cNvSpPr>
              <a:spLocks/>
            </p:cNvSpPr>
            <p:nvPr/>
          </p:nvSpPr>
          <p:spPr bwMode="auto">
            <a:xfrm>
              <a:off x="2289" y="1448"/>
              <a:ext cx="3" cy="1"/>
            </a:xfrm>
            <a:custGeom>
              <a:avLst/>
              <a:gdLst>
                <a:gd name="T0" fmla="*/ 0 w 37"/>
                <a:gd name="T1" fmla="*/ 0 h 24"/>
                <a:gd name="T2" fmla="*/ 0 w 37"/>
                <a:gd name="T3" fmla="*/ 0 h 24"/>
                <a:gd name="T4" fmla="*/ 0 w 37"/>
                <a:gd name="T5" fmla="*/ 0 h 24"/>
                <a:gd name="T6" fmla="*/ 0 60000 65536"/>
                <a:gd name="T7" fmla="*/ 0 60000 65536"/>
                <a:gd name="T8" fmla="*/ 0 60000 65536"/>
                <a:gd name="T9" fmla="*/ 0 w 37"/>
                <a:gd name="T10" fmla="*/ 0 h 24"/>
                <a:gd name="T11" fmla="*/ 37 w 37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24">
                  <a:moveTo>
                    <a:pt x="0" y="0"/>
                  </a:moveTo>
                  <a:lnTo>
                    <a:pt x="36" y="24"/>
                  </a:lnTo>
                  <a:lnTo>
                    <a:pt x="37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93" name="Freeform 66"/>
            <p:cNvSpPr>
              <a:spLocks/>
            </p:cNvSpPr>
            <p:nvPr/>
          </p:nvSpPr>
          <p:spPr bwMode="auto">
            <a:xfrm>
              <a:off x="2219" y="1444"/>
              <a:ext cx="3" cy="2"/>
            </a:xfrm>
            <a:custGeom>
              <a:avLst/>
              <a:gdLst>
                <a:gd name="T0" fmla="*/ 0 w 38"/>
                <a:gd name="T1" fmla="*/ 0 h 25"/>
                <a:gd name="T2" fmla="*/ 0 w 38"/>
                <a:gd name="T3" fmla="*/ 0 h 25"/>
                <a:gd name="T4" fmla="*/ 0 w 38"/>
                <a:gd name="T5" fmla="*/ 0 h 25"/>
                <a:gd name="T6" fmla="*/ 0 60000 65536"/>
                <a:gd name="T7" fmla="*/ 0 60000 65536"/>
                <a:gd name="T8" fmla="*/ 0 60000 65536"/>
                <a:gd name="T9" fmla="*/ 0 w 38"/>
                <a:gd name="T10" fmla="*/ 0 h 25"/>
                <a:gd name="T11" fmla="*/ 38 w 38"/>
                <a:gd name="T12" fmla="*/ 25 h 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25">
                  <a:moveTo>
                    <a:pt x="0" y="0"/>
                  </a:moveTo>
                  <a:lnTo>
                    <a:pt x="37" y="25"/>
                  </a:lnTo>
                  <a:lnTo>
                    <a:pt x="38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94" name="Freeform 67"/>
            <p:cNvSpPr>
              <a:spLocks/>
            </p:cNvSpPr>
            <p:nvPr/>
          </p:nvSpPr>
          <p:spPr bwMode="auto">
            <a:xfrm>
              <a:off x="2150" y="1440"/>
              <a:ext cx="2" cy="2"/>
            </a:xfrm>
            <a:custGeom>
              <a:avLst/>
              <a:gdLst>
                <a:gd name="T0" fmla="*/ 0 w 36"/>
                <a:gd name="T1" fmla="*/ 0 h 25"/>
                <a:gd name="T2" fmla="*/ 0 w 36"/>
                <a:gd name="T3" fmla="*/ 0 h 25"/>
                <a:gd name="T4" fmla="*/ 0 w 36"/>
                <a:gd name="T5" fmla="*/ 0 h 25"/>
                <a:gd name="T6" fmla="*/ 0 60000 65536"/>
                <a:gd name="T7" fmla="*/ 0 60000 65536"/>
                <a:gd name="T8" fmla="*/ 0 60000 65536"/>
                <a:gd name="T9" fmla="*/ 0 w 36"/>
                <a:gd name="T10" fmla="*/ 0 h 25"/>
                <a:gd name="T11" fmla="*/ 36 w 36"/>
                <a:gd name="T12" fmla="*/ 25 h 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25">
                  <a:moveTo>
                    <a:pt x="0" y="0"/>
                  </a:moveTo>
                  <a:lnTo>
                    <a:pt x="35" y="25"/>
                  </a:lnTo>
                  <a:lnTo>
                    <a:pt x="36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95" name="Freeform 68"/>
            <p:cNvSpPr>
              <a:spLocks/>
            </p:cNvSpPr>
            <p:nvPr/>
          </p:nvSpPr>
          <p:spPr bwMode="auto">
            <a:xfrm>
              <a:off x="2179" y="1460"/>
              <a:ext cx="1" cy="1"/>
            </a:xfrm>
            <a:custGeom>
              <a:avLst/>
              <a:gdLst>
                <a:gd name="T0" fmla="*/ 0 w 19"/>
                <a:gd name="T1" fmla="*/ 0 h 13"/>
                <a:gd name="T2" fmla="*/ 0 w 19"/>
                <a:gd name="T3" fmla="*/ 0 h 13"/>
                <a:gd name="T4" fmla="*/ 0 w 19"/>
                <a:gd name="T5" fmla="*/ 0 h 13"/>
                <a:gd name="T6" fmla="*/ 0 60000 65536"/>
                <a:gd name="T7" fmla="*/ 0 60000 65536"/>
                <a:gd name="T8" fmla="*/ 0 60000 65536"/>
                <a:gd name="T9" fmla="*/ 0 w 19"/>
                <a:gd name="T10" fmla="*/ 0 h 13"/>
                <a:gd name="T11" fmla="*/ 19 w 19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3">
                  <a:moveTo>
                    <a:pt x="0" y="0"/>
                  </a:moveTo>
                  <a:lnTo>
                    <a:pt x="18" y="13"/>
                  </a:lnTo>
                  <a:lnTo>
                    <a:pt x="19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96" name="Freeform 69"/>
            <p:cNvSpPr>
              <a:spLocks/>
            </p:cNvSpPr>
            <p:nvPr/>
          </p:nvSpPr>
          <p:spPr bwMode="auto">
            <a:xfrm>
              <a:off x="3001" y="1450"/>
              <a:ext cx="1" cy="3"/>
            </a:xfrm>
            <a:custGeom>
              <a:avLst/>
              <a:gdLst>
                <a:gd name="T0" fmla="*/ 0 w 15"/>
                <a:gd name="T1" fmla="*/ 0 h 43"/>
                <a:gd name="T2" fmla="*/ 0 w 15"/>
                <a:gd name="T3" fmla="*/ 0 h 43"/>
                <a:gd name="T4" fmla="*/ 0 w 15"/>
                <a:gd name="T5" fmla="*/ 0 h 43"/>
                <a:gd name="T6" fmla="*/ 0 60000 65536"/>
                <a:gd name="T7" fmla="*/ 0 60000 65536"/>
                <a:gd name="T8" fmla="*/ 0 60000 65536"/>
                <a:gd name="T9" fmla="*/ 0 w 15"/>
                <a:gd name="T10" fmla="*/ 0 h 43"/>
                <a:gd name="T11" fmla="*/ 15 w 15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43">
                  <a:moveTo>
                    <a:pt x="0" y="43"/>
                  </a:moveTo>
                  <a:lnTo>
                    <a:pt x="14" y="0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97" name="Freeform 70"/>
            <p:cNvSpPr>
              <a:spLocks/>
            </p:cNvSpPr>
            <p:nvPr/>
          </p:nvSpPr>
          <p:spPr bwMode="auto">
            <a:xfrm>
              <a:off x="3071" y="1454"/>
              <a:ext cx="1" cy="3"/>
            </a:xfrm>
            <a:custGeom>
              <a:avLst/>
              <a:gdLst>
                <a:gd name="T0" fmla="*/ 0 w 15"/>
                <a:gd name="T1" fmla="*/ 0 h 45"/>
                <a:gd name="T2" fmla="*/ 0 w 15"/>
                <a:gd name="T3" fmla="*/ 0 h 45"/>
                <a:gd name="T4" fmla="*/ 0 w 15"/>
                <a:gd name="T5" fmla="*/ 0 h 45"/>
                <a:gd name="T6" fmla="*/ 0 60000 65536"/>
                <a:gd name="T7" fmla="*/ 0 60000 65536"/>
                <a:gd name="T8" fmla="*/ 0 60000 65536"/>
                <a:gd name="T9" fmla="*/ 0 w 15"/>
                <a:gd name="T10" fmla="*/ 0 h 45"/>
                <a:gd name="T11" fmla="*/ 15 w 15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45">
                  <a:moveTo>
                    <a:pt x="0" y="45"/>
                  </a:moveTo>
                  <a:lnTo>
                    <a:pt x="14" y="0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98" name="Freeform 71"/>
            <p:cNvSpPr>
              <a:spLocks/>
            </p:cNvSpPr>
            <p:nvPr/>
          </p:nvSpPr>
          <p:spPr bwMode="auto">
            <a:xfrm>
              <a:off x="3111" y="1440"/>
              <a:ext cx="1" cy="1"/>
            </a:xfrm>
            <a:custGeom>
              <a:avLst/>
              <a:gdLst>
                <a:gd name="T0" fmla="*/ 0 w 9"/>
                <a:gd name="T1" fmla="*/ 0 h 23"/>
                <a:gd name="T2" fmla="*/ 0 w 9"/>
                <a:gd name="T3" fmla="*/ 0 h 23"/>
                <a:gd name="T4" fmla="*/ 0 w 9"/>
                <a:gd name="T5" fmla="*/ 0 h 23"/>
                <a:gd name="T6" fmla="*/ 0 60000 65536"/>
                <a:gd name="T7" fmla="*/ 0 60000 65536"/>
                <a:gd name="T8" fmla="*/ 0 60000 65536"/>
                <a:gd name="T9" fmla="*/ 0 w 9"/>
                <a:gd name="T10" fmla="*/ 0 h 23"/>
                <a:gd name="T11" fmla="*/ 9 w 9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3">
                  <a:moveTo>
                    <a:pt x="0" y="23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99" name="Freeform 72"/>
            <p:cNvSpPr>
              <a:spLocks/>
            </p:cNvSpPr>
            <p:nvPr/>
          </p:nvSpPr>
          <p:spPr bwMode="auto">
            <a:xfrm>
              <a:off x="3141" y="1458"/>
              <a:ext cx="1" cy="2"/>
            </a:xfrm>
            <a:custGeom>
              <a:avLst/>
              <a:gdLst>
                <a:gd name="T0" fmla="*/ 0 w 13"/>
                <a:gd name="T1" fmla="*/ 0 h 37"/>
                <a:gd name="T2" fmla="*/ 0 w 13"/>
                <a:gd name="T3" fmla="*/ 0 h 37"/>
                <a:gd name="T4" fmla="*/ 0 w 13"/>
                <a:gd name="T5" fmla="*/ 0 h 37"/>
                <a:gd name="T6" fmla="*/ 0 60000 65536"/>
                <a:gd name="T7" fmla="*/ 0 60000 65536"/>
                <a:gd name="T8" fmla="*/ 0 60000 65536"/>
                <a:gd name="T9" fmla="*/ 0 w 13"/>
                <a:gd name="T10" fmla="*/ 0 h 37"/>
                <a:gd name="T11" fmla="*/ 13 w 13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37">
                  <a:moveTo>
                    <a:pt x="0" y="37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00" name="Freeform 73"/>
            <p:cNvSpPr>
              <a:spLocks/>
            </p:cNvSpPr>
            <p:nvPr/>
          </p:nvSpPr>
          <p:spPr bwMode="auto">
            <a:xfrm>
              <a:off x="3181" y="1442"/>
              <a:ext cx="1" cy="3"/>
            </a:xfrm>
            <a:custGeom>
              <a:avLst/>
              <a:gdLst>
                <a:gd name="T0" fmla="*/ 0 w 16"/>
                <a:gd name="T1" fmla="*/ 0 h 45"/>
                <a:gd name="T2" fmla="*/ 0 w 16"/>
                <a:gd name="T3" fmla="*/ 0 h 45"/>
                <a:gd name="T4" fmla="*/ 0 w 16"/>
                <a:gd name="T5" fmla="*/ 0 h 45"/>
                <a:gd name="T6" fmla="*/ 0 60000 65536"/>
                <a:gd name="T7" fmla="*/ 0 60000 65536"/>
                <a:gd name="T8" fmla="*/ 0 60000 65536"/>
                <a:gd name="T9" fmla="*/ 0 w 16"/>
                <a:gd name="T10" fmla="*/ 0 h 45"/>
                <a:gd name="T11" fmla="*/ 16 w 16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45">
                  <a:moveTo>
                    <a:pt x="0" y="45"/>
                  </a:moveTo>
                  <a:lnTo>
                    <a:pt x="15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01" name="Freeform 74"/>
            <p:cNvSpPr>
              <a:spLocks/>
            </p:cNvSpPr>
            <p:nvPr/>
          </p:nvSpPr>
          <p:spPr bwMode="auto">
            <a:xfrm>
              <a:off x="3251" y="1446"/>
              <a:ext cx="1" cy="3"/>
            </a:xfrm>
            <a:custGeom>
              <a:avLst/>
              <a:gdLst>
                <a:gd name="T0" fmla="*/ 0 w 15"/>
                <a:gd name="T1" fmla="*/ 0 h 43"/>
                <a:gd name="T2" fmla="*/ 0 w 15"/>
                <a:gd name="T3" fmla="*/ 0 h 43"/>
                <a:gd name="T4" fmla="*/ 0 w 15"/>
                <a:gd name="T5" fmla="*/ 0 h 43"/>
                <a:gd name="T6" fmla="*/ 0 60000 65536"/>
                <a:gd name="T7" fmla="*/ 0 60000 65536"/>
                <a:gd name="T8" fmla="*/ 0 60000 65536"/>
                <a:gd name="T9" fmla="*/ 0 w 15"/>
                <a:gd name="T10" fmla="*/ 0 h 43"/>
                <a:gd name="T11" fmla="*/ 15 w 15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43">
                  <a:moveTo>
                    <a:pt x="0" y="43"/>
                  </a:moveTo>
                  <a:lnTo>
                    <a:pt x="14" y="0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02" name="Freeform 75"/>
            <p:cNvSpPr>
              <a:spLocks/>
            </p:cNvSpPr>
            <p:nvPr/>
          </p:nvSpPr>
          <p:spPr bwMode="auto">
            <a:xfrm>
              <a:off x="3321" y="1450"/>
              <a:ext cx="1" cy="3"/>
            </a:xfrm>
            <a:custGeom>
              <a:avLst/>
              <a:gdLst>
                <a:gd name="T0" fmla="*/ 0 w 16"/>
                <a:gd name="T1" fmla="*/ 0 h 44"/>
                <a:gd name="T2" fmla="*/ 0 w 16"/>
                <a:gd name="T3" fmla="*/ 0 h 44"/>
                <a:gd name="T4" fmla="*/ 0 w 16"/>
                <a:gd name="T5" fmla="*/ 0 h 44"/>
                <a:gd name="T6" fmla="*/ 0 60000 65536"/>
                <a:gd name="T7" fmla="*/ 0 60000 65536"/>
                <a:gd name="T8" fmla="*/ 0 60000 65536"/>
                <a:gd name="T9" fmla="*/ 0 w 16"/>
                <a:gd name="T10" fmla="*/ 0 h 44"/>
                <a:gd name="T11" fmla="*/ 16 w 16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44">
                  <a:moveTo>
                    <a:pt x="0" y="44"/>
                  </a:moveTo>
                  <a:lnTo>
                    <a:pt x="15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03" name="Freeform 76"/>
            <p:cNvSpPr>
              <a:spLocks/>
            </p:cNvSpPr>
            <p:nvPr/>
          </p:nvSpPr>
          <p:spPr bwMode="auto">
            <a:xfrm>
              <a:off x="3390" y="1454"/>
              <a:ext cx="1" cy="3"/>
            </a:xfrm>
            <a:custGeom>
              <a:avLst/>
              <a:gdLst>
                <a:gd name="T0" fmla="*/ 0 w 16"/>
                <a:gd name="T1" fmla="*/ 0 h 44"/>
                <a:gd name="T2" fmla="*/ 0 w 16"/>
                <a:gd name="T3" fmla="*/ 0 h 44"/>
                <a:gd name="T4" fmla="*/ 0 w 16"/>
                <a:gd name="T5" fmla="*/ 0 h 44"/>
                <a:gd name="T6" fmla="*/ 0 60000 65536"/>
                <a:gd name="T7" fmla="*/ 0 60000 65536"/>
                <a:gd name="T8" fmla="*/ 0 60000 65536"/>
                <a:gd name="T9" fmla="*/ 0 w 16"/>
                <a:gd name="T10" fmla="*/ 0 h 44"/>
                <a:gd name="T11" fmla="*/ 16 w 16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44">
                  <a:moveTo>
                    <a:pt x="0" y="44"/>
                  </a:moveTo>
                  <a:lnTo>
                    <a:pt x="15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04" name="Freeform 77"/>
            <p:cNvSpPr>
              <a:spLocks/>
            </p:cNvSpPr>
            <p:nvPr/>
          </p:nvSpPr>
          <p:spPr bwMode="auto">
            <a:xfrm>
              <a:off x="3431" y="1440"/>
              <a:ext cx="1" cy="1"/>
            </a:xfrm>
            <a:custGeom>
              <a:avLst/>
              <a:gdLst>
                <a:gd name="T0" fmla="*/ 0 w 8"/>
                <a:gd name="T1" fmla="*/ 0 h 21"/>
                <a:gd name="T2" fmla="*/ 0 w 8"/>
                <a:gd name="T3" fmla="*/ 0 h 21"/>
                <a:gd name="T4" fmla="*/ 0 w 8"/>
                <a:gd name="T5" fmla="*/ 0 h 21"/>
                <a:gd name="T6" fmla="*/ 0 60000 65536"/>
                <a:gd name="T7" fmla="*/ 0 60000 65536"/>
                <a:gd name="T8" fmla="*/ 0 60000 65536"/>
                <a:gd name="T9" fmla="*/ 0 w 8"/>
                <a:gd name="T10" fmla="*/ 0 h 21"/>
                <a:gd name="T11" fmla="*/ 8 w 8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1">
                  <a:moveTo>
                    <a:pt x="0" y="21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05" name="Freeform 78"/>
            <p:cNvSpPr>
              <a:spLocks/>
            </p:cNvSpPr>
            <p:nvPr/>
          </p:nvSpPr>
          <p:spPr bwMode="auto">
            <a:xfrm>
              <a:off x="3460" y="1458"/>
              <a:ext cx="1" cy="2"/>
            </a:xfrm>
            <a:custGeom>
              <a:avLst/>
              <a:gdLst>
                <a:gd name="T0" fmla="*/ 0 w 14"/>
                <a:gd name="T1" fmla="*/ 0 h 39"/>
                <a:gd name="T2" fmla="*/ 0 w 14"/>
                <a:gd name="T3" fmla="*/ 0 h 39"/>
                <a:gd name="T4" fmla="*/ 0 w 14"/>
                <a:gd name="T5" fmla="*/ 0 h 39"/>
                <a:gd name="T6" fmla="*/ 0 60000 65536"/>
                <a:gd name="T7" fmla="*/ 0 60000 65536"/>
                <a:gd name="T8" fmla="*/ 0 60000 65536"/>
                <a:gd name="T9" fmla="*/ 0 w 14"/>
                <a:gd name="T10" fmla="*/ 0 h 39"/>
                <a:gd name="T11" fmla="*/ 14 w 14"/>
                <a:gd name="T12" fmla="*/ 39 h 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9">
                  <a:moveTo>
                    <a:pt x="0" y="39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06" name="Freeform 79"/>
            <p:cNvSpPr>
              <a:spLocks/>
            </p:cNvSpPr>
            <p:nvPr/>
          </p:nvSpPr>
          <p:spPr bwMode="auto">
            <a:xfrm>
              <a:off x="3710" y="1454"/>
              <a:ext cx="1" cy="3"/>
            </a:xfrm>
            <a:custGeom>
              <a:avLst/>
              <a:gdLst>
                <a:gd name="T0" fmla="*/ 0 w 15"/>
                <a:gd name="T1" fmla="*/ 0 h 45"/>
                <a:gd name="T2" fmla="*/ 0 w 15"/>
                <a:gd name="T3" fmla="*/ 0 h 45"/>
                <a:gd name="T4" fmla="*/ 0 w 15"/>
                <a:gd name="T5" fmla="*/ 0 h 45"/>
                <a:gd name="T6" fmla="*/ 0 60000 65536"/>
                <a:gd name="T7" fmla="*/ 0 60000 65536"/>
                <a:gd name="T8" fmla="*/ 0 60000 65536"/>
                <a:gd name="T9" fmla="*/ 0 w 15"/>
                <a:gd name="T10" fmla="*/ 0 h 45"/>
                <a:gd name="T11" fmla="*/ 15 w 15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45">
                  <a:moveTo>
                    <a:pt x="0" y="45"/>
                  </a:moveTo>
                  <a:lnTo>
                    <a:pt x="14" y="0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07" name="Freeform 80"/>
            <p:cNvSpPr>
              <a:spLocks/>
            </p:cNvSpPr>
            <p:nvPr/>
          </p:nvSpPr>
          <p:spPr bwMode="auto">
            <a:xfrm>
              <a:off x="3751" y="1440"/>
              <a:ext cx="1" cy="1"/>
            </a:xfrm>
            <a:custGeom>
              <a:avLst/>
              <a:gdLst>
                <a:gd name="T0" fmla="*/ 0 w 7"/>
                <a:gd name="T1" fmla="*/ 0 h 20"/>
                <a:gd name="T2" fmla="*/ 0 w 7"/>
                <a:gd name="T3" fmla="*/ 0 h 20"/>
                <a:gd name="T4" fmla="*/ 0 w 7"/>
                <a:gd name="T5" fmla="*/ 0 h 20"/>
                <a:gd name="T6" fmla="*/ 0 60000 65536"/>
                <a:gd name="T7" fmla="*/ 0 60000 65536"/>
                <a:gd name="T8" fmla="*/ 0 60000 65536"/>
                <a:gd name="T9" fmla="*/ 0 w 7"/>
                <a:gd name="T10" fmla="*/ 0 h 20"/>
                <a:gd name="T11" fmla="*/ 7 w 7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0">
                  <a:moveTo>
                    <a:pt x="0" y="20"/>
                  </a:move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08" name="Freeform 81"/>
            <p:cNvSpPr>
              <a:spLocks/>
            </p:cNvSpPr>
            <p:nvPr/>
          </p:nvSpPr>
          <p:spPr bwMode="auto">
            <a:xfrm>
              <a:off x="3780" y="1458"/>
              <a:ext cx="1" cy="2"/>
            </a:xfrm>
            <a:custGeom>
              <a:avLst/>
              <a:gdLst>
                <a:gd name="T0" fmla="*/ 0 w 14"/>
                <a:gd name="T1" fmla="*/ 0 h 40"/>
                <a:gd name="T2" fmla="*/ 0 w 14"/>
                <a:gd name="T3" fmla="*/ 0 h 40"/>
                <a:gd name="T4" fmla="*/ 0 w 14"/>
                <a:gd name="T5" fmla="*/ 0 h 40"/>
                <a:gd name="T6" fmla="*/ 0 60000 65536"/>
                <a:gd name="T7" fmla="*/ 0 60000 65536"/>
                <a:gd name="T8" fmla="*/ 0 60000 65536"/>
                <a:gd name="T9" fmla="*/ 0 w 14"/>
                <a:gd name="T10" fmla="*/ 0 h 40"/>
                <a:gd name="T11" fmla="*/ 14 w 14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40">
                  <a:moveTo>
                    <a:pt x="0" y="4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09" name="Freeform 82"/>
            <p:cNvSpPr>
              <a:spLocks/>
            </p:cNvSpPr>
            <p:nvPr/>
          </p:nvSpPr>
          <p:spPr bwMode="auto">
            <a:xfrm>
              <a:off x="3821" y="1442"/>
              <a:ext cx="1" cy="3"/>
            </a:xfrm>
            <a:custGeom>
              <a:avLst/>
              <a:gdLst>
                <a:gd name="T0" fmla="*/ 0 w 17"/>
                <a:gd name="T1" fmla="*/ 0 h 44"/>
                <a:gd name="T2" fmla="*/ 0 w 17"/>
                <a:gd name="T3" fmla="*/ 0 h 44"/>
                <a:gd name="T4" fmla="*/ 0 w 17"/>
                <a:gd name="T5" fmla="*/ 0 h 44"/>
                <a:gd name="T6" fmla="*/ 0 60000 65536"/>
                <a:gd name="T7" fmla="*/ 0 60000 65536"/>
                <a:gd name="T8" fmla="*/ 0 60000 65536"/>
                <a:gd name="T9" fmla="*/ 0 w 17"/>
                <a:gd name="T10" fmla="*/ 0 h 44"/>
                <a:gd name="T11" fmla="*/ 17 w 17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44">
                  <a:moveTo>
                    <a:pt x="0" y="44"/>
                  </a:moveTo>
                  <a:lnTo>
                    <a:pt x="16" y="0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10" name="Freeform 83"/>
            <p:cNvSpPr>
              <a:spLocks/>
            </p:cNvSpPr>
            <p:nvPr/>
          </p:nvSpPr>
          <p:spPr bwMode="auto">
            <a:xfrm>
              <a:off x="3890" y="1446"/>
              <a:ext cx="1" cy="3"/>
            </a:xfrm>
            <a:custGeom>
              <a:avLst/>
              <a:gdLst>
                <a:gd name="T0" fmla="*/ 0 w 16"/>
                <a:gd name="T1" fmla="*/ 0 h 43"/>
                <a:gd name="T2" fmla="*/ 0 w 16"/>
                <a:gd name="T3" fmla="*/ 0 h 43"/>
                <a:gd name="T4" fmla="*/ 0 w 16"/>
                <a:gd name="T5" fmla="*/ 0 h 43"/>
                <a:gd name="T6" fmla="*/ 0 60000 65536"/>
                <a:gd name="T7" fmla="*/ 0 60000 65536"/>
                <a:gd name="T8" fmla="*/ 0 60000 65536"/>
                <a:gd name="T9" fmla="*/ 0 w 16"/>
                <a:gd name="T10" fmla="*/ 0 h 43"/>
                <a:gd name="T11" fmla="*/ 16 w 16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43">
                  <a:moveTo>
                    <a:pt x="0" y="43"/>
                  </a:moveTo>
                  <a:lnTo>
                    <a:pt x="15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11" name="Freeform 84"/>
            <p:cNvSpPr>
              <a:spLocks/>
            </p:cNvSpPr>
            <p:nvPr/>
          </p:nvSpPr>
          <p:spPr bwMode="auto">
            <a:xfrm>
              <a:off x="2931" y="1446"/>
              <a:ext cx="1" cy="3"/>
            </a:xfrm>
            <a:custGeom>
              <a:avLst/>
              <a:gdLst>
                <a:gd name="T0" fmla="*/ 0 w 16"/>
                <a:gd name="T1" fmla="*/ 0 h 44"/>
                <a:gd name="T2" fmla="*/ 0 w 16"/>
                <a:gd name="T3" fmla="*/ 0 h 44"/>
                <a:gd name="T4" fmla="*/ 0 w 16"/>
                <a:gd name="T5" fmla="*/ 0 h 44"/>
                <a:gd name="T6" fmla="*/ 0 60000 65536"/>
                <a:gd name="T7" fmla="*/ 0 60000 65536"/>
                <a:gd name="T8" fmla="*/ 0 60000 65536"/>
                <a:gd name="T9" fmla="*/ 0 w 16"/>
                <a:gd name="T10" fmla="*/ 0 h 44"/>
                <a:gd name="T11" fmla="*/ 16 w 16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44">
                  <a:moveTo>
                    <a:pt x="0" y="44"/>
                  </a:moveTo>
                  <a:lnTo>
                    <a:pt x="15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12" name="Freeform 85"/>
            <p:cNvSpPr>
              <a:spLocks/>
            </p:cNvSpPr>
            <p:nvPr/>
          </p:nvSpPr>
          <p:spPr bwMode="auto">
            <a:xfrm>
              <a:off x="2861" y="1442"/>
              <a:ext cx="1" cy="3"/>
            </a:xfrm>
            <a:custGeom>
              <a:avLst/>
              <a:gdLst>
                <a:gd name="T0" fmla="*/ 0 w 17"/>
                <a:gd name="T1" fmla="*/ 0 h 44"/>
                <a:gd name="T2" fmla="*/ 0 w 17"/>
                <a:gd name="T3" fmla="*/ 0 h 44"/>
                <a:gd name="T4" fmla="*/ 0 w 17"/>
                <a:gd name="T5" fmla="*/ 0 h 44"/>
                <a:gd name="T6" fmla="*/ 0 60000 65536"/>
                <a:gd name="T7" fmla="*/ 0 60000 65536"/>
                <a:gd name="T8" fmla="*/ 0 60000 65536"/>
                <a:gd name="T9" fmla="*/ 0 w 17"/>
                <a:gd name="T10" fmla="*/ 0 h 44"/>
                <a:gd name="T11" fmla="*/ 17 w 17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44">
                  <a:moveTo>
                    <a:pt x="0" y="44"/>
                  </a:moveTo>
                  <a:lnTo>
                    <a:pt x="16" y="0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13" name="Freeform 86"/>
            <p:cNvSpPr>
              <a:spLocks/>
            </p:cNvSpPr>
            <p:nvPr/>
          </p:nvSpPr>
          <p:spPr bwMode="auto">
            <a:xfrm>
              <a:off x="2821" y="1458"/>
              <a:ext cx="1" cy="2"/>
            </a:xfrm>
            <a:custGeom>
              <a:avLst/>
              <a:gdLst>
                <a:gd name="T0" fmla="*/ 0 w 13"/>
                <a:gd name="T1" fmla="*/ 0 h 35"/>
                <a:gd name="T2" fmla="*/ 0 w 13"/>
                <a:gd name="T3" fmla="*/ 0 h 35"/>
                <a:gd name="T4" fmla="*/ 0 w 13"/>
                <a:gd name="T5" fmla="*/ 0 h 35"/>
                <a:gd name="T6" fmla="*/ 0 60000 65536"/>
                <a:gd name="T7" fmla="*/ 0 60000 65536"/>
                <a:gd name="T8" fmla="*/ 0 60000 65536"/>
                <a:gd name="T9" fmla="*/ 0 w 13"/>
                <a:gd name="T10" fmla="*/ 0 h 35"/>
                <a:gd name="T11" fmla="*/ 13 w 13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35">
                  <a:moveTo>
                    <a:pt x="0" y="35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14" name="Freeform 87"/>
            <p:cNvSpPr>
              <a:spLocks/>
            </p:cNvSpPr>
            <p:nvPr/>
          </p:nvSpPr>
          <p:spPr bwMode="auto">
            <a:xfrm>
              <a:off x="2792" y="1440"/>
              <a:ext cx="1" cy="1"/>
            </a:xfrm>
            <a:custGeom>
              <a:avLst/>
              <a:gdLst>
                <a:gd name="T0" fmla="*/ 0 w 9"/>
                <a:gd name="T1" fmla="*/ 0 h 24"/>
                <a:gd name="T2" fmla="*/ 0 w 9"/>
                <a:gd name="T3" fmla="*/ 0 h 24"/>
                <a:gd name="T4" fmla="*/ 0 w 9"/>
                <a:gd name="T5" fmla="*/ 0 h 24"/>
                <a:gd name="T6" fmla="*/ 0 60000 65536"/>
                <a:gd name="T7" fmla="*/ 0 60000 65536"/>
                <a:gd name="T8" fmla="*/ 0 60000 65536"/>
                <a:gd name="T9" fmla="*/ 0 w 9"/>
                <a:gd name="T10" fmla="*/ 0 h 24"/>
                <a:gd name="T11" fmla="*/ 9 w 9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4">
                  <a:moveTo>
                    <a:pt x="0" y="24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15" name="Freeform 88"/>
            <p:cNvSpPr>
              <a:spLocks/>
            </p:cNvSpPr>
            <p:nvPr/>
          </p:nvSpPr>
          <p:spPr bwMode="auto">
            <a:xfrm>
              <a:off x="2751" y="1454"/>
              <a:ext cx="1" cy="3"/>
            </a:xfrm>
            <a:custGeom>
              <a:avLst/>
              <a:gdLst>
                <a:gd name="T0" fmla="*/ 0 w 15"/>
                <a:gd name="T1" fmla="*/ 0 h 44"/>
                <a:gd name="T2" fmla="*/ 0 w 15"/>
                <a:gd name="T3" fmla="*/ 0 h 44"/>
                <a:gd name="T4" fmla="*/ 0 w 15"/>
                <a:gd name="T5" fmla="*/ 0 h 44"/>
                <a:gd name="T6" fmla="*/ 0 60000 65536"/>
                <a:gd name="T7" fmla="*/ 0 60000 65536"/>
                <a:gd name="T8" fmla="*/ 0 60000 65536"/>
                <a:gd name="T9" fmla="*/ 0 w 15"/>
                <a:gd name="T10" fmla="*/ 0 h 44"/>
                <a:gd name="T11" fmla="*/ 15 w 15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44">
                  <a:moveTo>
                    <a:pt x="0" y="44"/>
                  </a:moveTo>
                  <a:lnTo>
                    <a:pt x="14" y="0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16" name="Freeform 89"/>
            <p:cNvSpPr>
              <a:spLocks/>
            </p:cNvSpPr>
            <p:nvPr/>
          </p:nvSpPr>
          <p:spPr bwMode="auto">
            <a:xfrm>
              <a:off x="2681" y="1450"/>
              <a:ext cx="1" cy="3"/>
            </a:xfrm>
            <a:custGeom>
              <a:avLst/>
              <a:gdLst>
                <a:gd name="T0" fmla="*/ 0 w 16"/>
                <a:gd name="T1" fmla="*/ 0 h 44"/>
                <a:gd name="T2" fmla="*/ 0 w 16"/>
                <a:gd name="T3" fmla="*/ 0 h 44"/>
                <a:gd name="T4" fmla="*/ 0 w 16"/>
                <a:gd name="T5" fmla="*/ 0 h 44"/>
                <a:gd name="T6" fmla="*/ 0 60000 65536"/>
                <a:gd name="T7" fmla="*/ 0 60000 65536"/>
                <a:gd name="T8" fmla="*/ 0 60000 65536"/>
                <a:gd name="T9" fmla="*/ 0 w 16"/>
                <a:gd name="T10" fmla="*/ 0 h 44"/>
                <a:gd name="T11" fmla="*/ 16 w 16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44">
                  <a:moveTo>
                    <a:pt x="0" y="44"/>
                  </a:moveTo>
                  <a:lnTo>
                    <a:pt x="15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17" name="Freeform 90"/>
            <p:cNvSpPr>
              <a:spLocks/>
            </p:cNvSpPr>
            <p:nvPr/>
          </p:nvSpPr>
          <p:spPr bwMode="auto">
            <a:xfrm>
              <a:off x="2611" y="1446"/>
              <a:ext cx="1" cy="3"/>
            </a:xfrm>
            <a:custGeom>
              <a:avLst/>
              <a:gdLst>
                <a:gd name="T0" fmla="*/ 0 w 17"/>
                <a:gd name="T1" fmla="*/ 0 h 43"/>
                <a:gd name="T2" fmla="*/ 0 w 17"/>
                <a:gd name="T3" fmla="*/ 0 h 43"/>
                <a:gd name="T4" fmla="*/ 0 w 17"/>
                <a:gd name="T5" fmla="*/ 0 h 43"/>
                <a:gd name="T6" fmla="*/ 0 60000 65536"/>
                <a:gd name="T7" fmla="*/ 0 60000 65536"/>
                <a:gd name="T8" fmla="*/ 0 60000 65536"/>
                <a:gd name="T9" fmla="*/ 0 w 17"/>
                <a:gd name="T10" fmla="*/ 0 h 43"/>
                <a:gd name="T11" fmla="*/ 17 w 17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43">
                  <a:moveTo>
                    <a:pt x="0" y="43"/>
                  </a:moveTo>
                  <a:lnTo>
                    <a:pt x="16" y="0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18" name="Freeform 91"/>
            <p:cNvSpPr>
              <a:spLocks/>
            </p:cNvSpPr>
            <p:nvPr/>
          </p:nvSpPr>
          <p:spPr bwMode="auto">
            <a:xfrm>
              <a:off x="2542" y="1443"/>
              <a:ext cx="1" cy="3"/>
            </a:xfrm>
            <a:custGeom>
              <a:avLst/>
              <a:gdLst>
                <a:gd name="T0" fmla="*/ 0 w 15"/>
                <a:gd name="T1" fmla="*/ 0 h 45"/>
                <a:gd name="T2" fmla="*/ 0 w 15"/>
                <a:gd name="T3" fmla="*/ 0 h 45"/>
                <a:gd name="T4" fmla="*/ 0 w 15"/>
                <a:gd name="T5" fmla="*/ 0 h 45"/>
                <a:gd name="T6" fmla="*/ 0 60000 65536"/>
                <a:gd name="T7" fmla="*/ 0 60000 65536"/>
                <a:gd name="T8" fmla="*/ 0 60000 65536"/>
                <a:gd name="T9" fmla="*/ 0 w 15"/>
                <a:gd name="T10" fmla="*/ 0 h 45"/>
                <a:gd name="T11" fmla="*/ 15 w 15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45">
                  <a:moveTo>
                    <a:pt x="0" y="45"/>
                  </a:moveTo>
                  <a:lnTo>
                    <a:pt x="14" y="0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19" name="Freeform 92"/>
            <p:cNvSpPr>
              <a:spLocks/>
            </p:cNvSpPr>
            <p:nvPr/>
          </p:nvSpPr>
          <p:spPr bwMode="auto">
            <a:xfrm>
              <a:off x="2501" y="1458"/>
              <a:ext cx="1" cy="2"/>
            </a:xfrm>
            <a:custGeom>
              <a:avLst/>
              <a:gdLst>
                <a:gd name="T0" fmla="*/ 0 w 13"/>
                <a:gd name="T1" fmla="*/ 0 h 34"/>
                <a:gd name="T2" fmla="*/ 0 w 13"/>
                <a:gd name="T3" fmla="*/ 0 h 34"/>
                <a:gd name="T4" fmla="*/ 0 w 13"/>
                <a:gd name="T5" fmla="*/ 0 h 34"/>
                <a:gd name="T6" fmla="*/ 0 60000 65536"/>
                <a:gd name="T7" fmla="*/ 0 60000 65536"/>
                <a:gd name="T8" fmla="*/ 0 60000 65536"/>
                <a:gd name="T9" fmla="*/ 0 w 13"/>
                <a:gd name="T10" fmla="*/ 0 h 34"/>
                <a:gd name="T11" fmla="*/ 13 w 1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34">
                  <a:moveTo>
                    <a:pt x="0" y="34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20" name="Freeform 93"/>
            <p:cNvSpPr>
              <a:spLocks/>
            </p:cNvSpPr>
            <p:nvPr/>
          </p:nvSpPr>
          <p:spPr bwMode="auto">
            <a:xfrm>
              <a:off x="2472" y="1440"/>
              <a:ext cx="1" cy="2"/>
            </a:xfrm>
            <a:custGeom>
              <a:avLst/>
              <a:gdLst>
                <a:gd name="T0" fmla="*/ 0 w 10"/>
                <a:gd name="T1" fmla="*/ 0 h 26"/>
                <a:gd name="T2" fmla="*/ 0 w 10"/>
                <a:gd name="T3" fmla="*/ 0 h 26"/>
                <a:gd name="T4" fmla="*/ 0 w 10"/>
                <a:gd name="T5" fmla="*/ 0 h 26"/>
                <a:gd name="T6" fmla="*/ 0 60000 65536"/>
                <a:gd name="T7" fmla="*/ 0 60000 65536"/>
                <a:gd name="T8" fmla="*/ 0 60000 65536"/>
                <a:gd name="T9" fmla="*/ 0 w 10"/>
                <a:gd name="T10" fmla="*/ 0 h 26"/>
                <a:gd name="T11" fmla="*/ 10 w 10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6">
                  <a:moveTo>
                    <a:pt x="0" y="26"/>
                  </a:move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21" name="Freeform 94"/>
            <p:cNvSpPr>
              <a:spLocks/>
            </p:cNvSpPr>
            <p:nvPr/>
          </p:nvSpPr>
          <p:spPr bwMode="auto">
            <a:xfrm>
              <a:off x="2431" y="1454"/>
              <a:ext cx="1" cy="3"/>
            </a:xfrm>
            <a:custGeom>
              <a:avLst/>
              <a:gdLst>
                <a:gd name="T0" fmla="*/ 0 w 16"/>
                <a:gd name="T1" fmla="*/ 0 h 44"/>
                <a:gd name="T2" fmla="*/ 0 w 16"/>
                <a:gd name="T3" fmla="*/ 0 h 44"/>
                <a:gd name="T4" fmla="*/ 0 w 16"/>
                <a:gd name="T5" fmla="*/ 0 h 44"/>
                <a:gd name="T6" fmla="*/ 0 60000 65536"/>
                <a:gd name="T7" fmla="*/ 0 60000 65536"/>
                <a:gd name="T8" fmla="*/ 0 60000 65536"/>
                <a:gd name="T9" fmla="*/ 0 w 16"/>
                <a:gd name="T10" fmla="*/ 0 h 44"/>
                <a:gd name="T11" fmla="*/ 16 w 16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44">
                  <a:moveTo>
                    <a:pt x="0" y="44"/>
                  </a:moveTo>
                  <a:lnTo>
                    <a:pt x="15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22" name="Freeform 95"/>
            <p:cNvSpPr>
              <a:spLocks/>
            </p:cNvSpPr>
            <p:nvPr/>
          </p:nvSpPr>
          <p:spPr bwMode="auto">
            <a:xfrm>
              <a:off x="2361" y="1450"/>
              <a:ext cx="1" cy="3"/>
            </a:xfrm>
            <a:custGeom>
              <a:avLst/>
              <a:gdLst>
                <a:gd name="T0" fmla="*/ 0 w 15"/>
                <a:gd name="T1" fmla="*/ 0 h 43"/>
                <a:gd name="T2" fmla="*/ 0 w 15"/>
                <a:gd name="T3" fmla="*/ 0 h 43"/>
                <a:gd name="T4" fmla="*/ 0 w 15"/>
                <a:gd name="T5" fmla="*/ 0 h 43"/>
                <a:gd name="T6" fmla="*/ 0 60000 65536"/>
                <a:gd name="T7" fmla="*/ 0 60000 65536"/>
                <a:gd name="T8" fmla="*/ 0 60000 65536"/>
                <a:gd name="T9" fmla="*/ 0 w 15"/>
                <a:gd name="T10" fmla="*/ 0 h 43"/>
                <a:gd name="T11" fmla="*/ 15 w 15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43">
                  <a:moveTo>
                    <a:pt x="0" y="43"/>
                  </a:moveTo>
                  <a:lnTo>
                    <a:pt x="14" y="0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23" name="Freeform 96"/>
            <p:cNvSpPr>
              <a:spLocks/>
            </p:cNvSpPr>
            <p:nvPr/>
          </p:nvSpPr>
          <p:spPr bwMode="auto">
            <a:xfrm>
              <a:off x="2292" y="1447"/>
              <a:ext cx="1" cy="2"/>
            </a:xfrm>
            <a:custGeom>
              <a:avLst/>
              <a:gdLst>
                <a:gd name="T0" fmla="*/ 0 w 15"/>
                <a:gd name="T1" fmla="*/ 0 h 44"/>
                <a:gd name="T2" fmla="*/ 0 w 15"/>
                <a:gd name="T3" fmla="*/ 0 h 44"/>
                <a:gd name="T4" fmla="*/ 0 w 15"/>
                <a:gd name="T5" fmla="*/ 0 h 44"/>
                <a:gd name="T6" fmla="*/ 0 60000 65536"/>
                <a:gd name="T7" fmla="*/ 0 60000 65536"/>
                <a:gd name="T8" fmla="*/ 0 60000 65536"/>
                <a:gd name="T9" fmla="*/ 0 w 15"/>
                <a:gd name="T10" fmla="*/ 0 h 44"/>
                <a:gd name="T11" fmla="*/ 15 w 15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44">
                  <a:moveTo>
                    <a:pt x="0" y="44"/>
                  </a:moveTo>
                  <a:lnTo>
                    <a:pt x="14" y="0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24" name="Freeform 97"/>
            <p:cNvSpPr>
              <a:spLocks/>
            </p:cNvSpPr>
            <p:nvPr/>
          </p:nvSpPr>
          <p:spPr bwMode="auto">
            <a:xfrm>
              <a:off x="2222" y="1443"/>
              <a:ext cx="1" cy="3"/>
            </a:xfrm>
            <a:custGeom>
              <a:avLst/>
              <a:gdLst>
                <a:gd name="T0" fmla="*/ 0 w 16"/>
                <a:gd name="T1" fmla="*/ 0 h 44"/>
                <a:gd name="T2" fmla="*/ 0 w 16"/>
                <a:gd name="T3" fmla="*/ 0 h 44"/>
                <a:gd name="T4" fmla="*/ 0 w 16"/>
                <a:gd name="T5" fmla="*/ 0 h 44"/>
                <a:gd name="T6" fmla="*/ 0 60000 65536"/>
                <a:gd name="T7" fmla="*/ 0 60000 65536"/>
                <a:gd name="T8" fmla="*/ 0 60000 65536"/>
                <a:gd name="T9" fmla="*/ 0 w 16"/>
                <a:gd name="T10" fmla="*/ 0 h 44"/>
                <a:gd name="T11" fmla="*/ 16 w 16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44">
                  <a:moveTo>
                    <a:pt x="0" y="44"/>
                  </a:moveTo>
                  <a:lnTo>
                    <a:pt x="15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25" name="Freeform 98"/>
            <p:cNvSpPr>
              <a:spLocks/>
            </p:cNvSpPr>
            <p:nvPr/>
          </p:nvSpPr>
          <p:spPr bwMode="auto">
            <a:xfrm>
              <a:off x="2181" y="1458"/>
              <a:ext cx="1" cy="2"/>
            </a:xfrm>
            <a:custGeom>
              <a:avLst/>
              <a:gdLst>
                <a:gd name="T0" fmla="*/ 0 w 12"/>
                <a:gd name="T1" fmla="*/ 0 h 32"/>
                <a:gd name="T2" fmla="*/ 0 w 12"/>
                <a:gd name="T3" fmla="*/ 0 h 32"/>
                <a:gd name="T4" fmla="*/ 0 w 12"/>
                <a:gd name="T5" fmla="*/ 0 h 32"/>
                <a:gd name="T6" fmla="*/ 0 60000 65536"/>
                <a:gd name="T7" fmla="*/ 0 60000 65536"/>
                <a:gd name="T8" fmla="*/ 0 60000 65536"/>
                <a:gd name="T9" fmla="*/ 0 w 12"/>
                <a:gd name="T10" fmla="*/ 0 h 32"/>
                <a:gd name="T11" fmla="*/ 12 w 12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2">
                  <a:moveTo>
                    <a:pt x="0" y="32"/>
                  </a:moveTo>
                  <a:lnTo>
                    <a:pt x="11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26" name="Freeform 99"/>
            <p:cNvSpPr>
              <a:spLocks/>
            </p:cNvSpPr>
            <p:nvPr/>
          </p:nvSpPr>
          <p:spPr bwMode="auto">
            <a:xfrm>
              <a:off x="2152" y="1440"/>
              <a:ext cx="1" cy="2"/>
            </a:xfrm>
            <a:custGeom>
              <a:avLst/>
              <a:gdLst>
                <a:gd name="T0" fmla="*/ 0 w 12"/>
                <a:gd name="T1" fmla="*/ 0 h 28"/>
                <a:gd name="T2" fmla="*/ 0 w 12"/>
                <a:gd name="T3" fmla="*/ 0 h 28"/>
                <a:gd name="T4" fmla="*/ 0 w 12"/>
                <a:gd name="T5" fmla="*/ 0 h 28"/>
                <a:gd name="T6" fmla="*/ 0 60000 65536"/>
                <a:gd name="T7" fmla="*/ 0 60000 65536"/>
                <a:gd name="T8" fmla="*/ 0 60000 65536"/>
                <a:gd name="T9" fmla="*/ 0 w 12"/>
                <a:gd name="T10" fmla="*/ 0 h 28"/>
                <a:gd name="T11" fmla="*/ 12 w 12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28">
                  <a:moveTo>
                    <a:pt x="0" y="28"/>
                  </a:moveTo>
                  <a:lnTo>
                    <a:pt x="11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27" name="Freeform 100"/>
            <p:cNvSpPr>
              <a:spLocks/>
            </p:cNvSpPr>
            <p:nvPr/>
          </p:nvSpPr>
          <p:spPr bwMode="auto">
            <a:xfrm>
              <a:off x="2111" y="1454"/>
              <a:ext cx="1" cy="3"/>
            </a:xfrm>
            <a:custGeom>
              <a:avLst/>
              <a:gdLst>
                <a:gd name="T0" fmla="*/ 0 w 15"/>
                <a:gd name="T1" fmla="*/ 0 h 45"/>
                <a:gd name="T2" fmla="*/ 0 w 15"/>
                <a:gd name="T3" fmla="*/ 0 h 45"/>
                <a:gd name="T4" fmla="*/ 0 w 15"/>
                <a:gd name="T5" fmla="*/ 0 h 45"/>
                <a:gd name="T6" fmla="*/ 0 60000 65536"/>
                <a:gd name="T7" fmla="*/ 0 60000 65536"/>
                <a:gd name="T8" fmla="*/ 0 60000 65536"/>
                <a:gd name="T9" fmla="*/ 0 w 15"/>
                <a:gd name="T10" fmla="*/ 0 h 45"/>
                <a:gd name="T11" fmla="*/ 15 w 15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45">
                  <a:moveTo>
                    <a:pt x="0" y="45"/>
                  </a:moveTo>
                  <a:lnTo>
                    <a:pt x="14" y="0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28" name="Freeform 101"/>
            <p:cNvSpPr>
              <a:spLocks/>
            </p:cNvSpPr>
            <p:nvPr/>
          </p:nvSpPr>
          <p:spPr bwMode="auto">
            <a:xfrm>
              <a:off x="3660" y="1440"/>
              <a:ext cx="2" cy="20"/>
            </a:xfrm>
            <a:custGeom>
              <a:avLst/>
              <a:gdLst>
                <a:gd name="T0" fmla="*/ 0 w 27"/>
                <a:gd name="T1" fmla="*/ 0 h 309"/>
                <a:gd name="T2" fmla="*/ 0 w 27"/>
                <a:gd name="T3" fmla="*/ 0 h 309"/>
                <a:gd name="T4" fmla="*/ 0 w 27"/>
                <a:gd name="T5" fmla="*/ 0 h 309"/>
                <a:gd name="T6" fmla="*/ 0 w 27"/>
                <a:gd name="T7" fmla="*/ 0 h 3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309"/>
                <a:gd name="T14" fmla="*/ 27 w 27"/>
                <a:gd name="T15" fmla="*/ 309 h 3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309">
                  <a:moveTo>
                    <a:pt x="27" y="0"/>
                  </a:moveTo>
                  <a:lnTo>
                    <a:pt x="0" y="0"/>
                  </a:lnTo>
                  <a:lnTo>
                    <a:pt x="27" y="30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29" name="Freeform 102"/>
            <p:cNvSpPr>
              <a:spLocks/>
            </p:cNvSpPr>
            <p:nvPr/>
          </p:nvSpPr>
          <p:spPr bwMode="auto">
            <a:xfrm>
              <a:off x="3660" y="1440"/>
              <a:ext cx="2" cy="20"/>
            </a:xfrm>
            <a:custGeom>
              <a:avLst/>
              <a:gdLst>
                <a:gd name="T0" fmla="*/ 0 w 27"/>
                <a:gd name="T1" fmla="*/ 0 h 309"/>
                <a:gd name="T2" fmla="*/ 0 w 27"/>
                <a:gd name="T3" fmla="*/ 0 h 309"/>
                <a:gd name="T4" fmla="*/ 0 w 27"/>
                <a:gd name="T5" fmla="*/ 0 h 309"/>
                <a:gd name="T6" fmla="*/ 0 w 27"/>
                <a:gd name="T7" fmla="*/ 0 h 3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309"/>
                <a:gd name="T14" fmla="*/ 27 w 27"/>
                <a:gd name="T15" fmla="*/ 309 h 3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309">
                  <a:moveTo>
                    <a:pt x="0" y="0"/>
                  </a:moveTo>
                  <a:lnTo>
                    <a:pt x="27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30" name="Rectangle 103"/>
            <p:cNvSpPr>
              <a:spLocks noChangeArrowheads="1"/>
            </p:cNvSpPr>
            <p:nvPr/>
          </p:nvSpPr>
          <p:spPr bwMode="auto">
            <a:xfrm>
              <a:off x="3660" y="1440"/>
              <a:ext cx="2" cy="2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31" name="Freeform 104"/>
            <p:cNvSpPr>
              <a:spLocks/>
            </p:cNvSpPr>
            <p:nvPr/>
          </p:nvSpPr>
          <p:spPr bwMode="auto">
            <a:xfrm>
              <a:off x="3490" y="1440"/>
              <a:ext cx="2" cy="20"/>
            </a:xfrm>
            <a:custGeom>
              <a:avLst/>
              <a:gdLst>
                <a:gd name="T0" fmla="*/ 0 w 26"/>
                <a:gd name="T1" fmla="*/ 0 h 309"/>
                <a:gd name="T2" fmla="*/ 0 w 26"/>
                <a:gd name="T3" fmla="*/ 0 h 309"/>
                <a:gd name="T4" fmla="*/ 0 w 26"/>
                <a:gd name="T5" fmla="*/ 0 h 309"/>
                <a:gd name="T6" fmla="*/ 0 w 26"/>
                <a:gd name="T7" fmla="*/ 0 h 3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09"/>
                <a:gd name="T14" fmla="*/ 26 w 26"/>
                <a:gd name="T15" fmla="*/ 309 h 3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09">
                  <a:moveTo>
                    <a:pt x="26" y="0"/>
                  </a:moveTo>
                  <a:lnTo>
                    <a:pt x="0" y="0"/>
                  </a:lnTo>
                  <a:lnTo>
                    <a:pt x="26" y="309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32" name="Freeform 105"/>
            <p:cNvSpPr>
              <a:spLocks/>
            </p:cNvSpPr>
            <p:nvPr/>
          </p:nvSpPr>
          <p:spPr bwMode="auto">
            <a:xfrm>
              <a:off x="3490" y="1440"/>
              <a:ext cx="2" cy="20"/>
            </a:xfrm>
            <a:custGeom>
              <a:avLst/>
              <a:gdLst>
                <a:gd name="T0" fmla="*/ 0 w 26"/>
                <a:gd name="T1" fmla="*/ 0 h 309"/>
                <a:gd name="T2" fmla="*/ 0 w 26"/>
                <a:gd name="T3" fmla="*/ 0 h 309"/>
                <a:gd name="T4" fmla="*/ 0 w 26"/>
                <a:gd name="T5" fmla="*/ 0 h 309"/>
                <a:gd name="T6" fmla="*/ 0 w 26"/>
                <a:gd name="T7" fmla="*/ 0 h 3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09"/>
                <a:gd name="T14" fmla="*/ 26 w 26"/>
                <a:gd name="T15" fmla="*/ 309 h 3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09">
                  <a:moveTo>
                    <a:pt x="0" y="0"/>
                  </a:moveTo>
                  <a:lnTo>
                    <a:pt x="26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33" name="Rectangle 106"/>
            <p:cNvSpPr>
              <a:spLocks noChangeArrowheads="1"/>
            </p:cNvSpPr>
            <p:nvPr/>
          </p:nvSpPr>
          <p:spPr bwMode="auto">
            <a:xfrm>
              <a:off x="3490" y="1440"/>
              <a:ext cx="2" cy="2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34" name="Freeform 107"/>
            <p:cNvSpPr>
              <a:spLocks/>
            </p:cNvSpPr>
            <p:nvPr/>
          </p:nvSpPr>
          <p:spPr bwMode="auto">
            <a:xfrm>
              <a:off x="3478" y="1155"/>
              <a:ext cx="5" cy="6"/>
            </a:xfrm>
            <a:custGeom>
              <a:avLst/>
              <a:gdLst>
                <a:gd name="T0" fmla="*/ 0 w 80"/>
                <a:gd name="T1" fmla="*/ 0 h 79"/>
                <a:gd name="T2" fmla="*/ 0 w 80"/>
                <a:gd name="T3" fmla="*/ 0 h 79"/>
                <a:gd name="T4" fmla="*/ 0 w 80"/>
                <a:gd name="T5" fmla="*/ 0 h 79"/>
                <a:gd name="T6" fmla="*/ 0 w 80"/>
                <a:gd name="T7" fmla="*/ 0 h 79"/>
                <a:gd name="T8" fmla="*/ 0 w 80"/>
                <a:gd name="T9" fmla="*/ 0 h 79"/>
                <a:gd name="T10" fmla="*/ 0 w 80"/>
                <a:gd name="T11" fmla="*/ 0 h 79"/>
                <a:gd name="T12" fmla="*/ 0 w 80"/>
                <a:gd name="T13" fmla="*/ 0 h 79"/>
                <a:gd name="T14" fmla="*/ 0 w 80"/>
                <a:gd name="T15" fmla="*/ 0 h 79"/>
                <a:gd name="T16" fmla="*/ 0 w 80"/>
                <a:gd name="T17" fmla="*/ 0 h 79"/>
                <a:gd name="T18" fmla="*/ 0 w 80"/>
                <a:gd name="T19" fmla="*/ 0 h 79"/>
                <a:gd name="T20" fmla="*/ 0 w 80"/>
                <a:gd name="T21" fmla="*/ 0 h 79"/>
                <a:gd name="T22" fmla="*/ 0 w 80"/>
                <a:gd name="T23" fmla="*/ 0 h 79"/>
                <a:gd name="T24" fmla="*/ 0 w 80"/>
                <a:gd name="T25" fmla="*/ 0 h 79"/>
                <a:gd name="T26" fmla="*/ 0 w 80"/>
                <a:gd name="T27" fmla="*/ 0 h 79"/>
                <a:gd name="T28" fmla="*/ 0 w 80"/>
                <a:gd name="T29" fmla="*/ 0 h 79"/>
                <a:gd name="T30" fmla="*/ 0 w 80"/>
                <a:gd name="T31" fmla="*/ 0 h 79"/>
                <a:gd name="T32" fmla="*/ 0 w 80"/>
                <a:gd name="T33" fmla="*/ 0 h 79"/>
                <a:gd name="T34" fmla="*/ 0 w 80"/>
                <a:gd name="T35" fmla="*/ 0 h 79"/>
                <a:gd name="T36" fmla="*/ 0 w 80"/>
                <a:gd name="T37" fmla="*/ 0 h 79"/>
                <a:gd name="T38" fmla="*/ 0 w 80"/>
                <a:gd name="T39" fmla="*/ 0 h 79"/>
                <a:gd name="T40" fmla="*/ 0 w 80"/>
                <a:gd name="T41" fmla="*/ 0 h 79"/>
                <a:gd name="T42" fmla="*/ 0 w 80"/>
                <a:gd name="T43" fmla="*/ 0 h 79"/>
                <a:gd name="T44" fmla="*/ 0 w 80"/>
                <a:gd name="T45" fmla="*/ 0 h 79"/>
                <a:gd name="T46" fmla="*/ 0 w 80"/>
                <a:gd name="T47" fmla="*/ 0 h 79"/>
                <a:gd name="T48" fmla="*/ 0 w 80"/>
                <a:gd name="T49" fmla="*/ 0 h 79"/>
                <a:gd name="T50" fmla="*/ 0 w 80"/>
                <a:gd name="T51" fmla="*/ 0 h 79"/>
                <a:gd name="T52" fmla="*/ 0 w 80"/>
                <a:gd name="T53" fmla="*/ 0 h 79"/>
                <a:gd name="T54" fmla="*/ 0 w 80"/>
                <a:gd name="T55" fmla="*/ 0 h 79"/>
                <a:gd name="T56" fmla="*/ 0 w 80"/>
                <a:gd name="T57" fmla="*/ 0 h 79"/>
                <a:gd name="T58" fmla="*/ 0 w 80"/>
                <a:gd name="T59" fmla="*/ 0 h 7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0"/>
                <a:gd name="T91" fmla="*/ 0 h 79"/>
                <a:gd name="T92" fmla="*/ 80 w 80"/>
                <a:gd name="T93" fmla="*/ 79 h 7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0" h="79">
                  <a:moveTo>
                    <a:pt x="79" y="39"/>
                  </a:moveTo>
                  <a:lnTo>
                    <a:pt x="78" y="31"/>
                  </a:lnTo>
                  <a:lnTo>
                    <a:pt x="75" y="22"/>
                  </a:lnTo>
                  <a:lnTo>
                    <a:pt x="70" y="15"/>
                  </a:lnTo>
                  <a:lnTo>
                    <a:pt x="63" y="9"/>
                  </a:lnTo>
                  <a:lnTo>
                    <a:pt x="56" y="4"/>
                  </a:lnTo>
                  <a:lnTo>
                    <a:pt x="48" y="1"/>
                  </a:lnTo>
                  <a:lnTo>
                    <a:pt x="39" y="0"/>
                  </a:lnTo>
                  <a:lnTo>
                    <a:pt x="30" y="1"/>
                  </a:lnTo>
                  <a:lnTo>
                    <a:pt x="22" y="4"/>
                  </a:lnTo>
                  <a:lnTo>
                    <a:pt x="15" y="9"/>
                  </a:lnTo>
                  <a:lnTo>
                    <a:pt x="9" y="15"/>
                  </a:lnTo>
                  <a:lnTo>
                    <a:pt x="4" y="22"/>
                  </a:lnTo>
                  <a:lnTo>
                    <a:pt x="1" y="31"/>
                  </a:lnTo>
                  <a:lnTo>
                    <a:pt x="0" y="39"/>
                  </a:lnTo>
                  <a:lnTo>
                    <a:pt x="1" y="48"/>
                  </a:lnTo>
                  <a:lnTo>
                    <a:pt x="4" y="57"/>
                  </a:lnTo>
                  <a:lnTo>
                    <a:pt x="9" y="64"/>
                  </a:lnTo>
                  <a:lnTo>
                    <a:pt x="15" y="71"/>
                  </a:lnTo>
                  <a:lnTo>
                    <a:pt x="22" y="75"/>
                  </a:lnTo>
                  <a:lnTo>
                    <a:pt x="30" y="78"/>
                  </a:lnTo>
                  <a:lnTo>
                    <a:pt x="39" y="79"/>
                  </a:lnTo>
                  <a:lnTo>
                    <a:pt x="48" y="78"/>
                  </a:lnTo>
                  <a:lnTo>
                    <a:pt x="56" y="75"/>
                  </a:lnTo>
                  <a:lnTo>
                    <a:pt x="63" y="71"/>
                  </a:lnTo>
                  <a:lnTo>
                    <a:pt x="70" y="64"/>
                  </a:lnTo>
                  <a:lnTo>
                    <a:pt x="75" y="57"/>
                  </a:lnTo>
                  <a:lnTo>
                    <a:pt x="78" y="48"/>
                  </a:lnTo>
                  <a:lnTo>
                    <a:pt x="79" y="39"/>
                  </a:lnTo>
                  <a:lnTo>
                    <a:pt x="80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35" name="Freeform 108"/>
            <p:cNvSpPr>
              <a:spLocks/>
            </p:cNvSpPr>
            <p:nvPr/>
          </p:nvSpPr>
          <p:spPr bwMode="auto">
            <a:xfrm>
              <a:off x="3478" y="1180"/>
              <a:ext cx="5" cy="5"/>
            </a:xfrm>
            <a:custGeom>
              <a:avLst/>
              <a:gdLst>
                <a:gd name="T0" fmla="*/ 0 w 80"/>
                <a:gd name="T1" fmla="*/ 0 h 79"/>
                <a:gd name="T2" fmla="*/ 0 w 80"/>
                <a:gd name="T3" fmla="*/ 0 h 79"/>
                <a:gd name="T4" fmla="*/ 0 w 80"/>
                <a:gd name="T5" fmla="*/ 0 h 79"/>
                <a:gd name="T6" fmla="*/ 0 w 80"/>
                <a:gd name="T7" fmla="*/ 0 h 79"/>
                <a:gd name="T8" fmla="*/ 0 w 80"/>
                <a:gd name="T9" fmla="*/ 0 h 79"/>
                <a:gd name="T10" fmla="*/ 0 w 80"/>
                <a:gd name="T11" fmla="*/ 0 h 79"/>
                <a:gd name="T12" fmla="*/ 0 w 80"/>
                <a:gd name="T13" fmla="*/ 0 h 79"/>
                <a:gd name="T14" fmla="*/ 0 w 80"/>
                <a:gd name="T15" fmla="*/ 0 h 79"/>
                <a:gd name="T16" fmla="*/ 0 w 80"/>
                <a:gd name="T17" fmla="*/ 0 h 79"/>
                <a:gd name="T18" fmla="*/ 0 w 80"/>
                <a:gd name="T19" fmla="*/ 0 h 79"/>
                <a:gd name="T20" fmla="*/ 0 w 80"/>
                <a:gd name="T21" fmla="*/ 0 h 79"/>
                <a:gd name="T22" fmla="*/ 0 w 80"/>
                <a:gd name="T23" fmla="*/ 0 h 79"/>
                <a:gd name="T24" fmla="*/ 0 w 80"/>
                <a:gd name="T25" fmla="*/ 0 h 79"/>
                <a:gd name="T26" fmla="*/ 0 w 80"/>
                <a:gd name="T27" fmla="*/ 0 h 79"/>
                <a:gd name="T28" fmla="*/ 0 w 80"/>
                <a:gd name="T29" fmla="*/ 0 h 79"/>
                <a:gd name="T30" fmla="*/ 0 w 80"/>
                <a:gd name="T31" fmla="*/ 0 h 79"/>
                <a:gd name="T32" fmla="*/ 0 w 80"/>
                <a:gd name="T33" fmla="*/ 0 h 79"/>
                <a:gd name="T34" fmla="*/ 0 w 80"/>
                <a:gd name="T35" fmla="*/ 0 h 79"/>
                <a:gd name="T36" fmla="*/ 0 w 80"/>
                <a:gd name="T37" fmla="*/ 0 h 79"/>
                <a:gd name="T38" fmla="*/ 0 w 80"/>
                <a:gd name="T39" fmla="*/ 0 h 79"/>
                <a:gd name="T40" fmla="*/ 0 w 80"/>
                <a:gd name="T41" fmla="*/ 0 h 79"/>
                <a:gd name="T42" fmla="*/ 0 w 80"/>
                <a:gd name="T43" fmla="*/ 0 h 79"/>
                <a:gd name="T44" fmla="*/ 0 w 80"/>
                <a:gd name="T45" fmla="*/ 0 h 79"/>
                <a:gd name="T46" fmla="*/ 0 w 80"/>
                <a:gd name="T47" fmla="*/ 0 h 79"/>
                <a:gd name="T48" fmla="*/ 0 w 80"/>
                <a:gd name="T49" fmla="*/ 0 h 79"/>
                <a:gd name="T50" fmla="*/ 0 w 80"/>
                <a:gd name="T51" fmla="*/ 0 h 79"/>
                <a:gd name="T52" fmla="*/ 0 w 80"/>
                <a:gd name="T53" fmla="*/ 0 h 79"/>
                <a:gd name="T54" fmla="*/ 0 w 80"/>
                <a:gd name="T55" fmla="*/ 0 h 79"/>
                <a:gd name="T56" fmla="*/ 0 w 80"/>
                <a:gd name="T57" fmla="*/ 0 h 79"/>
                <a:gd name="T58" fmla="*/ 0 w 80"/>
                <a:gd name="T59" fmla="*/ 0 h 7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0"/>
                <a:gd name="T91" fmla="*/ 0 h 79"/>
                <a:gd name="T92" fmla="*/ 80 w 80"/>
                <a:gd name="T93" fmla="*/ 79 h 7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0" h="79">
                  <a:moveTo>
                    <a:pt x="79" y="40"/>
                  </a:moveTo>
                  <a:lnTo>
                    <a:pt x="78" y="32"/>
                  </a:lnTo>
                  <a:lnTo>
                    <a:pt x="75" y="23"/>
                  </a:lnTo>
                  <a:lnTo>
                    <a:pt x="70" y="16"/>
                  </a:lnTo>
                  <a:lnTo>
                    <a:pt x="63" y="10"/>
                  </a:lnTo>
                  <a:lnTo>
                    <a:pt x="56" y="4"/>
                  </a:lnTo>
                  <a:lnTo>
                    <a:pt x="48" y="1"/>
                  </a:lnTo>
                  <a:lnTo>
                    <a:pt x="39" y="0"/>
                  </a:lnTo>
                  <a:lnTo>
                    <a:pt x="30" y="1"/>
                  </a:lnTo>
                  <a:lnTo>
                    <a:pt x="22" y="4"/>
                  </a:lnTo>
                  <a:lnTo>
                    <a:pt x="15" y="10"/>
                  </a:lnTo>
                  <a:lnTo>
                    <a:pt x="9" y="16"/>
                  </a:lnTo>
                  <a:lnTo>
                    <a:pt x="4" y="23"/>
                  </a:lnTo>
                  <a:lnTo>
                    <a:pt x="1" y="32"/>
                  </a:lnTo>
                  <a:lnTo>
                    <a:pt x="0" y="40"/>
                  </a:lnTo>
                  <a:lnTo>
                    <a:pt x="1" y="49"/>
                  </a:lnTo>
                  <a:lnTo>
                    <a:pt x="4" y="57"/>
                  </a:lnTo>
                  <a:lnTo>
                    <a:pt x="9" y="64"/>
                  </a:lnTo>
                  <a:lnTo>
                    <a:pt x="15" y="71"/>
                  </a:lnTo>
                  <a:lnTo>
                    <a:pt x="22" y="75"/>
                  </a:lnTo>
                  <a:lnTo>
                    <a:pt x="30" y="78"/>
                  </a:lnTo>
                  <a:lnTo>
                    <a:pt x="39" y="79"/>
                  </a:lnTo>
                  <a:lnTo>
                    <a:pt x="48" y="78"/>
                  </a:lnTo>
                  <a:lnTo>
                    <a:pt x="56" y="75"/>
                  </a:lnTo>
                  <a:lnTo>
                    <a:pt x="63" y="71"/>
                  </a:lnTo>
                  <a:lnTo>
                    <a:pt x="70" y="64"/>
                  </a:lnTo>
                  <a:lnTo>
                    <a:pt x="75" y="57"/>
                  </a:lnTo>
                  <a:lnTo>
                    <a:pt x="78" y="49"/>
                  </a:lnTo>
                  <a:lnTo>
                    <a:pt x="79" y="40"/>
                  </a:lnTo>
                  <a:lnTo>
                    <a:pt x="80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36" name="Freeform 109"/>
            <p:cNvSpPr>
              <a:spLocks/>
            </p:cNvSpPr>
            <p:nvPr/>
          </p:nvSpPr>
          <p:spPr bwMode="auto">
            <a:xfrm>
              <a:off x="3506" y="1438"/>
              <a:ext cx="2" cy="343"/>
            </a:xfrm>
            <a:custGeom>
              <a:avLst/>
              <a:gdLst>
                <a:gd name="T0" fmla="*/ 0 w 24"/>
                <a:gd name="T1" fmla="*/ 0 h 5140"/>
                <a:gd name="T2" fmla="*/ 0 w 24"/>
                <a:gd name="T3" fmla="*/ 0 h 5140"/>
                <a:gd name="T4" fmla="*/ 0 w 24"/>
                <a:gd name="T5" fmla="*/ 0 h 5140"/>
                <a:gd name="T6" fmla="*/ 0 w 24"/>
                <a:gd name="T7" fmla="*/ 0 h 51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5140"/>
                <a:gd name="T14" fmla="*/ 24 w 24"/>
                <a:gd name="T15" fmla="*/ 5140 h 51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5140">
                  <a:moveTo>
                    <a:pt x="24" y="0"/>
                  </a:moveTo>
                  <a:lnTo>
                    <a:pt x="0" y="0"/>
                  </a:lnTo>
                  <a:lnTo>
                    <a:pt x="24" y="514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37" name="Freeform 110"/>
            <p:cNvSpPr>
              <a:spLocks/>
            </p:cNvSpPr>
            <p:nvPr/>
          </p:nvSpPr>
          <p:spPr bwMode="auto">
            <a:xfrm>
              <a:off x="3506" y="1438"/>
              <a:ext cx="2" cy="343"/>
            </a:xfrm>
            <a:custGeom>
              <a:avLst/>
              <a:gdLst>
                <a:gd name="T0" fmla="*/ 0 w 24"/>
                <a:gd name="T1" fmla="*/ 0 h 5140"/>
                <a:gd name="T2" fmla="*/ 0 w 24"/>
                <a:gd name="T3" fmla="*/ 0 h 5140"/>
                <a:gd name="T4" fmla="*/ 0 w 24"/>
                <a:gd name="T5" fmla="*/ 0 h 5140"/>
                <a:gd name="T6" fmla="*/ 0 w 24"/>
                <a:gd name="T7" fmla="*/ 0 h 51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5140"/>
                <a:gd name="T14" fmla="*/ 24 w 24"/>
                <a:gd name="T15" fmla="*/ 5140 h 51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5140">
                  <a:moveTo>
                    <a:pt x="0" y="0"/>
                  </a:moveTo>
                  <a:lnTo>
                    <a:pt x="24" y="5140"/>
                  </a:lnTo>
                  <a:lnTo>
                    <a:pt x="0" y="5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38" name="Rectangle 111"/>
            <p:cNvSpPr>
              <a:spLocks noChangeArrowheads="1"/>
            </p:cNvSpPr>
            <p:nvPr/>
          </p:nvSpPr>
          <p:spPr bwMode="auto">
            <a:xfrm>
              <a:off x="3506" y="1438"/>
              <a:ext cx="2" cy="34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39" name="Freeform 112"/>
            <p:cNvSpPr>
              <a:spLocks/>
            </p:cNvSpPr>
            <p:nvPr/>
          </p:nvSpPr>
          <p:spPr bwMode="auto">
            <a:xfrm>
              <a:off x="3642" y="1438"/>
              <a:ext cx="1" cy="343"/>
            </a:xfrm>
            <a:custGeom>
              <a:avLst/>
              <a:gdLst>
                <a:gd name="T0" fmla="*/ 0 w 24"/>
                <a:gd name="T1" fmla="*/ 0 h 5140"/>
                <a:gd name="T2" fmla="*/ 0 w 24"/>
                <a:gd name="T3" fmla="*/ 0 h 5140"/>
                <a:gd name="T4" fmla="*/ 0 w 24"/>
                <a:gd name="T5" fmla="*/ 0 h 5140"/>
                <a:gd name="T6" fmla="*/ 0 w 24"/>
                <a:gd name="T7" fmla="*/ 0 h 51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5140"/>
                <a:gd name="T14" fmla="*/ 24 w 24"/>
                <a:gd name="T15" fmla="*/ 5140 h 51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5140">
                  <a:moveTo>
                    <a:pt x="24" y="0"/>
                  </a:moveTo>
                  <a:lnTo>
                    <a:pt x="0" y="0"/>
                  </a:lnTo>
                  <a:lnTo>
                    <a:pt x="24" y="514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40" name="Freeform 113"/>
            <p:cNvSpPr>
              <a:spLocks/>
            </p:cNvSpPr>
            <p:nvPr/>
          </p:nvSpPr>
          <p:spPr bwMode="auto">
            <a:xfrm>
              <a:off x="3642" y="1438"/>
              <a:ext cx="1" cy="343"/>
            </a:xfrm>
            <a:custGeom>
              <a:avLst/>
              <a:gdLst>
                <a:gd name="T0" fmla="*/ 0 w 24"/>
                <a:gd name="T1" fmla="*/ 0 h 5140"/>
                <a:gd name="T2" fmla="*/ 0 w 24"/>
                <a:gd name="T3" fmla="*/ 0 h 5140"/>
                <a:gd name="T4" fmla="*/ 0 w 24"/>
                <a:gd name="T5" fmla="*/ 0 h 5140"/>
                <a:gd name="T6" fmla="*/ 0 w 24"/>
                <a:gd name="T7" fmla="*/ 0 h 51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5140"/>
                <a:gd name="T14" fmla="*/ 24 w 24"/>
                <a:gd name="T15" fmla="*/ 5140 h 51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5140">
                  <a:moveTo>
                    <a:pt x="0" y="0"/>
                  </a:moveTo>
                  <a:lnTo>
                    <a:pt x="24" y="5140"/>
                  </a:lnTo>
                  <a:lnTo>
                    <a:pt x="0" y="5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41" name="Rectangle 114"/>
            <p:cNvSpPr>
              <a:spLocks noChangeArrowheads="1"/>
            </p:cNvSpPr>
            <p:nvPr/>
          </p:nvSpPr>
          <p:spPr bwMode="auto">
            <a:xfrm>
              <a:off x="3642" y="1438"/>
              <a:ext cx="1" cy="34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42" name="Freeform 115"/>
            <p:cNvSpPr>
              <a:spLocks/>
            </p:cNvSpPr>
            <p:nvPr/>
          </p:nvSpPr>
          <p:spPr bwMode="auto">
            <a:xfrm>
              <a:off x="3493" y="885"/>
              <a:ext cx="163" cy="3"/>
            </a:xfrm>
            <a:custGeom>
              <a:avLst/>
              <a:gdLst>
                <a:gd name="T0" fmla="*/ 0 w 2446"/>
                <a:gd name="T1" fmla="*/ 0 h 43"/>
                <a:gd name="T2" fmla="*/ 0 w 2446"/>
                <a:gd name="T3" fmla="*/ 0 h 43"/>
                <a:gd name="T4" fmla="*/ 0 w 2446"/>
                <a:gd name="T5" fmla="*/ 0 h 43"/>
                <a:gd name="T6" fmla="*/ 0 w 2446"/>
                <a:gd name="T7" fmla="*/ 0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46"/>
                <a:gd name="T13" fmla="*/ 0 h 43"/>
                <a:gd name="T14" fmla="*/ 2446 w 2446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46" h="43">
                  <a:moveTo>
                    <a:pt x="2446" y="43"/>
                  </a:moveTo>
                  <a:lnTo>
                    <a:pt x="2446" y="0"/>
                  </a:lnTo>
                  <a:lnTo>
                    <a:pt x="0" y="43"/>
                  </a:lnTo>
                  <a:lnTo>
                    <a:pt x="2446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43" name="Freeform 116"/>
            <p:cNvSpPr>
              <a:spLocks/>
            </p:cNvSpPr>
            <p:nvPr/>
          </p:nvSpPr>
          <p:spPr bwMode="auto">
            <a:xfrm>
              <a:off x="3493" y="885"/>
              <a:ext cx="163" cy="3"/>
            </a:xfrm>
            <a:custGeom>
              <a:avLst/>
              <a:gdLst>
                <a:gd name="T0" fmla="*/ 0 w 2446"/>
                <a:gd name="T1" fmla="*/ 0 h 43"/>
                <a:gd name="T2" fmla="*/ 0 w 2446"/>
                <a:gd name="T3" fmla="*/ 0 h 43"/>
                <a:gd name="T4" fmla="*/ 0 w 2446"/>
                <a:gd name="T5" fmla="*/ 0 h 43"/>
                <a:gd name="T6" fmla="*/ 0 w 2446"/>
                <a:gd name="T7" fmla="*/ 0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46"/>
                <a:gd name="T13" fmla="*/ 0 h 43"/>
                <a:gd name="T14" fmla="*/ 2446 w 2446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46" h="43">
                  <a:moveTo>
                    <a:pt x="2446" y="0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244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44" name="Rectangle 117"/>
            <p:cNvSpPr>
              <a:spLocks noChangeArrowheads="1"/>
            </p:cNvSpPr>
            <p:nvPr/>
          </p:nvSpPr>
          <p:spPr bwMode="auto">
            <a:xfrm>
              <a:off x="3493" y="885"/>
              <a:ext cx="163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45" name="Freeform 118"/>
            <p:cNvSpPr>
              <a:spLocks/>
            </p:cNvSpPr>
            <p:nvPr/>
          </p:nvSpPr>
          <p:spPr bwMode="auto">
            <a:xfrm>
              <a:off x="2100" y="1440"/>
              <a:ext cx="1803" cy="1"/>
            </a:xfrm>
            <a:custGeom>
              <a:avLst/>
              <a:gdLst>
                <a:gd name="T0" fmla="*/ 0 w 27053"/>
                <a:gd name="T1" fmla="*/ 0 h 1"/>
                <a:gd name="T2" fmla="*/ 0 w 27053"/>
                <a:gd name="T3" fmla="*/ 0 h 1"/>
                <a:gd name="T4" fmla="*/ 0 w 27053"/>
                <a:gd name="T5" fmla="*/ 0 h 1"/>
                <a:gd name="T6" fmla="*/ 0 60000 65536"/>
                <a:gd name="T7" fmla="*/ 0 60000 65536"/>
                <a:gd name="T8" fmla="*/ 0 60000 65536"/>
                <a:gd name="T9" fmla="*/ 0 w 27053"/>
                <a:gd name="T10" fmla="*/ 0 h 1"/>
                <a:gd name="T11" fmla="*/ 27053 w 2705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053" h="1">
                  <a:moveTo>
                    <a:pt x="0" y="0"/>
                  </a:moveTo>
                  <a:lnTo>
                    <a:pt x="27052" y="0"/>
                  </a:lnTo>
                  <a:lnTo>
                    <a:pt x="270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46" name="Freeform 119"/>
            <p:cNvSpPr>
              <a:spLocks/>
            </p:cNvSpPr>
            <p:nvPr/>
          </p:nvSpPr>
          <p:spPr bwMode="auto">
            <a:xfrm>
              <a:off x="2209" y="1554"/>
              <a:ext cx="1605" cy="3"/>
            </a:xfrm>
            <a:custGeom>
              <a:avLst/>
              <a:gdLst>
                <a:gd name="T0" fmla="*/ 0 w 24080"/>
                <a:gd name="T1" fmla="*/ 0 h 41"/>
                <a:gd name="T2" fmla="*/ 0 w 24080"/>
                <a:gd name="T3" fmla="*/ 0 h 41"/>
                <a:gd name="T4" fmla="*/ 0 w 24080"/>
                <a:gd name="T5" fmla="*/ 0 h 41"/>
                <a:gd name="T6" fmla="*/ 0 w 24080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80"/>
                <a:gd name="T13" fmla="*/ 0 h 41"/>
                <a:gd name="T14" fmla="*/ 24080 w 24080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80" h="41">
                  <a:moveTo>
                    <a:pt x="0" y="0"/>
                  </a:moveTo>
                  <a:lnTo>
                    <a:pt x="0" y="41"/>
                  </a:lnTo>
                  <a:lnTo>
                    <a:pt x="240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47" name="Freeform 120"/>
            <p:cNvSpPr>
              <a:spLocks/>
            </p:cNvSpPr>
            <p:nvPr/>
          </p:nvSpPr>
          <p:spPr bwMode="auto">
            <a:xfrm>
              <a:off x="2209" y="1554"/>
              <a:ext cx="1605" cy="3"/>
            </a:xfrm>
            <a:custGeom>
              <a:avLst/>
              <a:gdLst>
                <a:gd name="T0" fmla="*/ 0 w 24080"/>
                <a:gd name="T1" fmla="*/ 0 h 41"/>
                <a:gd name="T2" fmla="*/ 0 w 24080"/>
                <a:gd name="T3" fmla="*/ 0 h 41"/>
                <a:gd name="T4" fmla="*/ 0 w 24080"/>
                <a:gd name="T5" fmla="*/ 0 h 41"/>
                <a:gd name="T6" fmla="*/ 0 w 24080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80"/>
                <a:gd name="T13" fmla="*/ 0 h 41"/>
                <a:gd name="T14" fmla="*/ 24080 w 24080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80" h="41">
                  <a:moveTo>
                    <a:pt x="0" y="41"/>
                  </a:moveTo>
                  <a:lnTo>
                    <a:pt x="24080" y="0"/>
                  </a:lnTo>
                  <a:lnTo>
                    <a:pt x="24080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48" name="Rectangle 121"/>
            <p:cNvSpPr>
              <a:spLocks noChangeArrowheads="1"/>
            </p:cNvSpPr>
            <p:nvPr/>
          </p:nvSpPr>
          <p:spPr bwMode="auto">
            <a:xfrm>
              <a:off x="2209" y="1554"/>
              <a:ext cx="1605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49" name="Freeform 122"/>
            <p:cNvSpPr>
              <a:spLocks/>
            </p:cNvSpPr>
            <p:nvPr/>
          </p:nvSpPr>
          <p:spPr bwMode="auto">
            <a:xfrm>
              <a:off x="3814" y="1554"/>
              <a:ext cx="10" cy="3"/>
            </a:xfrm>
            <a:custGeom>
              <a:avLst/>
              <a:gdLst>
                <a:gd name="T0" fmla="*/ 0 w 153"/>
                <a:gd name="T1" fmla="*/ 0 h 41"/>
                <a:gd name="T2" fmla="*/ 0 w 153"/>
                <a:gd name="T3" fmla="*/ 0 h 41"/>
                <a:gd name="T4" fmla="*/ 0 w 153"/>
                <a:gd name="T5" fmla="*/ 0 h 41"/>
                <a:gd name="T6" fmla="*/ 0 w 153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"/>
                <a:gd name="T13" fmla="*/ 0 h 41"/>
                <a:gd name="T14" fmla="*/ 153 w 153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" h="41">
                  <a:moveTo>
                    <a:pt x="0" y="0"/>
                  </a:moveTo>
                  <a:lnTo>
                    <a:pt x="0" y="41"/>
                  </a:lnTo>
                  <a:lnTo>
                    <a:pt x="1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50" name="Freeform 123"/>
            <p:cNvSpPr>
              <a:spLocks/>
            </p:cNvSpPr>
            <p:nvPr/>
          </p:nvSpPr>
          <p:spPr bwMode="auto">
            <a:xfrm>
              <a:off x="3814" y="1554"/>
              <a:ext cx="10" cy="3"/>
            </a:xfrm>
            <a:custGeom>
              <a:avLst/>
              <a:gdLst>
                <a:gd name="T0" fmla="*/ 0 w 153"/>
                <a:gd name="T1" fmla="*/ 0 h 41"/>
                <a:gd name="T2" fmla="*/ 0 w 153"/>
                <a:gd name="T3" fmla="*/ 0 h 41"/>
                <a:gd name="T4" fmla="*/ 0 w 153"/>
                <a:gd name="T5" fmla="*/ 0 h 41"/>
                <a:gd name="T6" fmla="*/ 0 w 153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"/>
                <a:gd name="T13" fmla="*/ 0 h 41"/>
                <a:gd name="T14" fmla="*/ 153 w 153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" h="41">
                  <a:moveTo>
                    <a:pt x="0" y="41"/>
                  </a:moveTo>
                  <a:lnTo>
                    <a:pt x="153" y="0"/>
                  </a:lnTo>
                  <a:lnTo>
                    <a:pt x="153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51" name="Rectangle 124"/>
            <p:cNvSpPr>
              <a:spLocks noChangeArrowheads="1"/>
            </p:cNvSpPr>
            <p:nvPr/>
          </p:nvSpPr>
          <p:spPr bwMode="auto">
            <a:xfrm>
              <a:off x="3814" y="1554"/>
              <a:ext cx="10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52" name="Freeform 125"/>
            <p:cNvSpPr>
              <a:spLocks/>
            </p:cNvSpPr>
            <p:nvPr/>
          </p:nvSpPr>
          <p:spPr bwMode="auto">
            <a:xfrm>
              <a:off x="2737" y="1320"/>
              <a:ext cx="1" cy="1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4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53" name="Freeform 126"/>
            <p:cNvSpPr>
              <a:spLocks/>
            </p:cNvSpPr>
            <p:nvPr/>
          </p:nvSpPr>
          <p:spPr bwMode="auto">
            <a:xfrm>
              <a:off x="2738" y="1320"/>
              <a:ext cx="1" cy="1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1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54" name="Freeform 127"/>
            <p:cNvSpPr>
              <a:spLocks/>
            </p:cNvSpPr>
            <p:nvPr/>
          </p:nvSpPr>
          <p:spPr bwMode="auto">
            <a:xfrm>
              <a:off x="2738" y="1320"/>
              <a:ext cx="1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55" name="Freeform 128"/>
            <p:cNvSpPr>
              <a:spLocks/>
            </p:cNvSpPr>
            <p:nvPr/>
          </p:nvSpPr>
          <p:spPr bwMode="auto">
            <a:xfrm>
              <a:off x="2738" y="1319"/>
              <a:ext cx="1" cy="1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1 w 1"/>
                <a:gd name="T5" fmla="*/ 0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0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56" name="Freeform 129"/>
            <p:cNvSpPr>
              <a:spLocks/>
            </p:cNvSpPr>
            <p:nvPr/>
          </p:nvSpPr>
          <p:spPr bwMode="auto">
            <a:xfrm>
              <a:off x="2738" y="1319"/>
              <a:ext cx="1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57" name="Freeform 130"/>
            <p:cNvSpPr>
              <a:spLocks/>
            </p:cNvSpPr>
            <p:nvPr/>
          </p:nvSpPr>
          <p:spPr bwMode="auto">
            <a:xfrm>
              <a:off x="2738" y="1319"/>
              <a:ext cx="1" cy="1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1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58" name="Freeform 131"/>
            <p:cNvSpPr>
              <a:spLocks/>
            </p:cNvSpPr>
            <p:nvPr/>
          </p:nvSpPr>
          <p:spPr bwMode="auto">
            <a:xfrm>
              <a:off x="2738" y="1319"/>
              <a:ext cx="1" cy="1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8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59" name="Freeform 132"/>
            <p:cNvSpPr>
              <a:spLocks/>
            </p:cNvSpPr>
            <p:nvPr/>
          </p:nvSpPr>
          <p:spPr bwMode="auto">
            <a:xfrm>
              <a:off x="2739" y="1319"/>
              <a:ext cx="1" cy="1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1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60" name="Freeform 133"/>
            <p:cNvSpPr>
              <a:spLocks/>
            </p:cNvSpPr>
            <p:nvPr/>
          </p:nvSpPr>
          <p:spPr bwMode="auto">
            <a:xfrm>
              <a:off x="2739" y="1319"/>
              <a:ext cx="1" cy="1"/>
            </a:xfrm>
            <a:custGeom>
              <a:avLst/>
              <a:gdLst>
                <a:gd name="T0" fmla="*/ 0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61" name="Freeform 134"/>
            <p:cNvSpPr>
              <a:spLocks/>
            </p:cNvSpPr>
            <p:nvPr/>
          </p:nvSpPr>
          <p:spPr bwMode="auto">
            <a:xfrm>
              <a:off x="2739" y="131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62" name="Freeform 135"/>
            <p:cNvSpPr>
              <a:spLocks/>
            </p:cNvSpPr>
            <p:nvPr/>
          </p:nvSpPr>
          <p:spPr bwMode="auto">
            <a:xfrm>
              <a:off x="2739" y="1319"/>
              <a:ext cx="1" cy="1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4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63" name="Freeform 136"/>
            <p:cNvSpPr>
              <a:spLocks/>
            </p:cNvSpPr>
            <p:nvPr/>
          </p:nvSpPr>
          <p:spPr bwMode="auto">
            <a:xfrm>
              <a:off x="2740" y="1319"/>
              <a:ext cx="1" cy="1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1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64" name="Freeform 137"/>
            <p:cNvSpPr>
              <a:spLocks/>
            </p:cNvSpPr>
            <p:nvPr/>
          </p:nvSpPr>
          <p:spPr bwMode="auto">
            <a:xfrm>
              <a:off x="2740" y="1319"/>
              <a:ext cx="1" cy="1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65" name="Freeform 138"/>
            <p:cNvSpPr>
              <a:spLocks/>
            </p:cNvSpPr>
            <p:nvPr/>
          </p:nvSpPr>
          <p:spPr bwMode="auto">
            <a:xfrm>
              <a:off x="2740" y="1319"/>
              <a:ext cx="1" cy="1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1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66" name="Freeform 139"/>
            <p:cNvSpPr>
              <a:spLocks/>
            </p:cNvSpPr>
            <p:nvPr/>
          </p:nvSpPr>
          <p:spPr bwMode="auto">
            <a:xfrm>
              <a:off x="2740" y="1319"/>
              <a:ext cx="1" cy="1"/>
            </a:xfrm>
            <a:custGeom>
              <a:avLst/>
              <a:gdLst>
                <a:gd name="T0" fmla="*/ 0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60000 65536"/>
                <a:gd name="T7" fmla="*/ 0 60000 65536"/>
                <a:gd name="T8" fmla="*/ 0 60000 65536"/>
                <a:gd name="T9" fmla="*/ 0 w 12"/>
                <a:gd name="T10" fmla="*/ 0 h 1"/>
                <a:gd name="T11" fmla="*/ 12 w 1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67" name="Freeform 140"/>
            <p:cNvSpPr>
              <a:spLocks/>
            </p:cNvSpPr>
            <p:nvPr/>
          </p:nvSpPr>
          <p:spPr bwMode="auto">
            <a:xfrm>
              <a:off x="2741" y="1319"/>
              <a:ext cx="1" cy="1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1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68" name="Freeform 141"/>
            <p:cNvSpPr>
              <a:spLocks/>
            </p:cNvSpPr>
            <p:nvPr/>
          </p:nvSpPr>
          <p:spPr bwMode="auto">
            <a:xfrm>
              <a:off x="2741" y="1319"/>
              <a:ext cx="1" cy="1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4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69" name="Freeform 142"/>
            <p:cNvSpPr>
              <a:spLocks/>
            </p:cNvSpPr>
            <p:nvPr/>
          </p:nvSpPr>
          <p:spPr bwMode="auto">
            <a:xfrm>
              <a:off x="2741" y="131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70" name="Freeform 143"/>
            <p:cNvSpPr>
              <a:spLocks/>
            </p:cNvSpPr>
            <p:nvPr/>
          </p:nvSpPr>
          <p:spPr bwMode="auto">
            <a:xfrm>
              <a:off x="2741" y="1319"/>
              <a:ext cx="1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71" name="Freeform 144"/>
            <p:cNvSpPr>
              <a:spLocks/>
            </p:cNvSpPr>
            <p:nvPr/>
          </p:nvSpPr>
          <p:spPr bwMode="auto">
            <a:xfrm>
              <a:off x="2741" y="1319"/>
              <a:ext cx="1" cy="1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1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72" name="Freeform 145"/>
            <p:cNvSpPr>
              <a:spLocks/>
            </p:cNvSpPr>
            <p:nvPr/>
          </p:nvSpPr>
          <p:spPr bwMode="auto">
            <a:xfrm>
              <a:off x="2741" y="1319"/>
              <a:ext cx="1" cy="1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8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73" name="Freeform 146"/>
            <p:cNvSpPr>
              <a:spLocks/>
            </p:cNvSpPr>
            <p:nvPr/>
          </p:nvSpPr>
          <p:spPr bwMode="auto">
            <a:xfrm>
              <a:off x="2742" y="1318"/>
              <a:ext cx="1" cy="1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1 w 1"/>
                <a:gd name="T5" fmla="*/ 0 h 4"/>
                <a:gd name="T6" fmla="*/ 0 60000 65536"/>
                <a:gd name="T7" fmla="*/ 0 60000 65536"/>
                <a:gd name="T8" fmla="*/ 0 60000 65536"/>
                <a:gd name="T9" fmla="*/ 0 w 1"/>
                <a:gd name="T10" fmla="*/ 0 h 4"/>
                <a:gd name="T11" fmla="*/ 1 w 1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">
                  <a:moveTo>
                    <a:pt x="0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74" name="Freeform 147"/>
            <p:cNvSpPr>
              <a:spLocks/>
            </p:cNvSpPr>
            <p:nvPr/>
          </p:nvSpPr>
          <p:spPr bwMode="auto">
            <a:xfrm>
              <a:off x="2734" y="1307"/>
              <a:ext cx="1" cy="1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0 w 14"/>
                <a:gd name="T5" fmla="*/ 0 h 4"/>
                <a:gd name="T6" fmla="*/ 0 60000 65536"/>
                <a:gd name="T7" fmla="*/ 0 60000 65536"/>
                <a:gd name="T8" fmla="*/ 0 60000 65536"/>
                <a:gd name="T9" fmla="*/ 0 w 14"/>
                <a:gd name="T10" fmla="*/ 0 h 4"/>
                <a:gd name="T11" fmla="*/ 14 w 1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4">
                  <a:moveTo>
                    <a:pt x="14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75" name="Freeform 148"/>
            <p:cNvSpPr>
              <a:spLocks/>
            </p:cNvSpPr>
            <p:nvPr/>
          </p:nvSpPr>
          <p:spPr bwMode="auto">
            <a:xfrm>
              <a:off x="2717" y="1316"/>
              <a:ext cx="1" cy="1"/>
            </a:xfrm>
            <a:custGeom>
              <a:avLst/>
              <a:gdLst>
                <a:gd name="T0" fmla="*/ 0 w 8"/>
                <a:gd name="T1" fmla="*/ 0 h 5"/>
                <a:gd name="T2" fmla="*/ 0 w 8"/>
                <a:gd name="T3" fmla="*/ 0 h 5"/>
                <a:gd name="T4" fmla="*/ 0 w 8"/>
                <a:gd name="T5" fmla="*/ 0 h 5"/>
                <a:gd name="T6" fmla="*/ 0 60000 65536"/>
                <a:gd name="T7" fmla="*/ 0 60000 65536"/>
                <a:gd name="T8" fmla="*/ 0 60000 65536"/>
                <a:gd name="T9" fmla="*/ 0 w 8"/>
                <a:gd name="T10" fmla="*/ 0 h 5"/>
                <a:gd name="T11" fmla="*/ 8 w 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5">
                  <a:moveTo>
                    <a:pt x="8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76" name="Freeform 149"/>
            <p:cNvSpPr>
              <a:spLocks/>
            </p:cNvSpPr>
            <p:nvPr/>
          </p:nvSpPr>
          <p:spPr bwMode="auto">
            <a:xfrm>
              <a:off x="2718" y="1316"/>
              <a:ext cx="1" cy="1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60000 65536"/>
                <a:gd name="T7" fmla="*/ 0 60000 65536"/>
                <a:gd name="T8" fmla="*/ 0 60000 65536"/>
                <a:gd name="T9" fmla="*/ 0 w 6"/>
                <a:gd name="T10" fmla="*/ 0 h 5"/>
                <a:gd name="T11" fmla="*/ 6 w 6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5">
                  <a:moveTo>
                    <a:pt x="6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77" name="Freeform 150"/>
            <p:cNvSpPr>
              <a:spLocks/>
            </p:cNvSpPr>
            <p:nvPr/>
          </p:nvSpPr>
          <p:spPr bwMode="auto">
            <a:xfrm>
              <a:off x="2718" y="1316"/>
              <a:ext cx="1" cy="1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0 w 5"/>
                <a:gd name="T5" fmla="*/ 0 h 4"/>
                <a:gd name="T6" fmla="*/ 0 60000 65536"/>
                <a:gd name="T7" fmla="*/ 0 60000 65536"/>
                <a:gd name="T8" fmla="*/ 0 60000 65536"/>
                <a:gd name="T9" fmla="*/ 0 w 5"/>
                <a:gd name="T10" fmla="*/ 0 h 4"/>
                <a:gd name="T11" fmla="*/ 5 w 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78" name="Freeform 151"/>
            <p:cNvSpPr>
              <a:spLocks/>
            </p:cNvSpPr>
            <p:nvPr/>
          </p:nvSpPr>
          <p:spPr bwMode="auto">
            <a:xfrm>
              <a:off x="2719" y="1315"/>
              <a:ext cx="1" cy="1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0 w 3"/>
                <a:gd name="T5" fmla="*/ 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79" name="Freeform 152"/>
            <p:cNvSpPr>
              <a:spLocks/>
            </p:cNvSpPr>
            <p:nvPr/>
          </p:nvSpPr>
          <p:spPr bwMode="auto">
            <a:xfrm>
              <a:off x="2719" y="1315"/>
              <a:ext cx="1" cy="1"/>
            </a:xfrm>
            <a:custGeom>
              <a:avLst/>
              <a:gdLst>
                <a:gd name="T0" fmla="*/ 1 w 2"/>
                <a:gd name="T1" fmla="*/ 0 h 6"/>
                <a:gd name="T2" fmla="*/ 0 w 2"/>
                <a:gd name="T3" fmla="*/ 0 h 6"/>
                <a:gd name="T4" fmla="*/ 1 w 2"/>
                <a:gd name="T5" fmla="*/ 0 h 6"/>
                <a:gd name="T6" fmla="*/ 0 60000 65536"/>
                <a:gd name="T7" fmla="*/ 0 60000 65536"/>
                <a:gd name="T8" fmla="*/ 0 60000 65536"/>
                <a:gd name="T9" fmla="*/ 0 w 2"/>
                <a:gd name="T10" fmla="*/ 0 h 6"/>
                <a:gd name="T11" fmla="*/ 2 w 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6">
                  <a:moveTo>
                    <a:pt x="2" y="0"/>
                  </a:moveTo>
                  <a:lnTo>
                    <a:pt x="0" y="6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80" name="Freeform 153"/>
            <p:cNvSpPr>
              <a:spLocks/>
            </p:cNvSpPr>
            <p:nvPr/>
          </p:nvSpPr>
          <p:spPr bwMode="auto">
            <a:xfrm>
              <a:off x="2719" y="1315"/>
              <a:ext cx="1" cy="1"/>
            </a:xfrm>
            <a:custGeom>
              <a:avLst/>
              <a:gdLst>
                <a:gd name="T0" fmla="*/ 1 w 2"/>
                <a:gd name="T1" fmla="*/ 0 h 4"/>
                <a:gd name="T2" fmla="*/ 0 w 2"/>
                <a:gd name="T3" fmla="*/ 0 h 4"/>
                <a:gd name="T4" fmla="*/ 1 w 2"/>
                <a:gd name="T5" fmla="*/ 0 h 4"/>
                <a:gd name="T6" fmla="*/ 0 60000 65536"/>
                <a:gd name="T7" fmla="*/ 0 60000 65536"/>
                <a:gd name="T8" fmla="*/ 0 60000 65536"/>
                <a:gd name="T9" fmla="*/ 0 w 2"/>
                <a:gd name="T10" fmla="*/ 0 h 4"/>
                <a:gd name="T11" fmla="*/ 2 w 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81" name="Freeform 154"/>
            <p:cNvSpPr>
              <a:spLocks/>
            </p:cNvSpPr>
            <p:nvPr/>
          </p:nvSpPr>
          <p:spPr bwMode="auto">
            <a:xfrm>
              <a:off x="2719" y="1314"/>
              <a:ext cx="1" cy="1"/>
            </a:xfrm>
            <a:custGeom>
              <a:avLst/>
              <a:gdLst>
                <a:gd name="T0" fmla="*/ 0 w 3"/>
                <a:gd name="T1" fmla="*/ 0 h 10"/>
                <a:gd name="T2" fmla="*/ 0 w 3"/>
                <a:gd name="T3" fmla="*/ 0 h 10"/>
                <a:gd name="T4" fmla="*/ 0 w 3"/>
                <a:gd name="T5" fmla="*/ 0 h 10"/>
                <a:gd name="T6" fmla="*/ 0 60000 65536"/>
                <a:gd name="T7" fmla="*/ 0 60000 65536"/>
                <a:gd name="T8" fmla="*/ 0 60000 65536"/>
                <a:gd name="T9" fmla="*/ 0 w 3"/>
                <a:gd name="T10" fmla="*/ 0 h 10"/>
                <a:gd name="T11" fmla="*/ 3 w 3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0">
                  <a:moveTo>
                    <a:pt x="3" y="0"/>
                  </a:moveTo>
                  <a:lnTo>
                    <a:pt x="0" y="10"/>
                  </a:lnTo>
                  <a:lnTo>
                    <a:pt x="1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82" name="Freeform 155"/>
            <p:cNvSpPr>
              <a:spLocks/>
            </p:cNvSpPr>
            <p:nvPr/>
          </p:nvSpPr>
          <p:spPr bwMode="auto">
            <a:xfrm>
              <a:off x="2719" y="1314"/>
              <a:ext cx="1" cy="1"/>
            </a:xfrm>
            <a:custGeom>
              <a:avLst/>
              <a:gdLst>
                <a:gd name="T0" fmla="*/ 0 w 4"/>
                <a:gd name="T1" fmla="*/ 0 h 7"/>
                <a:gd name="T2" fmla="*/ 0 w 4"/>
                <a:gd name="T3" fmla="*/ 0 h 7"/>
                <a:gd name="T4" fmla="*/ 0 w 4"/>
                <a:gd name="T5" fmla="*/ 0 h 7"/>
                <a:gd name="T6" fmla="*/ 0 60000 65536"/>
                <a:gd name="T7" fmla="*/ 0 60000 65536"/>
                <a:gd name="T8" fmla="*/ 0 60000 65536"/>
                <a:gd name="T9" fmla="*/ 0 w 4"/>
                <a:gd name="T10" fmla="*/ 0 h 7"/>
                <a:gd name="T11" fmla="*/ 4 w 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7">
                  <a:moveTo>
                    <a:pt x="4" y="0"/>
                  </a:move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83" name="Freeform 156"/>
            <p:cNvSpPr>
              <a:spLocks/>
            </p:cNvSpPr>
            <p:nvPr/>
          </p:nvSpPr>
          <p:spPr bwMode="auto">
            <a:xfrm>
              <a:off x="2720" y="1313"/>
              <a:ext cx="1" cy="1"/>
            </a:xfrm>
            <a:custGeom>
              <a:avLst/>
              <a:gdLst>
                <a:gd name="T0" fmla="*/ 1 w 2"/>
                <a:gd name="T1" fmla="*/ 0 h 5"/>
                <a:gd name="T2" fmla="*/ 0 w 2"/>
                <a:gd name="T3" fmla="*/ 0 h 5"/>
                <a:gd name="T4" fmla="*/ 1 w 2"/>
                <a:gd name="T5" fmla="*/ 0 h 5"/>
                <a:gd name="T6" fmla="*/ 0 60000 65536"/>
                <a:gd name="T7" fmla="*/ 0 60000 65536"/>
                <a:gd name="T8" fmla="*/ 0 60000 65536"/>
                <a:gd name="T9" fmla="*/ 0 w 2"/>
                <a:gd name="T10" fmla="*/ 0 h 5"/>
                <a:gd name="T11" fmla="*/ 2 w 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5">
                  <a:moveTo>
                    <a:pt x="2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84" name="Freeform 157"/>
            <p:cNvSpPr>
              <a:spLocks/>
            </p:cNvSpPr>
            <p:nvPr/>
          </p:nvSpPr>
          <p:spPr bwMode="auto">
            <a:xfrm>
              <a:off x="2720" y="1313"/>
              <a:ext cx="1" cy="1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0 w 5"/>
                <a:gd name="T5" fmla="*/ 0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5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85" name="Freeform 158"/>
            <p:cNvSpPr>
              <a:spLocks/>
            </p:cNvSpPr>
            <p:nvPr/>
          </p:nvSpPr>
          <p:spPr bwMode="auto">
            <a:xfrm>
              <a:off x="2720" y="1313"/>
              <a:ext cx="1" cy="1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0 h 6"/>
                <a:gd name="T4" fmla="*/ 0 w 3"/>
                <a:gd name="T5" fmla="*/ 0 h 6"/>
                <a:gd name="T6" fmla="*/ 0 60000 65536"/>
                <a:gd name="T7" fmla="*/ 0 60000 65536"/>
                <a:gd name="T8" fmla="*/ 0 60000 65536"/>
                <a:gd name="T9" fmla="*/ 0 w 3"/>
                <a:gd name="T10" fmla="*/ 0 h 6"/>
                <a:gd name="T11" fmla="*/ 3 w 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6">
                  <a:moveTo>
                    <a:pt x="3" y="0"/>
                  </a:moveTo>
                  <a:lnTo>
                    <a:pt x="0" y="6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86" name="Freeform 159"/>
            <p:cNvSpPr>
              <a:spLocks/>
            </p:cNvSpPr>
            <p:nvPr/>
          </p:nvSpPr>
          <p:spPr bwMode="auto">
            <a:xfrm>
              <a:off x="2720" y="1312"/>
              <a:ext cx="1" cy="1"/>
            </a:xfrm>
            <a:custGeom>
              <a:avLst/>
              <a:gdLst>
                <a:gd name="T0" fmla="*/ 0 w 5"/>
                <a:gd name="T1" fmla="*/ 0 h 3"/>
                <a:gd name="T2" fmla="*/ 0 w 5"/>
                <a:gd name="T3" fmla="*/ 0 h 3"/>
                <a:gd name="T4" fmla="*/ 0 w 5"/>
                <a:gd name="T5" fmla="*/ 0 h 3"/>
                <a:gd name="T6" fmla="*/ 0 60000 65536"/>
                <a:gd name="T7" fmla="*/ 0 60000 65536"/>
                <a:gd name="T8" fmla="*/ 0 60000 65536"/>
                <a:gd name="T9" fmla="*/ 0 w 5"/>
                <a:gd name="T10" fmla="*/ 0 h 3"/>
                <a:gd name="T11" fmla="*/ 5 w 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">
                  <a:moveTo>
                    <a:pt x="5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87" name="Freeform 160"/>
            <p:cNvSpPr>
              <a:spLocks/>
            </p:cNvSpPr>
            <p:nvPr/>
          </p:nvSpPr>
          <p:spPr bwMode="auto">
            <a:xfrm>
              <a:off x="2721" y="1312"/>
              <a:ext cx="1" cy="1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0 h 5"/>
                <a:gd name="T6" fmla="*/ 0 60000 65536"/>
                <a:gd name="T7" fmla="*/ 0 60000 65536"/>
                <a:gd name="T8" fmla="*/ 0 60000 65536"/>
                <a:gd name="T9" fmla="*/ 0 w 4"/>
                <a:gd name="T10" fmla="*/ 0 h 5"/>
                <a:gd name="T11" fmla="*/ 4 w 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5">
                  <a:moveTo>
                    <a:pt x="4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88" name="Freeform 161"/>
            <p:cNvSpPr>
              <a:spLocks/>
            </p:cNvSpPr>
            <p:nvPr/>
          </p:nvSpPr>
          <p:spPr bwMode="auto">
            <a:xfrm>
              <a:off x="2721" y="1312"/>
              <a:ext cx="1" cy="1"/>
            </a:xfrm>
            <a:custGeom>
              <a:avLst/>
              <a:gdLst>
                <a:gd name="T0" fmla="*/ 0 w 8"/>
                <a:gd name="T1" fmla="*/ 0 h 4"/>
                <a:gd name="T2" fmla="*/ 0 w 8"/>
                <a:gd name="T3" fmla="*/ 0 h 4"/>
                <a:gd name="T4" fmla="*/ 0 w 8"/>
                <a:gd name="T5" fmla="*/ 0 h 4"/>
                <a:gd name="T6" fmla="*/ 0 60000 65536"/>
                <a:gd name="T7" fmla="*/ 0 60000 65536"/>
                <a:gd name="T8" fmla="*/ 0 60000 65536"/>
                <a:gd name="T9" fmla="*/ 0 w 8"/>
                <a:gd name="T10" fmla="*/ 0 h 4"/>
                <a:gd name="T11" fmla="*/ 8 w 8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">
                  <a:moveTo>
                    <a:pt x="8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89" name="Freeform 162"/>
            <p:cNvSpPr>
              <a:spLocks/>
            </p:cNvSpPr>
            <p:nvPr/>
          </p:nvSpPr>
          <p:spPr bwMode="auto">
            <a:xfrm>
              <a:off x="2721" y="1311"/>
              <a:ext cx="1" cy="1"/>
            </a:xfrm>
            <a:custGeom>
              <a:avLst/>
              <a:gdLst>
                <a:gd name="T0" fmla="*/ 0 w 5"/>
                <a:gd name="T1" fmla="*/ 0 h 7"/>
                <a:gd name="T2" fmla="*/ 0 w 5"/>
                <a:gd name="T3" fmla="*/ 0 h 7"/>
                <a:gd name="T4" fmla="*/ 0 w 5"/>
                <a:gd name="T5" fmla="*/ 0 h 7"/>
                <a:gd name="T6" fmla="*/ 0 60000 65536"/>
                <a:gd name="T7" fmla="*/ 0 60000 65536"/>
                <a:gd name="T8" fmla="*/ 0 60000 65536"/>
                <a:gd name="T9" fmla="*/ 0 w 5"/>
                <a:gd name="T10" fmla="*/ 0 h 7"/>
                <a:gd name="T11" fmla="*/ 5 w 5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7">
                  <a:moveTo>
                    <a:pt x="5" y="0"/>
                  </a:move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90" name="Freeform 163"/>
            <p:cNvSpPr>
              <a:spLocks/>
            </p:cNvSpPr>
            <p:nvPr/>
          </p:nvSpPr>
          <p:spPr bwMode="auto">
            <a:xfrm>
              <a:off x="2722" y="1311"/>
              <a:ext cx="1" cy="1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0 h 5"/>
                <a:gd name="T4" fmla="*/ 0 w 9"/>
                <a:gd name="T5" fmla="*/ 0 h 5"/>
                <a:gd name="T6" fmla="*/ 0 60000 65536"/>
                <a:gd name="T7" fmla="*/ 0 60000 65536"/>
                <a:gd name="T8" fmla="*/ 0 60000 65536"/>
                <a:gd name="T9" fmla="*/ 0 w 9"/>
                <a:gd name="T10" fmla="*/ 0 h 5"/>
                <a:gd name="T11" fmla="*/ 9 w 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5">
                  <a:moveTo>
                    <a:pt x="9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91" name="Freeform 164"/>
            <p:cNvSpPr>
              <a:spLocks/>
            </p:cNvSpPr>
            <p:nvPr/>
          </p:nvSpPr>
          <p:spPr bwMode="auto">
            <a:xfrm>
              <a:off x="2722" y="1310"/>
              <a:ext cx="1" cy="1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0 h 7"/>
                <a:gd name="T4" fmla="*/ 0 w 12"/>
                <a:gd name="T5" fmla="*/ 0 h 7"/>
                <a:gd name="T6" fmla="*/ 0 60000 65536"/>
                <a:gd name="T7" fmla="*/ 0 60000 65536"/>
                <a:gd name="T8" fmla="*/ 0 60000 65536"/>
                <a:gd name="T9" fmla="*/ 0 w 12"/>
                <a:gd name="T10" fmla="*/ 0 h 7"/>
                <a:gd name="T11" fmla="*/ 12 w 12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7">
                  <a:moveTo>
                    <a:pt x="12" y="0"/>
                  </a:move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92" name="Freeform 165"/>
            <p:cNvSpPr>
              <a:spLocks/>
            </p:cNvSpPr>
            <p:nvPr/>
          </p:nvSpPr>
          <p:spPr bwMode="auto">
            <a:xfrm>
              <a:off x="2723" y="1310"/>
              <a:ext cx="1" cy="1"/>
            </a:xfrm>
            <a:custGeom>
              <a:avLst/>
              <a:gdLst>
                <a:gd name="T0" fmla="*/ 0 w 8"/>
                <a:gd name="T1" fmla="*/ 0 h 5"/>
                <a:gd name="T2" fmla="*/ 0 w 8"/>
                <a:gd name="T3" fmla="*/ 0 h 5"/>
                <a:gd name="T4" fmla="*/ 0 w 8"/>
                <a:gd name="T5" fmla="*/ 0 h 5"/>
                <a:gd name="T6" fmla="*/ 0 60000 65536"/>
                <a:gd name="T7" fmla="*/ 0 60000 65536"/>
                <a:gd name="T8" fmla="*/ 0 60000 65536"/>
                <a:gd name="T9" fmla="*/ 0 w 8"/>
                <a:gd name="T10" fmla="*/ 0 h 5"/>
                <a:gd name="T11" fmla="*/ 8 w 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5">
                  <a:moveTo>
                    <a:pt x="8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93" name="Freeform 166"/>
            <p:cNvSpPr>
              <a:spLocks/>
            </p:cNvSpPr>
            <p:nvPr/>
          </p:nvSpPr>
          <p:spPr bwMode="auto">
            <a:xfrm>
              <a:off x="2724" y="1310"/>
              <a:ext cx="1" cy="1"/>
            </a:xfrm>
            <a:custGeom>
              <a:avLst/>
              <a:gdLst>
                <a:gd name="T0" fmla="*/ 0 w 13"/>
                <a:gd name="T1" fmla="*/ 0 h 6"/>
                <a:gd name="T2" fmla="*/ 0 w 13"/>
                <a:gd name="T3" fmla="*/ 0 h 6"/>
                <a:gd name="T4" fmla="*/ 0 w 13"/>
                <a:gd name="T5" fmla="*/ 0 h 6"/>
                <a:gd name="T6" fmla="*/ 0 60000 65536"/>
                <a:gd name="T7" fmla="*/ 0 60000 65536"/>
                <a:gd name="T8" fmla="*/ 0 60000 65536"/>
                <a:gd name="T9" fmla="*/ 0 w 13"/>
                <a:gd name="T10" fmla="*/ 0 h 6"/>
                <a:gd name="T11" fmla="*/ 13 w 1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6">
                  <a:moveTo>
                    <a:pt x="13" y="0"/>
                  </a:moveTo>
                  <a:lnTo>
                    <a:pt x="0" y="6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94" name="Freeform 167"/>
            <p:cNvSpPr>
              <a:spLocks/>
            </p:cNvSpPr>
            <p:nvPr/>
          </p:nvSpPr>
          <p:spPr bwMode="auto">
            <a:xfrm>
              <a:off x="2725" y="1309"/>
              <a:ext cx="1" cy="1"/>
            </a:xfrm>
            <a:custGeom>
              <a:avLst/>
              <a:gdLst>
                <a:gd name="T0" fmla="*/ 0 w 14"/>
                <a:gd name="T1" fmla="*/ 0 h 6"/>
                <a:gd name="T2" fmla="*/ 0 w 14"/>
                <a:gd name="T3" fmla="*/ 0 h 6"/>
                <a:gd name="T4" fmla="*/ 0 w 14"/>
                <a:gd name="T5" fmla="*/ 0 h 6"/>
                <a:gd name="T6" fmla="*/ 0 60000 65536"/>
                <a:gd name="T7" fmla="*/ 0 60000 65536"/>
                <a:gd name="T8" fmla="*/ 0 60000 65536"/>
                <a:gd name="T9" fmla="*/ 0 w 14"/>
                <a:gd name="T10" fmla="*/ 0 h 6"/>
                <a:gd name="T11" fmla="*/ 14 w 1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6">
                  <a:moveTo>
                    <a:pt x="14" y="0"/>
                  </a:moveTo>
                  <a:lnTo>
                    <a:pt x="0" y="6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95" name="Freeform 168"/>
            <p:cNvSpPr>
              <a:spLocks/>
            </p:cNvSpPr>
            <p:nvPr/>
          </p:nvSpPr>
          <p:spPr bwMode="auto">
            <a:xfrm>
              <a:off x="2725" y="1309"/>
              <a:ext cx="1" cy="1"/>
            </a:xfrm>
            <a:custGeom>
              <a:avLst/>
              <a:gdLst>
                <a:gd name="T0" fmla="*/ 0 w 14"/>
                <a:gd name="T1" fmla="*/ 0 h 5"/>
                <a:gd name="T2" fmla="*/ 0 w 14"/>
                <a:gd name="T3" fmla="*/ 0 h 5"/>
                <a:gd name="T4" fmla="*/ 0 w 14"/>
                <a:gd name="T5" fmla="*/ 0 h 5"/>
                <a:gd name="T6" fmla="*/ 0 60000 65536"/>
                <a:gd name="T7" fmla="*/ 0 60000 65536"/>
                <a:gd name="T8" fmla="*/ 0 60000 65536"/>
                <a:gd name="T9" fmla="*/ 0 w 14"/>
                <a:gd name="T10" fmla="*/ 0 h 5"/>
                <a:gd name="T11" fmla="*/ 14 w 1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5">
                  <a:moveTo>
                    <a:pt x="14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96" name="Freeform 169"/>
            <p:cNvSpPr>
              <a:spLocks/>
            </p:cNvSpPr>
            <p:nvPr/>
          </p:nvSpPr>
          <p:spPr bwMode="auto">
            <a:xfrm>
              <a:off x="2726" y="1309"/>
              <a:ext cx="1" cy="1"/>
            </a:xfrm>
            <a:custGeom>
              <a:avLst/>
              <a:gdLst>
                <a:gd name="T0" fmla="*/ 0 w 11"/>
                <a:gd name="T1" fmla="*/ 0 h 3"/>
                <a:gd name="T2" fmla="*/ 0 w 11"/>
                <a:gd name="T3" fmla="*/ 0 h 3"/>
                <a:gd name="T4" fmla="*/ 0 w 11"/>
                <a:gd name="T5" fmla="*/ 0 h 3"/>
                <a:gd name="T6" fmla="*/ 0 60000 65536"/>
                <a:gd name="T7" fmla="*/ 0 60000 65536"/>
                <a:gd name="T8" fmla="*/ 0 60000 65536"/>
                <a:gd name="T9" fmla="*/ 0 w 11"/>
                <a:gd name="T10" fmla="*/ 0 h 3"/>
                <a:gd name="T11" fmla="*/ 11 w 1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">
                  <a:moveTo>
                    <a:pt x="11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97" name="Freeform 170"/>
            <p:cNvSpPr>
              <a:spLocks/>
            </p:cNvSpPr>
            <p:nvPr/>
          </p:nvSpPr>
          <p:spPr bwMode="auto">
            <a:xfrm>
              <a:off x="2727" y="1309"/>
              <a:ext cx="1" cy="1"/>
            </a:xfrm>
            <a:custGeom>
              <a:avLst/>
              <a:gdLst>
                <a:gd name="T0" fmla="*/ 0 w 10"/>
                <a:gd name="T1" fmla="*/ 0 h 4"/>
                <a:gd name="T2" fmla="*/ 0 w 10"/>
                <a:gd name="T3" fmla="*/ 0 h 4"/>
                <a:gd name="T4" fmla="*/ 0 w 10"/>
                <a:gd name="T5" fmla="*/ 0 h 4"/>
                <a:gd name="T6" fmla="*/ 0 60000 65536"/>
                <a:gd name="T7" fmla="*/ 0 60000 65536"/>
                <a:gd name="T8" fmla="*/ 0 60000 65536"/>
                <a:gd name="T9" fmla="*/ 0 w 10"/>
                <a:gd name="T10" fmla="*/ 0 h 4"/>
                <a:gd name="T11" fmla="*/ 10 w 10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4">
                  <a:moveTo>
                    <a:pt x="10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98" name="Freeform 171"/>
            <p:cNvSpPr>
              <a:spLocks/>
            </p:cNvSpPr>
            <p:nvPr/>
          </p:nvSpPr>
          <p:spPr bwMode="auto">
            <a:xfrm>
              <a:off x="2728" y="1308"/>
              <a:ext cx="1" cy="1"/>
            </a:xfrm>
            <a:custGeom>
              <a:avLst/>
              <a:gdLst>
                <a:gd name="T0" fmla="*/ 0 w 7"/>
                <a:gd name="T1" fmla="*/ 0 h 1"/>
                <a:gd name="T2" fmla="*/ 0 w 7"/>
                <a:gd name="T3" fmla="*/ 1 h 1"/>
                <a:gd name="T4" fmla="*/ 0 w 7"/>
                <a:gd name="T5" fmla="*/ 1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7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699" name="Freeform 172"/>
            <p:cNvSpPr>
              <a:spLocks/>
            </p:cNvSpPr>
            <p:nvPr/>
          </p:nvSpPr>
          <p:spPr bwMode="auto">
            <a:xfrm>
              <a:off x="2728" y="1308"/>
              <a:ext cx="1" cy="1"/>
            </a:xfrm>
            <a:custGeom>
              <a:avLst/>
              <a:gdLst>
                <a:gd name="T0" fmla="*/ 0 w 9"/>
                <a:gd name="T1" fmla="*/ 0 h 2"/>
                <a:gd name="T2" fmla="*/ 0 w 9"/>
                <a:gd name="T3" fmla="*/ 1 h 2"/>
                <a:gd name="T4" fmla="*/ 0 w 9"/>
                <a:gd name="T5" fmla="*/ 1 h 2"/>
                <a:gd name="T6" fmla="*/ 0 60000 65536"/>
                <a:gd name="T7" fmla="*/ 0 60000 65536"/>
                <a:gd name="T8" fmla="*/ 0 60000 65536"/>
                <a:gd name="T9" fmla="*/ 0 w 9"/>
                <a:gd name="T10" fmla="*/ 0 h 2"/>
                <a:gd name="T11" fmla="*/ 9 w 9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">
                  <a:moveTo>
                    <a:pt x="9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00" name="Freeform 173"/>
            <p:cNvSpPr>
              <a:spLocks/>
            </p:cNvSpPr>
            <p:nvPr/>
          </p:nvSpPr>
          <p:spPr bwMode="auto">
            <a:xfrm>
              <a:off x="2729" y="1308"/>
              <a:ext cx="1" cy="1"/>
            </a:xfrm>
            <a:custGeom>
              <a:avLst/>
              <a:gdLst>
                <a:gd name="T0" fmla="*/ 0 w 9"/>
                <a:gd name="T1" fmla="*/ 0 h 4"/>
                <a:gd name="T2" fmla="*/ 0 w 9"/>
                <a:gd name="T3" fmla="*/ 0 h 4"/>
                <a:gd name="T4" fmla="*/ 0 w 9"/>
                <a:gd name="T5" fmla="*/ 0 h 4"/>
                <a:gd name="T6" fmla="*/ 0 60000 65536"/>
                <a:gd name="T7" fmla="*/ 0 60000 65536"/>
                <a:gd name="T8" fmla="*/ 0 60000 65536"/>
                <a:gd name="T9" fmla="*/ 0 w 9"/>
                <a:gd name="T10" fmla="*/ 0 h 4"/>
                <a:gd name="T11" fmla="*/ 9 w 9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4">
                  <a:moveTo>
                    <a:pt x="9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01" name="Freeform 174"/>
            <p:cNvSpPr>
              <a:spLocks/>
            </p:cNvSpPr>
            <p:nvPr/>
          </p:nvSpPr>
          <p:spPr bwMode="auto">
            <a:xfrm>
              <a:off x="2729" y="1308"/>
              <a:ext cx="1" cy="1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1 h 1"/>
                <a:gd name="T4" fmla="*/ 0 w 8"/>
                <a:gd name="T5" fmla="*/ 1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8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02" name="Freeform 175"/>
            <p:cNvSpPr>
              <a:spLocks/>
            </p:cNvSpPr>
            <p:nvPr/>
          </p:nvSpPr>
          <p:spPr bwMode="auto">
            <a:xfrm>
              <a:off x="2730" y="1308"/>
              <a:ext cx="1" cy="1"/>
            </a:xfrm>
            <a:custGeom>
              <a:avLst/>
              <a:gdLst>
                <a:gd name="T0" fmla="*/ 0 w 11"/>
                <a:gd name="T1" fmla="*/ 0 h 2"/>
                <a:gd name="T2" fmla="*/ 0 w 11"/>
                <a:gd name="T3" fmla="*/ 1 h 2"/>
                <a:gd name="T4" fmla="*/ 0 w 11"/>
                <a:gd name="T5" fmla="*/ 1 h 2"/>
                <a:gd name="T6" fmla="*/ 0 60000 65536"/>
                <a:gd name="T7" fmla="*/ 0 60000 65536"/>
                <a:gd name="T8" fmla="*/ 0 60000 65536"/>
                <a:gd name="T9" fmla="*/ 0 w 11"/>
                <a:gd name="T10" fmla="*/ 0 h 2"/>
                <a:gd name="T11" fmla="*/ 11 w 1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2">
                  <a:moveTo>
                    <a:pt x="11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03" name="Freeform 176"/>
            <p:cNvSpPr>
              <a:spLocks/>
            </p:cNvSpPr>
            <p:nvPr/>
          </p:nvSpPr>
          <p:spPr bwMode="auto">
            <a:xfrm>
              <a:off x="2731" y="1308"/>
              <a:ext cx="1" cy="1"/>
            </a:xfrm>
            <a:custGeom>
              <a:avLst/>
              <a:gdLst>
                <a:gd name="T0" fmla="*/ 0 w 8"/>
                <a:gd name="T1" fmla="*/ 0 h 4"/>
                <a:gd name="T2" fmla="*/ 0 w 8"/>
                <a:gd name="T3" fmla="*/ 0 h 4"/>
                <a:gd name="T4" fmla="*/ 0 w 8"/>
                <a:gd name="T5" fmla="*/ 0 h 4"/>
                <a:gd name="T6" fmla="*/ 0 60000 65536"/>
                <a:gd name="T7" fmla="*/ 0 60000 65536"/>
                <a:gd name="T8" fmla="*/ 0 60000 65536"/>
                <a:gd name="T9" fmla="*/ 0 w 8"/>
                <a:gd name="T10" fmla="*/ 0 h 4"/>
                <a:gd name="T11" fmla="*/ 8 w 8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">
                  <a:moveTo>
                    <a:pt x="8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04" name="Freeform 177"/>
            <p:cNvSpPr>
              <a:spLocks/>
            </p:cNvSpPr>
            <p:nvPr/>
          </p:nvSpPr>
          <p:spPr bwMode="auto">
            <a:xfrm>
              <a:off x="2731" y="1308"/>
              <a:ext cx="1" cy="1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1 h 1"/>
                <a:gd name="T4" fmla="*/ 0 w 10"/>
                <a:gd name="T5" fmla="*/ 1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10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05" name="Freeform 178"/>
            <p:cNvSpPr>
              <a:spLocks/>
            </p:cNvSpPr>
            <p:nvPr/>
          </p:nvSpPr>
          <p:spPr bwMode="auto">
            <a:xfrm>
              <a:off x="2732" y="1308"/>
              <a:ext cx="1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06" name="Freeform 179"/>
            <p:cNvSpPr>
              <a:spLocks/>
            </p:cNvSpPr>
            <p:nvPr/>
          </p:nvSpPr>
          <p:spPr bwMode="auto">
            <a:xfrm>
              <a:off x="2733" y="1307"/>
              <a:ext cx="1" cy="1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0 w 14"/>
                <a:gd name="T5" fmla="*/ 0 h 4"/>
                <a:gd name="T6" fmla="*/ 0 60000 65536"/>
                <a:gd name="T7" fmla="*/ 0 60000 65536"/>
                <a:gd name="T8" fmla="*/ 0 60000 65536"/>
                <a:gd name="T9" fmla="*/ 0 w 14"/>
                <a:gd name="T10" fmla="*/ 0 h 4"/>
                <a:gd name="T11" fmla="*/ 14 w 1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4">
                  <a:moveTo>
                    <a:pt x="14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07" name="Freeform 180"/>
            <p:cNvSpPr>
              <a:spLocks/>
            </p:cNvSpPr>
            <p:nvPr/>
          </p:nvSpPr>
          <p:spPr bwMode="auto">
            <a:xfrm>
              <a:off x="2733" y="1307"/>
              <a:ext cx="1" cy="1"/>
            </a:xfrm>
            <a:custGeom>
              <a:avLst/>
              <a:gdLst>
                <a:gd name="T0" fmla="*/ 0 w 10"/>
                <a:gd name="T1" fmla="*/ 0 h 3"/>
                <a:gd name="T2" fmla="*/ 0 w 10"/>
                <a:gd name="T3" fmla="*/ 0 h 3"/>
                <a:gd name="T4" fmla="*/ 0 w 10"/>
                <a:gd name="T5" fmla="*/ 0 h 3"/>
                <a:gd name="T6" fmla="*/ 0 60000 65536"/>
                <a:gd name="T7" fmla="*/ 0 60000 65536"/>
                <a:gd name="T8" fmla="*/ 0 60000 65536"/>
                <a:gd name="T9" fmla="*/ 0 w 10"/>
                <a:gd name="T10" fmla="*/ 0 h 3"/>
                <a:gd name="T11" fmla="*/ 10 w 1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">
                  <a:moveTo>
                    <a:pt x="10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08" name="Freeform 181"/>
            <p:cNvSpPr>
              <a:spLocks/>
            </p:cNvSpPr>
            <p:nvPr/>
          </p:nvSpPr>
          <p:spPr bwMode="auto">
            <a:xfrm>
              <a:off x="2735" y="1306"/>
              <a:ext cx="1" cy="1"/>
            </a:xfrm>
            <a:custGeom>
              <a:avLst/>
              <a:gdLst>
                <a:gd name="T0" fmla="*/ 0 w 14"/>
                <a:gd name="T1" fmla="*/ 0 h 5"/>
                <a:gd name="T2" fmla="*/ 0 w 14"/>
                <a:gd name="T3" fmla="*/ 0 h 5"/>
                <a:gd name="T4" fmla="*/ 0 w 14"/>
                <a:gd name="T5" fmla="*/ 0 h 5"/>
                <a:gd name="T6" fmla="*/ 0 60000 65536"/>
                <a:gd name="T7" fmla="*/ 0 60000 65536"/>
                <a:gd name="T8" fmla="*/ 0 60000 65536"/>
                <a:gd name="T9" fmla="*/ 0 w 14"/>
                <a:gd name="T10" fmla="*/ 0 h 5"/>
                <a:gd name="T11" fmla="*/ 14 w 1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5">
                  <a:moveTo>
                    <a:pt x="14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09" name="Freeform 182"/>
            <p:cNvSpPr>
              <a:spLocks/>
            </p:cNvSpPr>
            <p:nvPr/>
          </p:nvSpPr>
          <p:spPr bwMode="auto">
            <a:xfrm>
              <a:off x="2736" y="1306"/>
              <a:ext cx="1" cy="1"/>
            </a:xfrm>
            <a:custGeom>
              <a:avLst/>
              <a:gdLst>
                <a:gd name="T0" fmla="*/ 0 w 16"/>
                <a:gd name="T1" fmla="*/ 0 h 7"/>
                <a:gd name="T2" fmla="*/ 0 w 16"/>
                <a:gd name="T3" fmla="*/ 0 h 7"/>
                <a:gd name="T4" fmla="*/ 0 w 16"/>
                <a:gd name="T5" fmla="*/ 0 h 7"/>
                <a:gd name="T6" fmla="*/ 0 60000 65536"/>
                <a:gd name="T7" fmla="*/ 0 60000 65536"/>
                <a:gd name="T8" fmla="*/ 0 60000 65536"/>
                <a:gd name="T9" fmla="*/ 0 w 16"/>
                <a:gd name="T10" fmla="*/ 0 h 7"/>
                <a:gd name="T11" fmla="*/ 16 w 16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7">
                  <a:moveTo>
                    <a:pt x="16" y="0"/>
                  </a:move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10" name="Freeform 183"/>
            <p:cNvSpPr>
              <a:spLocks/>
            </p:cNvSpPr>
            <p:nvPr/>
          </p:nvSpPr>
          <p:spPr bwMode="auto">
            <a:xfrm>
              <a:off x="2737" y="1306"/>
              <a:ext cx="1" cy="1"/>
            </a:xfrm>
            <a:custGeom>
              <a:avLst/>
              <a:gdLst>
                <a:gd name="T0" fmla="*/ 0 w 11"/>
                <a:gd name="T1" fmla="*/ 0 h 3"/>
                <a:gd name="T2" fmla="*/ 0 w 11"/>
                <a:gd name="T3" fmla="*/ 0 h 3"/>
                <a:gd name="T4" fmla="*/ 0 w 11"/>
                <a:gd name="T5" fmla="*/ 0 h 3"/>
                <a:gd name="T6" fmla="*/ 0 60000 65536"/>
                <a:gd name="T7" fmla="*/ 0 60000 65536"/>
                <a:gd name="T8" fmla="*/ 0 60000 65536"/>
                <a:gd name="T9" fmla="*/ 0 w 11"/>
                <a:gd name="T10" fmla="*/ 0 h 3"/>
                <a:gd name="T11" fmla="*/ 11 w 1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">
                  <a:moveTo>
                    <a:pt x="11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11" name="Freeform 184"/>
            <p:cNvSpPr>
              <a:spLocks/>
            </p:cNvSpPr>
            <p:nvPr/>
          </p:nvSpPr>
          <p:spPr bwMode="auto">
            <a:xfrm>
              <a:off x="2738" y="1305"/>
              <a:ext cx="1" cy="1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60000 65536"/>
                <a:gd name="T7" fmla="*/ 0 60000 65536"/>
                <a:gd name="T8" fmla="*/ 0 60000 65536"/>
                <a:gd name="T9" fmla="*/ 0 w 8"/>
                <a:gd name="T10" fmla="*/ 0 h 6"/>
                <a:gd name="T11" fmla="*/ 8 w 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6">
                  <a:moveTo>
                    <a:pt x="8" y="0"/>
                  </a:moveTo>
                  <a:lnTo>
                    <a:pt x="0" y="6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12" name="Freeform 185"/>
            <p:cNvSpPr>
              <a:spLocks/>
            </p:cNvSpPr>
            <p:nvPr/>
          </p:nvSpPr>
          <p:spPr bwMode="auto">
            <a:xfrm>
              <a:off x="2738" y="1305"/>
              <a:ext cx="1" cy="1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4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13" name="Freeform 186"/>
            <p:cNvSpPr>
              <a:spLocks/>
            </p:cNvSpPr>
            <p:nvPr/>
          </p:nvSpPr>
          <p:spPr bwMode="auto">
            <a:xfrm>
              <a:off x="2727" y="1292"/>
              <a:ext cx="9" cy="1"/>
            </a:xfrm>
            <a:custGeom>
              <a:avLst/>
              <a:gdLst>
                <a:gd name="T0" fmla="*/ 0 w 138"/>
                <a:gd name="T1" fmla="*/ 0 h 1"/>
                <a:gd name="T2" fmla="*/ 0 w 138"/>
                <a:gd name="T3" fmla="*/ 0 h 1"/>
                <a:gd name="T4" fmla="*/ 0 w 138"/>
                <a:gd name="T5" fmla="*/ 0 h 1"/>
                <a:gd name="T6" fmla="*/ 0 60000 65536"/>
                <a:gd name="T7" fmla="*/ 0 60000 65536"/>
                <a:gd name="T8" fmla="*/ 0 60000 65536"/>
                <a:gd name="T9" fmla="*/ 0 w 138"/>
                <a:gd name="T10" fmla="*/ 0 h 1"/>
                <a:gd name="T11" fmla="*/ 138 w 13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8" h="1">
                  <a:moveTo>
                    <a:pt x="0" y="0"/>
                  </a:moveTo>
                  <a:lnTo>
                    <a:pt x="137" y="0"/>
                  </a:lnTo>
                  <a:lnTo>
                    <a:pt x="1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14" name="Freeform 187"/>
            <p:cNvSpPr>
              <a:spLocks/>
            </p:cNvSpPr>
            <p:nvPr/>
          </p:nvSpPr>
          <p:spPr bwMode="auto">
            <a:xfrm>
              <a:off x="2736" y="1292"/>
              <a:ext cx="1" cy="13"/>
            </a:xfrm>
            <a:custGeom>
              <a:avLst/>
              <a:gdLst>
                <a:gd name="T0" fmla="*/ 0 w 1"/>
                <a:gd name="T1" fmla="*/ 0 h 194"/>
                <a:gd name="T2" fmla="*/ 0 w 1"/>
                <a:gd name="T3" fmla="*/ 0 h 194"/>
                <a:gd name="T4" fmla="*/ 1 w 1"/>
                <a:gd name="T5" fmla="*/ 0 h 194"/>
                <a:gd name="T6" fmla="*/ 0 60000 65536"/>
                <a:gd name="T7" fmla="*/ 0 60000 65536"/>
                <a:gd name="T8" fmla="*/ 0 60000 65536"/>
                <a:gd name="T9" fmla="*/ 0 w 1"/>
                <a:gd name="T10" fmla="*/ 0 h 194"/>
                <a:gd name="T11" fmla="*/ 1 w 1"/>
                <a:gd name="T12" fmla="*/ 194 h 1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94">
                  <a:moveTo>
                    <a:pt x="0" y="0"/>
                  </a:moveTo>
                  <a:lnTo>
                    <a:pt x="0" y="194"/>
                  </a:lnTo>
                  <a:lnTo>
                    <a:pt x="1" y="19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15" name="Freeform 188"/>
            <p:cNvSpPr>
              <a:spLocks/>
            </p:cNvSpPr>
            <p:nvPr/>
          </p:nvSpPr>
          <p:spPr bwMode="auto">
            <a:xfrm>
              <a:off x="2708" y="1306"/>
              <a:ext cx="1" cy="1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1 h 2"/>
                <a:gd name="T4" fmla="*/ 0 w 7"/>
                <a:gd name="T5" fmla="*/ 1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7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16" name="Freeform 189"/>
            <p:cNvSpPr>
              <a:spLocks/>
            </p:cNvSpPr>
            <p:nvPr/>
          </p:nvSpPr>
          <p:spPr bwMode="auto">
            <a:xfrm>
              <a:off x="2707" y="1307"/>
              <a:ext cx="1" cy="1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0 w 5"/>
                <a:gd name="T5" fmla="*/ 0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5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17" name="Freeform 190"/>
            <p:cNvSpPr>
              <a:spLocks/>
            </p:cNvSpPr>
            <p:nvPr/>
          </p:nvSpPr>
          <p:spPr bwMode="auto">
            <a:xfrm>
              <a:off x="2697" y="1314"/>
              <a:ext cx="1" cy="1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60000 65536"/>
                <a:gd name="T7" fmla="*/ 0 60000 65536"/>
                <a:gd name="T8" fmla="*/ 0 60000 65536"/>
                <a:gd name="T9" fmla="*/ 0 w 4"/>
                <a:gd name="T10" fmla="*/ 0 h 2"/>
                <a:gd name="T11" fmla="*/ 4 w 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2">
                  <a:moveTo>
                    <a:pt x="4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18" name="Freeform 191"/>
            <p:cNvSpPr>
              <a:spLocks/>
            </p:cNvSpPr>
            <p:nvPr/>
          </p:nvSpPr>
          <p:spPr bwMode="auto">
            <a:xfrm>
              <a:off x="2697" y="1314"/>
              <a:ext cx="1" cy="1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1 h 2"/>
                <a:gd name="T4" fmla="*/ 0 w 5"/>
                <a:gd name="T5" fmla="*/ 1 h 2"/>
                <a:gd name="T6" fmla="*/ 0 60000 65536"/>
                <a:gd name="T7" fmla="*/ 0 60000 65536"/>
                <a:gd name="T8" fmla="*/ 0 60000 65536"/>
                <a:gd name="T9" fmla="*/ 0 w 5"/>
                <a:gd name="T10" fmla="*/ 0 h 2"/>
                <a:gd name="T11" fmla="*/ 5 w 5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2">
                  <a:moveTo>
                    <a:pt x="5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19" name="Freeform 192"/>
            <p:cNvSpPr>
              <a:spLocks/>
            </p:cNvSpPr>
            <p:nvPr/>
          </p:nvSpPr>
          <p:spPr bwMode="auto">
            <a:xfrm>
              <a:off x="2697" y="1314"/>
              <a:ext cx="1" cy="1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1 h 1"/>
                <a:gd name="T4" fmla="*/ 0 w 4"/>
                <a:gd name="T5" fmla="*/ 1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4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20" name="Freeform 193"/>
            <p:cNvSpPr>
              <a:spLocks/>
            </p:cNvSpPr>
            <p:nvPr/>
          </p:nvSpPr>
          <p:spPr bwMode="auto">
            <a:xfrm>
              <a:off x="2698" y="1314"/>
              <a:ext cx="1" cy="1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0 w 5"/>
                <a:gd name="T5" fmla="*/ 0 h 4"/>
                <a:gd name="T6" fmla="*/ 0 60000 65536"/>
                <a:gd name="T7" fmla="*/ 0 60000 65536"/>
                <a:gd name="T8" fmla="*/ 0 60000 65536"/>
                <a:gd name="T9" fmla="*/ 0 w 5"/>
                <a:gd name="T10" fmla="*/ 0 h 4"/>
                <a:gd name="T11" fmla="*/ 5 w 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21" name="Freeform 194"/>
            <p:cNvSpPr>
              <a:spLocks/>
            </p:cNvSpPr>
            <p:nvPr/>
          </p:nvSpPr>
          <p:spPr bwMode="auto">
            <a:xfrm>
              <a:off x="2698" y="1314"/>
              <a:ext cx="1" cy="1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22" name="Freeform 195"/>
            <p:cNvSpPr>
              <a:spLocks/>
            </p:cNvSpPr>
            <p:nvPr/>
          </p:nvSpPr>
          <p:spPr bwMode="auto">
            <a:xfrm>
              <a:off x="2698" y="1314"/>
              <a:ext cx="1" cy="1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3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23" name="Freeform 196"/>
            <p:cNvSpPr>
              <a:spLocks/>
            </p:cNvSpPr>
            <p:nvPr/>
          </p:nvSpPr>
          <p:spPr bwMode="auto">
            <a:xfrm>
              <a:off x="2698" y="1314"/>
              <a:ext cx="1" cy="1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1 h 1"/>
                <a:gd name="T4" fmla="*/ 0 w 4"/>
                <a:gd name="T5" fmla="*/ 1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4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24" name="Freeform 197"/>
            <p:cNvSpPr>
              <a:spLocks/>
            </p:cNvSpPr>
            <p:nvPr/>
          </p:nvSpPr>
          <p:spPr bwMode="auto">
            <a:xfrm>
              <a:off x="2699" y="1314"/>
              <a:ext cx="1" cy="1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3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25" name="Freeform 198"/>
            <p:cNvSpPr>
              <a:spLocks/>
            </p:cNvSpPr>
            <p:nvPr/>
          </p:nvSpPr>
          <p:spPr bwMode="auto">
            <a:xfrm>
              <a:off x="2699" y="1313"/>
              <a:ext cx="1" cy="1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1 h 2"/>
                <a:gd name="T4" fmla="*/ 0 w 7"/>
                <a:gd name="T5" fmla="*/ 1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7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26" name="Freeform 199"/>
            <p:cNvSpPr>
              <a:spLocks/>
            </p:cNvSpPr>
            <p:nvPr/>
          </p:nvSpPr>
          <p:spPr bwMode="auto">
            <a:xfrm>
              <a:off x="2699" y="1313"/>
              <a:ext cx="1" cy="1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4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27" name="Freeform 200"/>
            <p:cNvSpPr>
              <a:spLocks/>
            </p:cNvSpPr>
            <p:nvPr/>
          </p:nvSpPr>
          <p:spPr bwMode="auto">
            <a:xfrm>
              <a:off x="2700" y="1313"/>
              <a:ext cx="1" cy="1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3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28" name="Freeform 201"/>
            <p:cNvSpPr>
              <a:spLocks/>
            </p:cNvSpPr>
            <p:nvPr/>
          </p:nvSpPr>
          <p:spPr bwMode="auto">
            <a:xfrm>
              <a:off x="2700" y="1313"/>
              <a:ext cx="1" cy="1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4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29" name="Freeform 202"/>
            <p:cNvSpPr>
              <a:spLocks/>
            </p:cNvSpPr>
            <p:nvPr/>
          </p:nvSpPr>
          <p:spPr bwMode="auto">
            <a:xfrm>
              <a:off x="2700" y="1313"/>
              <a:ext cx="1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1 h 1"/>
                <a:gd name="T4" fmla="*/ 0 w 6"/>
                <a:gd name="T5" fmla="*/ 1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1"/>
                  </a:lnTo>
                  <a:lnTo>
                    <a:pt x="2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30" name="Freeform 203"/>
            <p:cNvSpPr>
              <a:spLocks/>
            </p:cNvSpPr>
            <p:nvPr/>
          </p:nvSpPr>
          <p:spPr bwMode="auto">
            <a:xfrm>
              <a:off x="2701" y="1313"/>
              <a:ext cx="1" cy="1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1 h 2"/>
                <a:gd name="T4" fmla="*/ 0 w 5"/>
                <a:gd name="T5" fmla="*/ 1 h 2"/>
                <a:gd name="T6" fmla="*/ 0 60000 65536"/>
                <a:gd name="T7" fmla="*/ 0 60000 65536"/>
                <a:gd name="T8" fmla="*/ 0 60000 65536"/>
                <a:gd name="T9" fmla="*/ 0 w 5"/>
                <a:gd name="T10" fmla="*/ 0 h 2"/>
                <a:gd name="T11" fmla="*/ 5 w 5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2">
                  <a:moveTo>
                    <a:pt x="5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31" name="Freeform 204"/>
            <p:cNvSpPr>
              <a:spLocks/>
            </p:cNvSpPr>
            <p:nvPr/>
          </p:nvSpPr>
          <p:spPr bwMode="auto">
            <a:xfrm>
              <a:off x="2701" y="1313"/>
              <a:ext cx="1" cy="1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1 h 2"/>
                <a:gd name="T4" fmla="*/ 0 w 5"/>
                <a:gd name="T5" fmla="*/ 1 h 2"/>
                <a:gd name="T6" fmla="*/ 0 60000 65536"/>
                <a:gd name="T7" fmla="*/ 0 60000 65536"/>
                <a:gd name="T8" fmla="*/ 0 60000 65536"/>
                <a:gd name="T9" fmla="*/ 0 w 5"/>
                <a:gd name="T10" fmla="*/ 0 h 2"/>
                <a:gd name="T11" fmla="*/ 5 w 5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2">
                  <a:moveTo>
                    <a:pt x="5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32" name="Freeform 205"/>
            <p:cNvSpPr>
              <a:spLocks/>
            </p:cNvSpPr>
            <p:nvPr/>
          </p:nvSpPr>
          <p:spPr bwMode="auto">
            <a:xfrm>
              <a:off x="2701" y="1313"/>
              <a:ext cx="1" cy="1"/>
            </a:xfrm>
            <a:custGeom>
              <a:avLst/>
              <a:gdLst>
                <a:gd name="T0" fmla="*/ 0 w 7"/>
                <a:gd name="T1" fmla="*/ 0 h 1"/>
                <a:gd name="T2" fmla="*/ 0 w 7"/>
                <a:gd name="T3" fmla="*/ 1 h 1"/>
                <a:gd name="T4" fmla="*/ 0 w 7"/>
                <a:gd name="T5" fmla="*/ 1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7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33" name="Freeform 206"/>
            <p:cNvSpPr>
              <a:spLocks/>
            </p:cNvSpPr>
            <p:nvPr/>
          </p:nvSpPr>
          <p:spPr bwMode="auto">
            <a:xfrm>
              <a:off x="2702" y="1313"/>
              <a:ext cx="1" cy="1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1 h 2"/>
                <a:gd name="T4" fmla="*/ 0 w 6"/>
                <a:gd name="T5" fmla="*/ 1 h 2"/>
                <a:gd name="T6" fmla="*/ 0 60000 65536"/>
                <a:gd name="T7" fmla="*/ 0 60000 65536"/>
                <a:gd name="T8" fmla="*/ 0 60000 65536"/>
                <a:gd name="T9" fmla="*/ 0 w 6"/>
                <a:gd name="T10" fmla="*/ 0 h 2"/>
                <a:gd name="T11" fmla="*/ 6 w 6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2">
                  <a:moveTo>
                    <a:pt x="6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34" name="Freeform 207"/>
            <p:cNvSpPr>
              <a:spLocks/>
            </p:cNvSpPr>
            <p:nvPr/>
          </p:nvSpPr>
          <p:spPr bwMode="auto">
            <a:xfrm>
              <a:off x="2702" y="1313"/>
              <a:ext cx="1" cy="1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1 h 2"/>
                <a:gd name="T4" fmla="*/ 0 w 5"/>
                <a:gd name="T5" fmla="*/ 1 h 2"/>
                <a:gd name="T6" fmla="*/ 0 60000 65536"/>
                <a:gd name="T7" fmla="*/ 0 60000 65536"/>
                <a:gd name="T8" fmla="*/ 0 60000 65536"/>
                <a:gd name="T9" fmla="*/ 0 w 5"/>
                <a:gd name="T10" fmla="*/ 0 h 2"/>
                <a:gd name="T11" fmla="*/ 5 w 5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2">
                  <a:moveTo>
                    <a:pt x="5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35" name="Freeform 208"/>
            <p:cNvSpPr>
              <a:spLocks/>
            </p:cNvSpPr>
            <p:nvPr/>
          </p:nvSpPr>
          <p:spPr bwMode="auto">
            <a:xfrm>
              <a:off x="2702" y="1313"/>
              <a:ext cx="1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36" name="Freeform 209"/>
            <p:cNvSpPr>
              <a:spLocks/>
            </p:cNvSpPr>
            <p:nvPr/>
          </p:nvSpPr>
          <p:spPr bwMode="auto">
            <a:xfrm>
              <a:off x="2703" y="1313"/>
              <a:ext cx="1" cy="1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60000 65536"/>
                <a:gd name="T7" fmla="*/ 0 60000 65536"/>
                <a:gd name="T8" fmla="*/ 0 60000 65536"/>
                <a:gd name="T9" fmla="*/ 0 w 4"/>
                <a:gd name="T10" fmla="*/ 0 h 2"/>
                <a:gd name="T11" fmla="*/ 4 w 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2">
                  <a:moveTo>
                    <a:pt x="4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37" name="Freeform 210"/>
            <p:cNvSpPr>
              <a:spLocks/>
            </p:cNvSpPr>
            <p:nvPr/>
          </p:nvSpPr>
          <p:spPr bwMode="auto">
            <a:xfrm>
              <a:off x="2703" y="1312"/>
              <a:ext cx="1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1 h 1"/>
                <a:gd name="T4" fmla="*/ 0 w 3"/>
                <a:gd name="T5" fmla="*/ 1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38" name="Freeform 211"/>
            <p:cNvSpPr>
              <a:spLocks/>
            </p:cNvSpPr>
            <p:nvPr/>
          </p:nvSpPr>
          <p:spPr bwMode="auto">
            <a:xfrm>
              <a:off x="2703" y="1312"/>
              <a:ext cx="1" cy="1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60000 65536"/>
                <a:gd name="T7" fmla="*/ 0 60000 65536"/>
                <a:gd name="T8" fmla="*/ 0 60000 65536"/>
                <a:gd name="T9" fmla="*/ 0 w 4"/>
                <a:gd name="T10" fmla="*/ 0 h 2"/>
                <a:gd name="T11" fmla="*/ 4 w 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2">
                  <a:moveTo>
                    <a:pt x="4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39" name="Freeform 212"/>
            <p:cNvSpPr>
              <a:spLocks/>
            </p:cNvSpPr>
            <p:nvPr/>
          </p:nvSpPr>
          <p:spPr bwMode="auto">
            <a:xfrm>
              <a:off x="2703" y="1312"/>
              <a:ext cx="1" cy="1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1 h 2"/>
                <a:gd name="T4" fmla="*/ 0 w 5"/>
                <a:gd name="T5" fmla="*/ 1 h 2"/>
                <a:gd name="T6" fmla="*/ 0 60000 65536"/>
                <a:gd name="T7" fmla="*/ 0 60000 65536"/>
                <a:gd name="T8" fmla="*/ 0 60000 65536"/>
                <a:gd name="T9" fmla="*/ 0 w 5"/>
                <a:gd name="T10" fmla="*/ 0 h 2"/>
                <a:gd name="T11" fmla="*/ 5 w 5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2">
                  <a:moveTo>
                    <a:pt x="5" y="0"/>
                  </a:move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40" name="Freeform 213"/>
            <p:cNvSpPr>
              <a:spLocks/>
            </p:cNvSpPr>
            <p:nvPr/>
          </p:nvSpPr>
          <p:spPr bwMode="auto">
            <a:xfrm>
              <a:off x="2704" y="1312"/>
              <a:ext cx="1" cy="1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0 w 5"/>
                <a:gd name="T5" fmla="*/ 0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5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41" name="Freeform 214"/>
            <p:cNvSpPr>
              <a:spLocks/>
            </p:cNvSpPr>
            <p:nvPr/>
          </p:nvSpPr>
          <p:spPr bwMode="auto">
            <a:xfrm>
              <a:off x="2704" y="1312"/>
              <a:ext cx="1" cy="1"/>
            </a:xfrm>
            <a:custGeom>
              <a:avLst/>
              <a:gdLst>
                <a:gd name="T0" fmla="*/ 0 w 7"/>
                <a:gd name="T1" fmla="*/ 0 h 4"/>
                <a:gd name="T2" fmla="*/ 0 w 7"/>
                <a:gd name="T3" fmla="*/ 0 h 4"/>
                <a:gd name="T4" fmla="*/ 0 w 7"/>
                <a:gd name="T5" fmla="*/ 0 h 4"/>
                <a:gd name="T6" fmla="*/ 0 60000 65536"/>
                <a:gd name="T7" fmla="*/ 0 60000 65536"/>
                <a:gd name="T8" fmla="*/ 0 60000 65536"/>
                <a:gd name="T9" fmla="*/ 0 w 7"/>
                <a:gd name="T10" fmla="*/ 0 h 4"/>
                <a:gd name="T11" fmla="*/ 7 w 7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">
                  <a:moveTo>
                    <a:pt x="7" y="0"/>
                  </a:move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42" name="Freeform 215"/>
            <p:cNvSpPr>
              <a:spLocks/>
            </p:cNvSpPr>
            <p:nvPr/>
          </p:nvSpPr>
          <p:spPr bwMode="auto">
            <a:xfrm>
              <a:off x="2704" y="1311"/>
              <a:ext cx="1" cy="1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0 w 5"/>
                <a:gd name="T5" fmla="*/ 0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5" y="0"/>
                  </a:move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43" name="Freeform 216"/>
            <p:cNvSpPr>
              <a:spLocks/>
            </p:cNvSpPr>
            <p:nvPr/>
          </p:nvSpPr>
          <p:spPr bwMode="auto">
            <a:xfrm>
              <a:off x="2705" y="1311"/>
              <a:ext cx="1" cy="1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0 w 4"/>
                <a:gd name="T5" fmla="*/ 0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4" y="0"/>
                  </a:move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44" name="Freeform 217"/>
            <p:cNvSpPr>
              <a:spLocks/>
            </p:cNvSpPr>
            <p:nvPr/>
          </p:nvSpPr>
          <p:spPr bwMode="auto">
            <a:xfrm>
              <a:off x="2705" y="1310"/>
              <a:ext cx="1" cy="1"/>
            </a:xfrm>
            <a:custGeom>
              <a:avLst/>
              <a:gdLst>
                <a:gd name="T0" fmla="*/ 0 w 3"/>
                <a:gd name="T1" fmla="*/ 0 h 11"/>
                <a:gd name="T2" fmla="*/ 0 w 3"/>
                <a:gd name="T3" fmla="*/ 0 h 11"/>
                <a:gd name="T4" fmla="*/ 0 w 3"/>
                <a:gd name="T5" fmla="*/ 0 h 11"/>
                <a:gd name="T6" fmla="*/ 0 60000 65536"/>
                <a:gd name="T7" fmla="*/ 0 60000 65536"/>
                <a:gd name="T8" fmla="*/ 0 60000 65536"/>
                <a:gd name="T9" fmla="*/ 0 w 3"/>
                <a:gd name="T10" fmla="*/ 0 h 11"/>
                <a:gd name="T11" fmla="*/ 3 w 3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1">
                  <a:moveTo>
                    <a:pt x="3" y="0"/>
                  </a:moveTo>
                  <a:lnTo>
                    <a:pt x="0" y="11"/>
                  </a:lnTo>
                  <a:lnTo>
                    <a:pt x="1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45" name="Freeform 218"/>
            <p:cNvSpPr>
              <a:spLocks/>
            </p:cNvSpPr>
            <p:nvPr/>
          </p:nvSpPr>
          <p:spPr bwMode="auto">
            <a:xfrm>
              <a:off x="2705" y="1310"/>
              <a:ext cx="1" cy="1"/>
            </a:xfrm>
            <a:custGeom>
              <a:avLst/>
              <a:gdLst>
                <a:gd name="T0" fmla="*/ 0 w 5"/>
                <a:gd name="T1" fmla="*/ 0 h 7"/>
                <a:gd name="T2" fmla="*/ 0 w 5"/>
                <a:gd name="T3" fmla="*/ 0 h 7"/>
                <a:gd name="T4" fmla="*/ 0 w 5"/>
                <a:gd name="T5" fmla="*/ 0 h 7"/>
                <a:gd name="T6" fmla="*/ 0 60000 65536"/>
                <a:gd name="T7" fmla="*/ 0 60000 65536"/>
                <a:gd name="T8" fmla="*/ 0 60000 65536"/>
                <a:gd name="T9" fmla="*/ 0 w 5"/>
                <a:gd name="T10" fmla="*/ 0 h 7"/>
                <a:gd name="T11" fmla="*/ 5 w 5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7">
                  <a:moveTo>
                    <a:pt x="5" y="0"/>
                  </a:move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46" name="Freeform 219"/>
            <p:cNvSpPr>
              <a:spLocks/>
            </p:cNvSpPr>
            <p:nvPr/>
          </p:nvSpPr>
          <p:spPr bwMode="auto">
            <a:xfrm>
              <a:off x="2706" y="1309"/>
              <a:ext cx="1" cy="1"/>
            </a:xfrm>
            <a:custGeom>
              <a:avLst/>
              <a:gdLst>
                <a:gd name="T0" fmla="*/ 0 w 3"/>
                <a:gd name="T1" fmla="*/ 0 h 9"/>
                <a:gd name="T2" fmla="*/ 0 w 3"/>
                <a:gd name="T3" fmla="*/ 0 h 9"/>
                <a:gd name="T4" fmla="*/ 0 w 3"/>
                <a:gd name="T5" fmla="*/ 0 h 9"/>
                <a:gd name="T6" fmla="*/ 0 60000 65536"/>
                <a:gd name="T7" fmla="*/ 0 60000 65536"/>
                <a:gd name="T8" fmla="*/ 0 60000 65536"/>
                <a:gd name="T9" fmla="*/ 0 w 3"/>
                <a:gd name="T10" fmla="*/ 0 h 9"/>
                <a:gd name="T11" fmla="*/ 3 w 3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9">
                  <a:moveTo>
                    <a:pt x="3" y="0"/>
                  </a:moveTo>
                  <a:lnTo>
                    <a:pt x="0" y="9"/>
                  </a:lnTo>
                  <a:lnTo>
                    <a:pt x="1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47" name="Freeform 220"/>
            <p:cNvSpPr>
              <a:spLocks/>
            </p:cNvSpPr>
            <p:nvPr/>
          </p:nvSpPr>
          <p:spPr bwMode="auto">
            <a:xfrm>
              <a:off x="2693" y="1321"/>
              <a:ext cx="53" cy="1"/>
            </a:xfrm>
            <a:custGeom>
              <a:avLst/>
              <a:gdLst>
                <a:gd name="T0" fmla="*/ 0 w 791"/>
                <a:gd name="T1" fmla="*/ 0 h 1"/>
                <a:gd name="T2" fmla="*/ 0 w 791"/>
                <a:gd name="T3" fmla="*/ 0 h 1"/>
                <a:gd name="T4" fmla="*/ 0 w 791"/>
                <a:gd name="T5" fmla="*/ 0 h 1"/>
                <a:gd name="T6" fmla="*/ 0 60000 65536"/>
                <a:gd name="T7" fmla="*/ 0 60000 65536"/>
                <a:gd name="T8" fmla="*/ 0 60000 65536"/>
                <a:gd name="T9" fmla="*/ 0 w 791"/>
                <a:gd name="T10" fmla="*/ 0 h 1"/>
                <a:gd name="T11" fmla="*/ 791 w 79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1" h="1">
                  <a:moveTo>
                    <a:pt x="0" y="0"/>
                  </a:moveTo>
                  <a:lnTo>
                    <a:pt x="790" y="0"/>
                  </a:lnTo>
                  <a:lnTo>
                    <a:pt x="79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48" name="Freeform 221"/>
            <p:cNvSpPr>
              <a:spLocks/>
            </p:cNvSpPr>
            <p:nvPr/>
          </p:nvSpPr>
          <p:spPr bwMode="auto">
            <a:xfrm>
              <a:off x="2746" y="1438"/>
              <a:ext cx="11" cy="1"/>
            </a:xfrm>
            <a:custGeom>
              <a:avLst/>
              <a:gdLst>
                <a:gd name="T0" fmla="*/ 0 w 172"/>
                <a:gd name="T1" fmla="*/ 0 h 1"/>
                <a:gd name="T2" fmla="*/ 0 w 172"/>
                <a:gd name="T3" fmla="*/ 0 h 1"/>
                <a:gd name="T4" fmla="*/ 0 w 172"/>
                <a:gd name="T5" fmla="*/ 0 h 1"/>
                <a:gd name="T6" fmla="*/ 0 60000 65536"/>
                <a:gd name="T7" fmla="*/ 0 60000 65536"/>
                <a:gd name="T8" fmla="*/ 0 60000 65536"/>
                <a:gd name="T9" fmla="*/ 0 w 172"/>
                <a:gd name="T10" fmla="*/ 0 h 1"/>
                <a:gd name="T11" fmla="*/ 172 w 1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2" h="1">
                  <a:moveTo>
                    <a:pt x="0" y="0"/>
                  </a:moveTo>
                  <a:lnTo>
                    <a:pt x="171" y="0"/>
                  </a:lnTo>
                  <a:lnTo>
                    <a:pt x="17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49" name="Freeform 222"/>
            <p:cNvSpPr>
              <a:spLocks/>
            </p:cNvSpPr>
            <p:nvPr/>
          </p:nvSpPr>
          <p:spPr bwMode="auto">
            <a:xfrm>
              <a:off x="2694" y="1438"/>
              <a:ext cx="52" cy="1"/>
            </a:xfrm>
            <a:custGeom>
              <a:avLst/>
              <a:gdLst>
                <a:gd name="T0" fmla="*/ 0 w 785"/>
                <a:gd name="T1" fmla="*/ 0 h 1"/>
                <a:gd name="T2" fmla="*/ 0 w 785"/>
                <a:gd name="T3" fmla="*/ 0 h 1"/>
                <a:gd name="T4" fmla="*/ 0 w 785"/>
                <a:gd name="T5" fmla="*/ 0 h 1"/>
                <a:gd name="T6" fmla="*/ 0 60000 65536"/>
                <a:gd name="T7" fmla="*/ 0 60000 65536"/>
                <a:gd name="T8" fmla="*/ 0 60000 65536"/>
                <a:gd name="T9" fmla="*/ 0 w 785"/>
                <a:gd name="T10" fmla="*/ 0 h 1"/>
                <a:gd name="T11" fmla="*/ 785 w 78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5" h="1">
                  <a:moveTo>
                    <a:pt x="0" y="0"/>
                  </a:moveTo>
                  <a:lnTo>
                    <a:pt x="784" y="0"/>
                  </a:lnTo>
                  <a:lnTo>
                    <a:pt x="7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50" name="Freeform 223"/>
            <p:cNvSpPr>
              <a:spLocks/>
            </p:cNvSpPr>
            <p:nvPr/>
          </p:nvSpPr>
          <p:spPr bwMode="auto">
            <a:xfrm>
              <a:off x="2682" y="1438"/>
              <a:ext cx="12" cy="1"/>
            </a:xfrm>
            <a:custGeom>
              <a:avLst/>
              <a:gdLst>
                <a:gd name="T0" fmla="*/ 0 w 171"/>
                <a:gd name="T1" fmla="*/ 0 h 1"/>
                <a:gd name="T2" fmla="*/ 0 w 171"/>
                <a:gd name="T3" fmla="*/ 0 h 1"/>
                <a:gd name="T4" fmla="*/ 0 w 171"/>
                <a:gd name="T5" fmla="*/ 0 h 1"/>
                <a:gd name="T6" fmla="*/ 0 60000 65536"/>
                <a:gd name="T7" fmla="*/ 0 60000 65536"/>
                <a:gd name="T8" fmla="*/ 0 60000 65536"/>
                <a:gd name="T9" fmla="*/ 0 w 171"/>
                <a:gd name="T10" fmla="*/ 0 h 1"/>
                <a:gd name="T11" fmla="*/ 171 w 17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" h="1">
                  <a:moveTo>
                    <a:pt x="17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51" name="Freeform 224"/>
            <p:cNvSpPr>
              <a:spLocks/>
            </p:cNvSpPr>
            <p:nvPr/>
          </p:nvSpPr>
          <p:spPr bwMode="auto">
            <a:xfrm>
              <a:off x="2682" y="1438"/>
              <a:ext cx="1" cy="2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1 w 1"/>
                <a:gd name="T5" fmla="*/ 0 h 17"/>
                <a:gd name="T6" fmla="*/ 0 60000 65536"/>
                <a:gd name="T7" fmla="*/ 0 60000 65536"/>
                <a:gd name="T8" fmla="*/ 0 60000 65536"/>
                <a:gd name="T9" fmla="*/ 0 w 1"/>
                <a:gd name="T10" fmla="*/ 0 h 17"/>
                <a:gd name="T11" fmla="*/ 1 w 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">
                  <a:moveTo>
                    <a:pt x="0" y="0"/>
                  </a:moveTo>
                  <a:lnTo>
                    <a:pt x="0" y="17"/>
                  </a:lnTo>
                  <a:lnTo>
                    <a:pt x="1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52" name="Freeform 225"/>
            <p:cNvSpPr>
              <a:spLocks/>
            </p:cNvSpPr>
            <p:nvPr/>
          </p:nvSpPr>
          <p:spPr bwMode="auto">
            <a:xfrm>
              <a:off x="2757" y="1438"/>
              <a:ext cx="1" cy="2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1 w 1"/>
                <a:gd name="T5" fmla="*/ 0 h 17"/>
                <a:gd name="T6" fmla="*/ 0 60000 65536"/>
                <a:gd name="T7" fmla="*/ 0 60000 65536"/>
                <a:gd name="T8" fmla="*/ 0 60000 65536"/>
                <a:gd name="T9" fmla="*/ 0 w 1"/>
                <a:gd name="T10" fmla="*/ 0 h 17"/>
                <a:gd name="T11" fmla="*/ 1 w 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">
                  <a:moveTo>
                    <a:pt x="0" y="0"/>
                  </a:moveTo>
                  <a:lnTo>
                    <a:pt x="0" y="17"/>
                  </a:lnTo>
                  <a:lnTo>
                    <a:pt x="1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53" name="Freeform 226"/>
            <p:cNvSpPr>
              <a:spLocks/>
            </p:cNvSpPr>
            <p:nvPr/>
          </p:nvSpPr>
          <p:spPr bwMode="auto">
            <a:xfrm>
              <a:off x="2746" y="1438"/>
              <a:ext cx="1" cy="2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1 w 1"/>
                <a:gd name="T5" fmla="*/ 0 h 17"/>
                <a:gd name="T6" fmla="*/ 0 60000 65536"/>
                <a:gd name="T7" fmla="*/ 0 60000 65536"/>
                <a:gd name="T8" fmla="*/ 0 60000 65536"/>
                <a:gd name="T9" fmla="*/ 0 w 1"/>
                <a:gd name="T10" fmla="*/ 0 h 17"/>
                <a:gd name="T11" fmla="*/ 1 w 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">
                  <a:moveTo>
                    <a:pt x="0" y="0"/>
                  </a:moveTo>
                  <a:lnTo>
                    <a:pt x="0" y="17"/>
                  </a:lnTo>
                  <a:lnTo>
                    <a:pt x="1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54" name="Freeform 227"/>
            <p:cNvSpPr>
              <a:spLocks/>
            </p:cNvSpPr>
            <p:nvPr/>
          </p:nvSpPr>
          <p:spPr bwMode="auto">
            <a:xfrm>
              <a:off x="3476" y="1437"/>
              <a:ext cx="86" cy="2"/>
            </a:xfrm>
            <a:custGeom>
              <a:avLst/>
              <a:gdLst>
                <a:gd name="T0" fmla="*/ 0 w 1298"/>
                <a:gd name="T1" fmla="*/ 0 h 28"/>
                <a:gd name="T2" fmla="*/ 0 w 1298"/>
                <a:gd name="T3" fmla="*/ 0 h 28"/>
                <a:gd name="T4" fmla="*/ 0 w 1298"/>
                <a:gd name="T5" fmla="*/ 0 h 28"/>
                <a:gd name="T6" fmla="*/ 0 w 1298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8"/>
                <a:gd name="T13" fmla="*/ 0 h 28"/>
                <a:gd name="T14" fmla="*/ 1298 w 129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8" h="28">
                  <a:moveTo>
                    <a:pt x="1298" y="28"/>
                  </a:moveTo>
                  <a:lnTo>
                    <a:pt x="1298" y="0"/>
                  </a:lnTo>
                  <a:lnTo>
                    <a:pt x="0" y="28"/>
                  </a:lnTo>
                  <a:lnTo>
                    <a:pt x="1298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55" name="Rectangle 228"/>
            <p:cNvSpPr>
              <a:spLocks noChangeArrowheads="1"/>
            </p:cNvSpPr>
            <p:nvPr/>
          </p:nvSpPr>
          <p:spPr bwMode="auto">
            <a:xfrm>
              <a:off x="3476" y="1437"/>
              <a:ext cx="86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29"/>
          <p:cNvGrpSpPr>
            <a:grpSpLocks/>
          </p:cNvGrpSpPr>
          <p:nvPr/>
        </p:nvGrpSpPr>
        <p:grpSpPr bwMode="auto">
          <a:xfrm>
            <a:off x="933776" y="3408080"/>
            <a:ext cx="1286950" cy="1897299"/>
            <a:chOff x="1118" y="2518"/>
            <a:chExt cx="1187" cy="1612"/>
          </a:xfrm>
        </p:grpSpPr>
        <p:sp>
          <p:nvSpPr>
            <p:cNvPr id="54540" name="Freeform 230"/>
            <p:cNvSpPr>
              <a:spLocks/>
            </p:cNvSpPr>
            <p:nvPr/>
          </p:nvSpPr>
          <p:spPr bwMode="auto">
            <a:xfrm>
              <a:off x="1698" y="2612"/>
              <a:ext cx="1" cy="2"/>
            </a:xfrm>
            <a:custGeom>
              <a:avLst/>
              <a:gdLst>
                <a:gd name="T0" fmla="*/ 0 w 6"/>
                <a:gd name="T1" fmla="*/ 0 h 15"/>
                <a:gd name="T2" fmla="*/ 0 w 6"/>
                <a:gd name="T3" fmla="*/ 0 h 15"/>
                <a:gd name="T4" fmla="*/ 0 w 6"/>
                <a:gd name="T5" fmla="*/ 0 h 15"/>
                <a:gd name="T6" fmla="*/ 0 60000 65536"/>
                <a:gd name="T7" fmla="*/ 0 60000 65536"/>
                <a:gd name="T8" fmla="*/ 0 60000 65536"/>
                <a:gd name="T9" fmla="*/ 0 w 6"/>
                <a:gd name="T10" fmla="*/ 0 h 15"/>
                <a:gd name="T11" fmla="*/ 6 w 6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5">
                  <a:moveTo>
                    <a:pt x="0" y="15"/>
                  </a:moveTo>
                  <a:lnTo>
                    <a:pt x="4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231"/>
            <p:cNvGrpSpPr>
              <a:grpSpLocks/>
            </p:cNvGrpSpPr>
            <p:nvPr/>
          </p:nvGrpSpPr>
          <p:grpSpPr bwMode="auto">
            <a:xfrm>
              <a:off x="1690" y="2612"/>
              <a:ext cx="615" cy="1518"/>
              <a:chOff x="1894" y="2672"/>
              <a:chExt cx="615" cy="1518"/>
            </a:xfrm>
          </p:grpSpPr>
          <p:sp>
            <p:nvSpPr>
              <p:cNvPr id="54946" name="Freeform 232"/>
              <p:cNvSpPr>
                <a:spLocks/>
              </p:cNvSpPr>
              <p:nvPr/>
            </p:nvSpPr>
            <p:spPr bwMode="auto">
              <a:xfrm>
                <a:off x="1901" y="2674"/>
                <a:ext cx="2" cy="1"/>
              </a:xfrm>
              <a:custGeom>
                <a:avLst/>
                <a:gdLst>
                  <a:gd name="T0" fmla="*/ 0 w 19"/>
                  <a:gd name="T1" fmla="*/ 0 h 2"/>
                  <a:gd name="T2" fmla="*/ 0 w 19"/>
                  <a:gd name="T3" fmla="*/ 1 h 2"/>
                  <a:gd name="T4" fmla="*/ 0 w 19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"/>
                  <a:gd name="T11" fmla="*/ 19 w 19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">
                    <a:moveTo>
                      <a:pt x="0" y="0"/>
                    </a:moveTo>
                    <a:lnTo>
                      <a:pt x="18" y="2"/>
                    </a:lnTo>
                    <a:lnTo>
                      <a:pt x="19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47" name="Freeform 233"/>
              <p:cNvSpPr>
                <a:spLocks/>
              </p:cNvSpPr>
              <p:nvPr/>
            </p:nvSpPr>
            <p:spPr bwMode="auto">
              <a:xfrm>
                <a:off x="1920" y="2676"/>
                <a:ext cx="1" cy="1"/>
              </a:xfrm>
              <a:custGeom>
                <a:avLst/>
                <a:gdLst>
                  <a:gd name="T0" fmla="*/ 0 w 19"/>
                  <a:gd name="T1" fmla="*/ 0 h 2"/>
                  <a:gd name="T2" fmla="*/ 0 w 19"/>
                  <a:gd name="T3" fmla="*/ 1 h 2"/>
                  <a:gd name="T4" fmla="*/ 0 w 19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"/>
                  <a:gd name="T11" fmla="*/ 19 w 19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">
                    <a:moveTo>
                      <a:pt x="0" y="0"/>
                    </a:moveTo>
                    <a:lnTo>
                      <a:pt x="18" y="2"/>
                    </a:lnTo>
                    <a:lnTo>
                      <a:pt x="19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48" name="Freeform 234"/>
              <p:cNvSpPr>
                <a:spLocks/>
              </p:cNvSpPr>
              <p:nvPr/>
            </p:nvSpPr>
            <p:spPr bwMode="auto">
              <a:xfrm>
                <a:off x="1938" y="2677"/>
                <a:ext cx="2" cy="1"/>
              </a:xfrm>
              <a:custGeom>
                <a:avLst/>
                <a:gdLst>
                  <a:gd name="T0" fmla="*/ 0 w 19"/>
                  <a:gd name="T1" fmla="*/ 0 h 3"/>
                  <a:gd name="T2" fmla="*/ 0 w 19"/>
                  <a:gd name="T3" fmla="*/ 0 h 3"/>
                  <a:gd name="T4" fmla="*/ 0 w 19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3"/>
                  <a:gd name="T11" fmla="*/ 19 w 19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3">
                    <a:moveTo>
                      <a:pt x="0" y="0"/>
                    </a:moveTo>
                    <a:lnTo>
                      <a:pt x="18" y="3"/>
                    </a:lnTo>
                    <a:lnTo>
                      <a:pt x="19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49" name="Freeform 235"/>
              <p:cNvSpPr>
                <a:spLocks/>
              </p:cNvSpPr>
              <p:nvPr/>
            </p:nvSpPr>
            <p:spPr bwMode="auto">
              <a:xfrm>
                <a:off x="1957" y="2679"/>
                <a:ext cx="1" cy="1"/>
              </a:xfrm>
              <a:custGeom>
                <a:avLst/>
                <a:gdLst>
                  <a:gd name="T0" fmla="*/ 0 w 20"/>
                  <a:gd name="T1" fmla="*/ 0 h 2"/>
                  <a:gd name="T2" fmla="*/ 0 w 20"/>
                  <a:gd name="T3" fmla="*/ 1 h 2"/>
                  <a:gd name="T4" fmla="*/ 0 w 20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"/>
                  <a:gd name="T11" fmla="*/ 20 w 20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">
                    <a:moveTo>
                      <a:pt x="0" y="0"/>
                    </a:moveTo>
                    <a:lnTo>
                      <a:pt x="19" y="2"/>
                    </a:lnTo>
                    <a:lnTo>
                      <a:pt x="20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50" name="Freeform 236"/>
              <p:cNvSpPr>
                <a:spLocks/>
              </p:cNvSpPr>
              <p:nvPr/>
            </p:nvSpPr>
            <p:spPr bwMode="auto">
              <a:xfrm>
                <a:off x="1975" y="2681"/>
                <a:ext cx="2" cy="1"/>
              </a:xfrm>
              <a:custGeom>
                <a:avLst/>
                <a:gdLst>
                  <a:gd name="T0" fmla="*/ 0 w 19"/>
                  <a:gd name="T1" fmla="*/ 0 h 1"/>
                  <a:gd name="T2" fmla="*/ 0 w 19"/>
                  <a:gd name="T3" fmla="*/ 1 h 1"/>
                  <a:gd name="T4" fmla="*/ 0 w 19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"/>
                  <a:gd name="T11" fmla="*/ 19 w 1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">
                    <a:moveTo>
                      <a:pt x="0" y="0"/>
                    </a:moveTo>
                    <a:lnTo>
                      <a:pt x="18" y="1"/>
                    </a:lnTo>
                    <a:lnTo>
                      <a:pt x="19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51" name="Freeform 237"/>
              <p:cNvSpPr>
                <a:spLocks/>
              </p:cNvSpPr>
              <p:nvPr/>
            </p:nvSpPr>
            <p:spPr bwMode="auto">
              <a:xfrm>
                <a:off x="1994" y="2682"/>
                <a:ext cx="1" cy="1"/>
              </a:xfrm>
              <a:custGeom>
                <a:avLst/>
                <a:gdLst>
                  <a:gd name="T0" fmla="*/ 0 w 19"/>
                  <a:gd name="T1" fmla="*/ 0 h 1"/>
                  <a:gd name="T2" fmla="*/ 0 w 19"/>
                  <a:gd name="T3" fmla="*/ 1 h 1"/>
                  <a:gd name="T4" fmla="*/ 0 w 19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"/>
                  <a:gd name="T11" fmla="*/ 19 w 1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">
                    <a:moveTo>
                      <a:pt x="0" y="0"/>
                    </a:moveTo>
                    <a:lnTo>
                      <a:pt x="18" y="1"/>
                    </a:lnTo>
                    <a:lnTo>
                      <a:pt x="19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52" name="Freeform 238"/>
              <p:cNvSpPr>
                <a:spLocks/>
              </p:cNvSpPr>
              <p:nvPr/>
            </p:nvSpPr>
            <p:spPr bwMode="auto">
              <a:xfrm>
                <a:off x="2012" y="2684"/>
                <a:ext cx="2" cy="1"/>
              </a:xfrm>
              <a:custGeom>
                <a:avLst/>
                <a:gdLst>
                  <a:gd name="T0" fmla="*/ 0 w 19"/>
                  <a:gd name="T1" fmla="*/ 0 h 1"/>
                  <a:gd name="T2" fmla="*/ 0 w 19"/>
                  <a:gd name="T3" fmla="*/ 1 h 1"/>
                  <a:gd name="T4" fmla="*/ 0 w 19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"/>
                  <a:gd name="T11" fmla="*/ 19 w 1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">
                    <a:moveTo>
                      <a:pt x="0" y="0"/>
                    </a:moveTo>
                    <a:lnTo>
                      <a:pt x="18" y="1"/>
                    </a:lnTo>
                    <a:lnTo>
                      <a:pt x="19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53" name="Freeform 239"/>
              <p:cNvSpPr>
                <a:spLocks/>
              </p:cNvSpPr>
              <p:nvPr/>
            </p:nvSpPr>
            <p:spPr bwMode="auto">
              <a:xfrm>
                <a:off x="2031" y="2686"/>
                <a:ext cx="1" cy="1"/>
              </a:xfrm>
              <a:custGeom>
                <a:avLst/>
                <a:gdLst>
                  <a:gd name="T0" fmla="*/ 0 w 20"/>
                  <a:gd name="T1" fmla="*/ 0 h 1"/>
                  <a:gd name="T2" fmla="*/ 0 w 20"/>
                  <a:gd name="T3" fmla="*/ 1 h 1"/>
                  <a:gd name="T4" fmla="*/ 0 w 20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1"/>
                  <a:gd name="T11" fmla="*/ 20 w 2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1">
                    <a:moveTo>
                      <a:pt x="0" y="0"/>
                    </a:moveTo>
                    <a:lnTo>
                      <a:pt x="19" y="1"/>
                    </a:lnTo>
                    <a:lnTo>
                      <a:pt x="20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54" name="Freeform 240"/>
              <p:cNvSpPr>
                <a:spLocks/>
              </p:cNvSpPr>
              <p:nvPr/>
            </p:nvSpPr>
            <p:spPr bwMode="auto">
              <a:xfrm>
                <a:off x="2049" y="2687"/>
                <a:ext cx="2" cy="1"/>
              </a:xfrm>
              <a:custGeom>
                <a:avLst/>
                <a:gdLst>
                  <a:gd name="T0" fmla="*/ 0 w 20"/>
                  <a:gd name="T1" fmla="*/ 0 h 1"/>
                  <a:gd name="T2" fmla="*/ 0 w 20"/>
                  <a:gd name="T3" fmla="*/ 1 h 1"/>
                  <a:gd name="T4" fmla="*/ 0 w 20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1"/>
                  <a:gd name="T11" fmla="*/ 20 w 2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1">
                    <a:moveTo>
                      <a:pt x="0" y="0"/>
                    </a:moveTo>
                    <a:lnTo>
                      <a:pt x="19" y="1"/>
                    </a:lnTo>
                    <a:lnTo>
                      <a:pt x="20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55" name="Freeform 241"/>
              <p:cNvSpPr>
                <a:spLocks/>
              </p:cNvSpPr>
              <p:nvPr/>
            </p:nvSpPr>
            <p:spPr bwMode="auto">
              <a:xfrm>
                <a:off x="2251" y="2684"/>
                <a:ext cx="1" cy="2"/>
              </a:xfrm>
              <a:custGeom>
                <a:avLst/>
                <a:gdLst>
                  <a:gd name="T0" fmla="*/ 0 w 3"/>
                  <a:gd name="T1" fmla="*/ 0 h 20"/>
                  <a:gd name="T2" fmla="*/ 0 w 3"/>
                  <a:gd name="T3" fmla="*/ 0 h 20"/>
                  <a:gd name="T4" fmla="*/ 0 w 3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0"/>
                  <a:gd name="T11" fmla="*/ 3 w 3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0">
                    <a:moveTo>
                      <a:pt x="3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56" name="Freeform 242"/>
              <p:cNvSpPr>
                <a:spLocks/>
              </p:cNvSpPr>
              <p:nvPr/>
            </p:nvSpPr>
            <p:spPr bwMode="auto">
              <a:xfrm>
                <a:off x="2269" y="2686"/>
                <a:ext cx="1" cy="1"/>
              </a:xfrm>
              <a:custGeom>
                <a:avLst/>
                <a:gdLst>
                  <a:gd name="T0" fmla="*/ 0 w 5"/>
                  <a:gd name="T1" fmla="*/ 0 h 19"/>
                  <a:gd name="T2" fmla="*/ 0 w 5"/>
                  <a:gd name="T3" fmla="*/ 0 h 19"/>
                  <a:gd name="T4" fmla="*/ 0 w 5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9"/>
                  <a:gd name="T11" fmla="*/ 5 w 5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9">
                    <a:moveTo>
                      <a:pt x="5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57" name="Freeform 243"/>
              <p:cNvSpPr>
                <a:spLocks/>
              </p:cNvSpPr>
              <p:nvPr/>
            </p:nvSpPr>
            <p:spPr bwMode="auto">
              <a:xfrm>
                <a:off x="2288" y="2687"/>
                <a:ext cx="1" cy="2"/>
              </a:xfrm>
              <a:custGeom>
                <a:avLst/>
                <a:gdLst>
                  <a:gd name="T0" fmla="*/ 0 w 3"/>
                  <a:gd name="T1" fmla="*/ 0 h 17"/>
                  <a:gd name="T2" fmla="*/ 0 w 3"/>
                  <a:gd name="T3" fmla="*/ 0 h 17"/>
                  <a:gd name="T4" fmla="*/ 0 w 3"/>
                  <a:gd name="T5" fmla="*/ 0 h 17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7"/>
                  <a:gd name="T11" fmla="*/ 3 w 3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7">
                    <a:moveTo>
                      <a:pt x="3" y="17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58" name="Freeform 244"/>
              <p:cNvSpPr>
                <a:spLocks/>
              </p:cNvSpPr>
              <p:nvPr/>
            </p:nvSpPr>
            <p:spPr bwMode="auto">
              <a:xfrm>
                <a:off x="2321" y="2672"/>
                <a:ext cx="1" cy="1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5"/>
                  <a:gd name="T11" fmla="*/ 1 w 1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5">
                    <a:moveTo>
                      <a:pt x="1" y="5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59" name="Freeform 245"/>
              <p:cNvSpPr>
                <a:spLocks/>
              </p:cNvSpPr>
              <p:nvPr/>
            </p:nvSpPr>
            <p:spPr bwMode="auto">
              <a:xfrm>
                <a:off x="2340" y="2673"/>
                <a:ext cx="1" cy="1"/>
              </a:xfrm>
              <a:custGeom>
                <a:avLst/>
                <a:gdLst>
                  <a:gd name="T0" fmla="*/ 0 w 3"/>
                  <a:gd name="T1" fmla="*/ 0 h 20"/>
                  <a:gd name="T2" fmla="*/ 0 w 3"/>
                  <a:gd name="T3" fmla="*/ 0 h 20"/>
                  <a:gd name="T4" fmla="*/ 0 w 3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0"/>
                  <a:gd name="T11" fmla="*/ 3 w 3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0">
                    <a:moveTo>
                      <a:pt x="3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60" name="Freeform 246"/>
              <p:cNvSpPr>
                <a:spLocks/>
              </p:cNvSpPr>
              <p:nvPr/>
            </p:nvSpPr>
            <p:spPr bwMode="auto">
              <a:xfrm>
                <a:off x="2358" y="2674"/>
                <a:ext cx="1" cy="2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0 w 4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9"/>
                  <a:gd name="T11" fmla="*/ 4 w 4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9">
                    <a:moveTo>
                      <a:pt x="4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61" name="Freeform 247"/>
              <p:cNvSpPr>
                <a:spLocks/>
              </p:cNvSpPr>
              <p:nvPr/>
            </p:nvSpPr>
            <p:spPr bwMode="auto">
              <a:xfrm>
                <a:off x="2377" y="2676"/>
                <a:ext cx="1" cy="2"/>
              </a:xfrm>
              <a:custGeom>
                <a:avLst/>
                <a:gdLst>
                  <a:gd name="T0" fmla="*/ 0 w 4"/>
                  <a:gd name="T1" fmla="*/ 0 h 20"/>
                  <a:gd name="T2" fmla="*/ 0 w 4"/>
                  <a:gd name="T3" fmla="*/ 0 h 20"/>
                  <a:gd name="T4" fmla="*/ 0 w 4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0"/>
                  <a:gd name="T11" fmla="*/ 4 w 4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0">
                    <a:moveTo>
                      <a:pt x="4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62" name="Freeform 248"/>
              <p:cNvSpPr>
                <a:spLocks/>
              </p:cNvSpPr>
              <p:nvPr/>
            </p:nvSpPr>
            <p:spPr bwMode="auto">
              <a:xfrm>
                <a:off x="2395" y="2678"/>
                <a:ext cx="1" cy="1"/>
              </a:xfrm>
              <a:custGeom>
                <a:avLst/>
                <a:gdLst>
                  <a:gd name="T0" fmla="*/ 0 w 3"/>
                  <a:gd name="T1" fmla="*/ 0 h 19"/>
                  <a:gd name="T2" fmla="*/ 0 w 3"/>
                  <a:gd name="T3" fmla="*/ 0 h 19"/>
                  <a:gd name="T4" fmla="*/ 0 w 3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9"/>
                  <a:gd name="T11" fmla="*/ 3 w 3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9">
                    <a:moveTo>
                      <a:pt x="3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63" name="Freeform 249"/>
              <p:cNvSpPr>
                <a:spLocks/>
              </p:cNvSpPr>
              <p:nvPr/>
            </p:nvSpPr>
            <p:spPr bwMode="auto">
              <a:xfrm>
                <a:off x="2414" y="2679"/>
                <a:ext cx="1" cy="2"/>
              </a:xfrm>
              <a:custGeom>
                <a:avLst/>
                <a:gdLst>
                  <a:gd name="T0" fmla="*/ 0 w 3"/>
                  <a:gd name="T1" fmla="*/ 0 h 19"/>
                  <a:gd name="T2" fmla="*/ 0 w 3"/>
                  <a:gd name="T3" fmla="*/ 0 h 19"/>
                  <a:gd name="T4" fmla="*/ 0 w 3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9"/>
                  <a:gd name="T11" fmla="*/ 3 w 3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9">
                    <a:moveTo>
                      <a:pt x="3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64" name="Freeform 250"/>
              <p:cNvSpPr>
                <a:spLocks/>
              </p:cNvSpPr>
              <p:nvPr/>
            </p:nvSpPr>
            <p:spPr bwMode="auto">
              <a:xfrm>
                <a:off x="2432" y="2681"/>
                <a:ext cx="1" cy="2"/>
              </a:xfrm>
              <a:custGeom>
                <a:avLst/>
                <a:gdLst>
                  <a:gd name="T0" fmla="*/ 0 w 3"/>
                  <a:gd name="T1" fmla="*/ 0 h 20"/>
                  <a:gd name="T2" fmla="*/ 0 w 3"/>
                  <a:gd name="T3" fmla="*/ 0 h 20"/>
                  <a:gd name="T4" fmla="*/ 0 w 3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0"/>
                  <a:gd name="T11" fmla="*/ 3 w 3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0">
                    <a:moveTo>
                      <a:pt x="3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65" name="Freeform 251"/>
              <p:cNvSpPr>
                <a:spLocks/>
              </p:cNvSpPr>
              <p:nvPr/>
            </p:nvSpPr>
            <p:spPr bwMode="auto">
              <a:xfrm>
                <a:off x="2451" y="2683"/>
                <a:ext cx="1" cy="1"/>
              </a:xfrm>
              <a:custGeom>
                <a:avLst/>
                <a:gdLst>
                  <a:gd name="T0" fmla="*/ 0 w 3"/>
                  <a:gd name="T1" fmla="*/ 0 h 19"/>
                  <a:gd name="T2" fmla="*/ 0 w 3"/>
                  <a:gd name="T3" fmla="*/ 0 h 19"/>
                  <a:gd name="T4" fmla="*/ 0 w 3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9"/>
                  <a:gd name="T11" fmla="*/ 3 w 3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9">
                    <a:moveTo>
                      <a:pt x="3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66" name="Freeform 252"/>
              <p:cNvSpPr>
                <a:spLocks/>
              </p:cNvSpPr>
              <p:nvPr/>
            </p:nvSpPr>
            <p:spPr bwMode="auto">
              <a:xfrm>
                <a:off x="2469" y="2684"/>
                <a:ext cx="1" cy="2"/>
              </a:xfrm>
              <a:custGeom>
                <a:avLst/>
                <a:gdLst>
                  <a:gd name="T0" fmla="*/ 0 w 4"/>
                  <a:gd name="T1" fmla="*/ 0 h 20"/>
                  <a:gd name="T2" fmla="*/ 0 w 4"/>
                  <a:gd name="T3" fmla="*/ 0 h 20"/>
                  <a:gd name="T4" fmla="*/ 0 w 4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0"/>
                  <a:gd name="T11" fmla="*/ 4 w 4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0">
                    <a:moveTo>
                      <a:pt x="4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67" name="Freeform 253"/>
              <p:cNvSpPr>
                <a:spLocks/>
              </p:cNvSpPr>
              <p:nvPr/>
            </p:nvSpPr>
            <p:spPr bwMode="auto">
              <a:xfrm>
                <a:off x="2232" y="2682"/>
                <a:ext cx="1" cy="2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0 w 4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9"/>
                  <a:gd name="T11" fmla="*/ 4 w 4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9">
                    <a:moveTo>
                      <a:pt x="4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68" name="Freeform 254"/>
              <p:cNvSpPr>
                <a:spLocks/>
              </p:cNvSpPr>
              <p:nvPr/>
            </p:nvSpPr>
            <p:spPr bwMode="auto">
              <a:xfrm>
                <a:off x="2214" y="2681"/>
                <a:ext cx="1" cy="1"/>
              </a:xfrm>
              <a:custGeom>
                <a:avLst/>
                <a:gdLst>
                  <a:gd name="T0" fmla="*/ 0 w 4"/>
                  <a:gd name="T1" fmla="*/ 0 h 20"/>
                  <a:gd name="T2" fmla="*/ 0 w 4"/>
                  <a:gd name="T3" fmla="*/ 0 h 20"/>
                  <a:gd name="T4" fmla="*/ 0 w 4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0"/>
                  <a:gd name="T11" fmla="*/ 4 w 4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0">
                    <a:moveTo>
                      <a:pt x="4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69" name="Freeform 255"/>
              <p:cNvSpPr>
                <a:spLocks/>
              </p:cNvSpPr>
              <p:nvPr/>
            </p:nvSpPr>
            <p:spPr bwMode="auto">
              <a:xfrm>
                <a:off x="2195" y="2679"/>
                <a:ext cx="1" cy="2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0 w 4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9"/>
                  <a:gd name="T11" fmla="*/ 4 w 4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9">
                    <a:moveTo>
                      <a:pt x="4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70" name="Freeform 256"/>
              <p:cNvSpPr>
                <a:spLocks/>
              </p:cNvSpPr>
              <p:nvPr/>
            </p:nvSpPr>
            <p:spPr bwMode="auto">
              <a:xfrm>
                <a:off x="2177" y="2678"/>
                <a:ext cx="1" cy="1"/>
              </a:xfrm>
              <a:custGeom>
                <a:avLst/>
                <a:gdLst>
                  <a:gd name="T0" fmla="*/ 0 w 5"/>
                  <a:gd name="T1" fmla="*/ 0 h 19"/>
                  <a:gd name="T2" fmla="*/ 0 w 5"/>
                  <a:gd name="T3" fmla="*/ 0 h 19"/>
                  <a:gd name="T4" fmla="*/ 0 w 5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9"/>
                  <a:gd name="T11" fmla="*/ 5 w 5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9">
                    <a:moveTo>
                      <a:pt x="5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71" name="Freeform 257"/>
              <p:cNvSpPr>
                <a:spLocks/>
              </p:cNvSpPr>
              <p:nvPr/>
            </p:nvSpPr>
            <p:spPr bwMode="auto">
              <a:xfrm>
                <a:off x="2158" y="2676"/>
                <a:ext cx="1" cy="2"/>
              </a:xfrm>
              <a:custGeom>
                <a:avLst/>
                <a:gdLst>
                  <a:gd name="T0" fmla="*/ 0 w 5"/>
                  <a:gd name="T1" fmla="*/ 0 h 20"/>
                  <a:gd name="T2" fmla="*/ 0 w 5"/>
                  <a:gd name="T3" fmla="*/ 0 h 20"/>
                  <a:gd name="T4" fmla="*/ 0 w 5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20"/>
                  <a:gd name="T11" fmla="*/ 5 w 5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20">
                    <a:moveTo>
                      <a:pt x="5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72" name="Freeform 258"/>
              <p:cNvSpPr>
                <a:spLocks/>
              </p:cNvSpPr>
              <p:nvPr/>
            </p:nvSpPr>
            <p:spPr bwMode="auto">
              <a:xfrm>
                <a:off x="2140" y="2674"/>
                <a:ext cx="1" cy="2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0 w 4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9"/>
                  <a:gd name="T11" fmla="*/ 4 w 4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9">
                    <a:moveTo>
                      <a:pt x="4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73" name="Freeform 259"/>
              <p:cNvSpPr>
                <a:spLocks/>
              </p:cNvSpPr>
              <p:nvPr/>
            </p:nvSpPr>
            <p:spPr bwMode="auto">
              <a:xfrm>
                <a:off x="2121" y="2673"/>
                <a:ext cx="1" cy="1"/>
              </a:xfrm>
              <a:custGeom>
                <a:avLst/>
                <a:gdLst>
                  <a:gd name="T0" fmla="*/ 0 w 4"/>
                  <a:gd name="T1" fmla="*/ 0 h 20"/>
                  <a:gd name="T2" fmla="*/ 0 w 4"/>
                  <a:gd name="T3" fmla="*/ 0 h 20"/>
                  <a:gd name="T4" fmla="*/ 0 w 4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0"/>
                  <a:gd name="T11" fmla="*/ 4 w 4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0">
                    <a:moveTo>
                      <a:pt x="4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74" name="Freeform 260"/>
              <p:cNvSpPr>
                <a:spLocks/>
              </p:cNvSpPr>
              <p:nvPr/>
            </p:nvSpPr>
            <p:spPr bwMode="auto">
              <a:xfrm>
                <a:off x="2103" y="2672"/>
                <a:ext cx="1" cy="1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5"/>
                  <a:gd name="T11" fmla="*/ 1 w 1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5">
                    <a:moveTo>
                      <a:pt x="1" y="5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75" name="Freeform 261"/>
              <p:cNvSpPr>
                <a:spLocks/>
              </p:cNvSpPr>
              <p:nvPr/>
            </p:nvSpPr>
            <p:spPr bwMode="auto">
              <a:xfrm>
                <a:off x="2069" y="2687"/>
                <a:ext cx="1" cy="2"/>
              </a:xfrm>
              <a:custGeom>
                <a:avLst/>
                <a:gdLst>
                  <a:gd name="T0" fmla="*/ 0 w 3"/>
                  <a:gd name="T1" fmla="*/ 0 h 18"/>
                  <a:gd name="T2" fmla="*/ 0 w 3"/>
                  <a:gd name="T3" fmla="*/ 0 h 18"/>
                  <a:gd name="T4" fmla="*/ 0 w 3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8"/>
                  <a:gd name="T11" fmla="*/ 3 w 3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8">
                    <a:moveTo>
                      <a:pt x="3" y="18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76" name="Freeform 262"/>
              <p:cNvSpPr>
                <a:spLocks/>
              </p:cNvSpPr>
              <p:nvPr/>
            </p:nvSpPr>
            <p:spPr bwMode="auto">
              <a:xfrm>
                <a:off x="2051" y="2686"/>
                <a:ext cx="1" cy="1"/>
              </a:xfrm>
              <a:custGeom>
                <a:avLst/>
                <a:gdLst>
                  <a:gd name="T0" fmla="*/ 0 w 3"/>
                  <a:gd name="T1" fmla="*/ 0 h 19"/>
                  <a:gd name="T2" fmla="*/ 0 w 3"/>
                  <a:gd name="T3" fmla="*/ 0 h 19"/>
                  <a:gd name="T4" fmla="*/ 0 w 3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9"/>
                  <a:gd name="T11" fmla="*/ 3 w 3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9">
                    <a:moveTo>
                      <a:pt x="3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77" name="Freeform 263"/>
              <p:cNvSpPr>
                <a:spLocks/>
              </p:cNvSpPr>
              <p:nvPr/>
            </p:nvSpPr>
            <p:spPr bwMode="auto">
              <a:xfrm>
                <a:off x="2032" y="2684"/>
                <a:ext cx="1" cy="2"/>
              </a:xfrm>
              <a:custGeom>
                <a:avLst/>
                <a:gdLst>
                  <a:gd name="T0" fmla="*/ 0 w 3"/>
                  <a:gd name="T1" fmla="*/ 0 h 20"/>
                  <a:gd name="T2" fmla="*/ 0 w 3"/>
                  <a:gd name="T3" fmla="*/ 0 h 20"/>
                  <a:gd name="T4" fmla="*/ 0 w 3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0"/>
                  <a:gd name="T11" fmla="*/ 3 w 3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0">
                    <a:moveTo>
                      <a:pt x="3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78" name="Freeform 264"/>
              <p:cNvSpPr>
                <a:spLocks/>
              </p:cNvSpPr>
              <p:nvPr/>
            </p:nvSpPr>
            <p:spPr bwMode="auto">
              <a:xfrm>
                <a:off x="2014" y="2682"/>
                <a:ext cx="1" cy="2"/>
              </a:xfrm>
              <a:custGeom>
                <a:avLst/>
                <a:gdLst>
                  <a:gd name="T0" fmla="*/ 0 w 3"/>
                  <a:gd name="T1" fmla="*/ 0 h 19"/>
                  <a:gd name="T2" fmla="*/ 0 w 3"/>
                  <a:gd name="T3" fmla="*/ 0 h 19"/>
                  <a:gd name="T4" fmla="*/ 0 w 3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9"/>
                  <a:gd name="T11" fmla="*/ 3 w 3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9">
                    <a:moveTo>
                      <a:pt x="3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79" name="Freeform 265"/>
              <p:cNvSpPr>
                <a:spLocks/>
              </p:cNvSpPr>
              <p:nvPr/>
            </p:nvSpPr>
            <p:spPr bwMode="auto">
              <a:xfrm>
                <a:off x="1995" y="2681"/>
                <a:ext cx="1" cy="1"/>
              </a:xfrm>
              <a:custGeom>
                <a:avLst/>
                <a:gdLst>
                  <a:gd name="T0" fmla="*/ 0 w 3"/>
                  <a:gd name="T1" fmla="*/ 0 h 20"/>
                  <a:gd name="T2" fmla="*/ 0 w 3"/>
                  <a:gd name="T3" fmla="*/ 0 h 20"/>
                  <a:gd name="T4" fmla="*/ 0 w 3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0"/>
                  <a:gd name="T11" fmla="*/ 3 w 3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0">
                    <a:moveTo>
                      <a:pt x="3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80" name="Freeform 266"/>
              <p:cNvSpPr>
                <a:spLocks/>
              </p:cNvSpPr>
              <p:nvPr/>
            </p:nvSpPr>
            <p:spPr bwMode="auto">
              <a:xfrm>
                <a:off x="1977" y="2679"/>
                <a:ext cx="1" cy="2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0 w 4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9"/>
                  <a:gd name="T11" fmla="*/ 4 w 4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9">
                    <a:moveTo>
                      <a:pt x="4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81" name="Freeform 267"/>
              <p:cNvSpPr>
                <a:spLocks/>
              </p:cNvSpPr>
              <p:nvPr/>
            </p:nvSpPr>
            <p:spPr bwMode="auto">
              <a:xfrm>
                <a:off x="1958" y="2678"/>
                <a:ext cx="1" cy="1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0 w 4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9"/>
                  <a:gd name="T11" fmla="*/ 4 w 4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9">
                    <a:moveTo>
                      <a:pt x="4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82" name="Freeform 268"/>
              <p:cNvSpPr>
                <a:spLocks/>
              </p:cNvSpPr>
              <p:nvPr/>
            </p:nvSpPr>
            <p:spPr bwMode="auto">
              <a:xfrm>
                <a:off x="1940" y="2676"/>
                <a:ext cx="1" cy="2"/>
              </a:xfrm>
              <a:custGeom>
                <a:avLst/>
                <a:gdLst>
                  <a:gd name="T0" fmla="*/ 0 w 3"/>
                  <a:gd name="T1" fmla="*/ 0 h 20"/>
                  <a:gd name="T2" fmla="*/ 0 w 3"/>
                  <a:gd name="T3" fmla="*/ 0 h 20"/>
                  <a:gd name="T4" fmla="*/ 0 w 3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0"/>
                  <a:gd name="T11" fmla="*/ 3 w 3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0">
                    <a:moveTo>
                      <a:pt x="3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83" name="Freeform 269"/>
              <p:cNvSpPr>
                <a:spLocks/>
              </p:cNvSpPr>
              <p:nvPr/>
            </p:nvSpPr>
            <p:spPr bwMode="auto">
              <a:xfrm>
                <a:off x="1921" y="2674"/>
                <a:ext cx="1" cy="2"/>
              </a:xfrm>
              <a:custGeom>
                <a:avLst/>
                <a:gdLst>
                  <a:gd name="T0" fmla="*/ 0 w 3"/>
                  <a:gd name="T1" fmla="*/ 0 h 19"/>
                  <a:gd name="T2" fmla="*/ 0 w 3"/>
                  <a:gd name="T3" fmla="*/ 0 h 19"/>
                  <a:gd name="T4" fmla="*/ 0 w 3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9"/>
                  <a:gd name="T11" fmla="*/ 3 w 3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9">
                    <a:moveTo>
                      <a:pt x="3" y="1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84" name="Freeform 270"/>
              <p:cNvSpPr>
                <a:spLocks/>
              </p:cNvSpPr>
              <p:nvPr/>
            </p:nvSpPr>
            <p:spPr bwMode="auto">
              <a:xfrm>
                <a:off x="1903" y="2673"/>
                <a:ext cx="1" cy="1"/>
              </a:xfrm>
              <a:custGeom>
                <a:avLst/>
                <a:gdLst>
                  <a:gd name="T0" fmla="*/ 0 w 3"/>
                  <a:gd name="T1" fmla="*/ 0 h 20"/>
                  <a:gd name="T2" fmla="*/ 0 w 3"/>
                  <a:gd name="T3" fmla="*/ 0 h 20"/>
                  <a:gd name="T4" fmla="*/ 0 w 3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0"/>
                  <a:gd name="T11" fmla="*/ 3 w 3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0">
                    <a:moveTo>
                      <a:pt x="3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85" name="Freeform 271"/>
              <p:cNvSpPr>
                <a:spLocks/>
              </p:cNvSpPr>
              <p:nvPr/>
            </p:nvSpPr>
            <p:spPr bwMode="auto">
              <a:xfrm>
                <a:off x="2238" y="2673"/>
                <a:ext cx="2" cy="2"/>
              </a:xfrm>
              <a:custGeom>
                <a:avLst/>
                <a:gdLst>
                  <a:gd name="T0" fmla="*/ 0 w 25"/>
                  <a:gd name="T1" fmla="*/ 0 h 26"/>
                  <a:gd name="T2" fmla="*/ 0 w 25"/>
                  <a:gd name="T3" fmla="*/ 0 h 26"/>
                  <a:gd name="T4" fmla="*/ 0 w 25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25"/>
                  <a:gd name="T10" fmla="*/ 0 h 26"/>
                  <a:gd name="T11" fmla="*/ 25 w 25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" h="26">
                    <a:moveTo>
                      <a:pt x="0" y="26"/>
                    </a:moveTo>
                    <a:lnTo>
                      <a:pt x="24" y="0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86" name="Freeform 272"/>
              <p:cNvSpPr>
                <a:spLocks/>
              </p:cNvSpPr>
              <p:nvPr/>
            </p:nvSpPr>
            <p:spPr bwMode="auto">
              <a:xfrm>
                <a:off x="2266" y="2677"/>
                <a:ext cx="2" cy="2"/>
              </a:xfrm>
              <a:custGeom>
                <a:avLst/>
                <a:gdLst>
                  <a:gd name="T0" fmla="*/ 0 w 25"/>
                  <a:gd name="T1" fmla="*/ 0 h 25"/>
                  <a:gd name="T2" fmla="*/ 0 w 25"/>
                  <a:gd name="T3" fmla="*/ 0 h 25"/>
                  <a:gd name="T4" fmla="*/ 0 w 25"/>
                  <a:gd name="T5" fmla="*/ 0 h 25"/>
                  <a:gd name="T6" fmla="*/ 0 60000 65536"/>
                  <a:gd name="T7" fmla="*/ 0 60000 65536"/>
                  <a:gd name="T8" fmla="*/ 0 60000 65536"/>
                  <a:gd name="T9" fmla="*/ 0 w 25"/>
                  <a:gd name="T10" fmla="*/ 0 h 25"/>
                  <a:gd name="T11" fmla="*/ 25 w 25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" h="25">
                    <a:moveTo>
                      <a:pt x="0" y="25"/>
                    </a:moveTo>
                    <a:lnTo>
                      <a:pt x="24" y="0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87" name="Freeform 273"/>
              <p:cNvSpPr>
                <a:spLocks/>
              </p:cNvSpPr>
              <p:nvPr/>
            </p:nvSpPr>
            <p:spPr bwMode="auto">
              <a:xfrm>
                <a:off x="2293" y="2681"/>
                <a:ext cx="2" cy="2"/>
              </a:xfrm>
              <a:custGeom>
                <a:avLst/>
                <a:gdLst>
                  <a:gd name="T0" fmla="*/ 0 w 26"/>
                  <a:gd name="T1" fmla="*/ 0 h 25"/>
                  <a:gd name="T2" fmla="*/ 0 w 26"/>
                  <a:gd name="T3" fmla="*/ 0 h 25"/>
                  <a:gd name="T4" fmla="*/ 0 w 26"/>
                  <a:gd name="T5" fmla="*/ 0 h 25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25"/>
                  <a:gd name="T11" fmla="*/ 26 w 26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25">
                    <a:moveTo>
                      <a:pt x="0" y="25"/>
                    </a:moveTo>
                    <a:lnTo>
                      <a:pt x="25" y="0"/>
                    </a:lnTo>
                    <a:lnTo>
                      <a:pt x="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88" name="Freeform 274"/>
              <p:cNvSpPr>
                <a:spLocks/>
              </p:cNvSpPr>
              <p:nvPr/>
            </p:nvSpPr>
            <p:spPr bwMode="auto">
              <a:xfrm>
                <a:off x="2321" y="2686"/>
                <a:ext cx="2" cy="2"/>
              </a:xfrm>
              <a:custGeom>
                <a:avLst/>
                <a:gdLst>
                  <a:gd name="T0" fmla="*/ 0 w 25"/>
                  <a:gd name="T1" fmla="*/ 0 h 26"/>
                  <a:gd name="T2" fmla="*/ 0 w 25"/>
                  <a:gd name="T3" fmla="*/ 0 h 26"/>
                  <a:gd name="T4" fmla="*/ 0 w 25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25"/>
                  <a:gd name="T10" fmla="*/ 0 h 26"/>
                  <a:gd name="T11" fmla="*/ 25 w 25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" h="26">
                    <a:moveTo>
                      <a:pt x="0" y="26"/>
                    </a:moveTo>
                    <a:lnTo>
                      <a:pt x="24" y="0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89" name="Freeform 275"/>
              <p:cNvSpPr>
                <a:spLocks/>
              </p:cNvSpPr>
              <p:nvPr/>
            </p:nvSpPr>
            <p:spPr bwMode="auto">
              <a:xfrm>
                <a:off x="2427" y="2673"/>
                <a:ext cx="2" cy="2"/>
              </a:xfrm>
              <a:custGeom>
                <a:avLst/>
                <a:gdLst>
                  <a:gd name="T0" fmla="*/ 0 w 26"/>
                  <a:gd name="T1" fmla="*/ 0 h 25"/>
                  <a:gd name="T2" fmla="*/ 0 w 26"/>
                  <a:gd name="T3" fmla="*/ 0 h 25"/>
                  <a:gd name="T4" fmla="*/ 0 w 26"/>
                  <a:gd name="T5" fmla="*/ 0 h 25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25"/>
                  <a:gd name="T11" fmla="*/ 26 w 26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25">
                    <a:moveTo>
                      <a:pt x="0" y="25"/>
                    </a:moveTo>
                    <a:lnTo>
                      <a:pt x="25" y="0"/>
                    </a:lnTo>
                    <a:lnTo>
                      <a:pt x="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90" name="Freeform 276"/>
              <p:cNvSpPr>
                <a:spLocks/>
              </p:cNvSpPr>
              <p:nvPr/>
            </p:nvSpPr>
            <p:spPr bwMode="auto">
              <a:xfrm>
                <a:off x="2455" y="2678"/>
                <a:ext cx="2" cy="2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24"/>
                  <a:gd name="T11" fmla="*/ 24 w 24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24">
                    <a:moveTo>
                      <a:pt x="0" y="24"/>
                    </a:moveTo>
                    <a:lnTo>
                      <a:pt x="23" y="0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91" name="Freeform 277"/>
              <p:cNvSpPr>
                <a:spLocks/>
              </p:cNvSpPr>
              <p:nvPr/>
            </p:nvSpPr>
            <p:spPr bwMode="auto">
              <a:xfrm>
                <a:off x="2131" y="2685"/>
                <a:ext cx="2" cy="2"/>
              </a:xfrm>
              <a:custGeom>
                <a:avLst/>
                <a:gdLst>
                  <a:gd name="T0" fmla="*/ 0 w 25"/>
                  <a:gd name="T1" fmla="*/ 0 h 25"/>
                  <a:gd name="T2" fmla="*/ 0 w 25"/>
                  <a:gd name="T3" fmla="*/ 0 h 25"/>
                  <a:gd name="T4" fmla="*/ 0 w 25"/>
                  <a:gd name="T5" fmla="*/ 0 h 25"/>
                  <a:gd name="T6" fmla="*/ 0 60000 65536"/>
                  <a:gd name="T7" fmla="*/ 0 60000 65536"/>
                  <a:gd name="T8" fmla="*/ 0 60000 65536"/>
                  <a:gd name="T9" fmla="*/ 0 w 25"/>
                  <a:gd name="T10" fmla="*/ 0 h 25"/>
                  <a:gd name="T11" fmla="*/ 25 w 25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" h="25">
                    <a:moveTo>
                      <a:pt x="0" y="25"/>
                    </a:moveTo>
                    <a:lnTo>
                      <a:pt x="24" y="0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92" name="Freeform 278"/>
              <p:cNvSpPr>
                <a:spLocks/>
              </p:cNvSpPr>
              <p:nvPr/>
            </p:nvSpPr>
            <p:spPr bwMode="auto">
              <a:xfrm>
                <a:off x="2104" y="2681"/>
                <a:ext cx="2" cy="2"/>
              </a:xfrm>
              <a:custGeom>
                <a:avLst/>
                <a:gdLst>
                  <a:gd name="T0" fmla="*/ 0 w 26"/>
                  <a:gd name="T1" fmla="*/ 0 h 26"/>
                  <a:gd name="T2" fmla="*/ 0 w 26"/>
                  <a:gd name="T3" fmla="*/ 0 h 26"/>
                  <a:gd name="T4" fmla="*/ 0 w 26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26"/>
                  <a:gd name="T11" fmla="*/ 26 w 26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26">
                    <a:moveTo>
                      <a:pt x="0" y="26"/>
                    </a:moveTo>
                    <a:lnTo>
                      <a:pt x="25" y="0"/>
                    </a:lnTo>
                    <a:lnTo>
                      <a:pt x="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93" name="Freeform 279"/>
              <p:cNvSpPr>
                <a:spLocks/>
              </p:cNvSpPr>
              <p:nvPr/>
            </p:nvSpPr>
            <p:spPr bwMode="auto">
              <a:xfrm>
                <a:off x="2076" y="2677"/>
                <a:ext cx="2" cy="2"/>
              </a:xfrm>
              <a:custGeom>
                <a:avLst/>
                <a:gdLst>
                  <a:gd name="T0" fmla="*/ 0 w 26"/>
                  <a:gd name="T1" fmla="*/ 0 h 24"/>
                  <a:gd name="T2" fmla="*/ 0 w 26"/>
                  <a:gd name="T3" fmla="*/ 0 h 24"/>
                  <a:gd name="T4" fmla="*/ 0 w 26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24"/>
                  <a:gd name="T11" fmla="*/ 26 w 2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24">
                    <a:moveTo>
                      <a:pt x="0" y="24"/>
                    </a:moveTo>
                    <a:lnTo>
                      <a:pt x="25" y="0"/>
                    </a:lnTo>
                    <a:lnTo>
                      <a:pt x="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94" name="Freeform 280"/>
              <p:cNvSpPr>
                <a:spLocks/>
              </p:cNvSpPr>
              <p:nvPr/>
            </p:nvSpPr>
            <p:spPr bwMode="auto">
              <a:xfrm>
                <a:off x="2049" y="2672"/>
                <a:ext cx="2" cy="2"/>
              </a:xfrm>
              <a:custGeom>
                <a:avLst/>
                <a:gdLst>
                  <a:gd name="T0" fmla="*/ 0 w 23"/>
                  <a:gd name="T1" fmla="*/ 0 h 24"/>
                  <a:gd name="T2" fmla="*/ 0 w 23"/>
                  <a:gd name="T3" fmla="*/ 0 h 24"/>
                  <a:gd name="T4" fmla="*/ 0 w 23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24"/>
                  <a:gd name="T11" fmla="*/ 23 w 23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24">
                    <a:moveTo>
                      <a:pt x="0" y="24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95" name="Freeform 281"/>
              <p:cNvSpPr>
                <a:spLocks/>
              </p:cNvSpPr>
              <p:nvPr/>
            </p:nvSpPr>
            <p:spPr bwMode="auto">
              <a:xfrm>
                <a:off x="1942" y="2685"/>
                <a:ext cx="2" cy="2"/>
              </a:xfrm>
              <a:custGeom>
                <a:avLst/>
                <a:gdLst>
                  <a:gd name="T0" fmla="*/ 0 w 24"/>
                  <a:gd name="T1" fmla="*/ 0 h 25"/>
                  <a:gd name="T2" fmla="*/ 0 w 24"/>
                  <a:gd name="T3" fmla="*/ 0 h 25"/>
                  <a:gd name="T4" fmla="*/ 0 w 24"/>
                  <a:gd name="T5" fmla="*/ 0 h 25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25"/>
                  <a:gd name="T11" fmla="*/ 24 w 24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25">
                    <a:moveTo>
                      <a:pt x="0" y="25"/>
                    </a:moveTo>
                    <a:lnTo>
                      <a:pt x="23" y="0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96" name="Freeform 282"/>
              <p:cNvSpPr>
                <a:spLocks/>
              </p:cNvSpPr>
              <p:nvPr/>
            </p:nvSpPr>
            <p:spPr bwMode="auto">
              <a:xfrm>
                <a:off x="1914" y="2680"/>
                <a:ext cx="2" cy="2"/>
              </a:xfrm>
              <a:custGeom>
                <a:avLst/>
                <a:gdLst>
                  <a:gd name="T0" fmla="*/ 0 w 25"/>
                  <a:gd name="T1" fmla="*/ 0 h 25"/>
                  <a:gd name="T2" fmla="*/ 0 w 25"/>
                  <a:gd name="T3" fmla="*/ 0 h 25"/>
                  <a:gd name="T4" fmla="*/ 0 w 25"/>
                  <a:gd name="T5" fmla="*/ 0 h 25"/>
                  <a:gd name="T6" fmla="*/ 0 60000 65536"/>
                  <a:gd name="T7" fmla="*/ 0 60000 65536"/>
                  <a:gd name="T8" fmla="*/ 0 60000 65536"/>
                  <a:gd name="T9" fmla="*/ 0 w 25"/>
                  <a:gd name="T10" fmla="*/ 0 h 25"/>
                  <a:gd name="T11" fmla="*/ 25 w 25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" h="25">
                    <a:moveTo>
                      <a:pt x="0" y="25"/>
                    </a:moveTo>
                    <a:lnTo>
                      <a:pt x="23" y="0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97" name="Freeform 283"/>
              <p:cNvSpPr>
                <a:spLocks/>
              </p:cNvSpPr>
              <p:nvPr/>
            </p:nvSpPr>
            <p:spPr bwMode="auto">
              <a:xfrm>
                <a:off x="2240" y="2673"/>
                <a:ext cx="1" cy="2"/>
              </a:xfrm>
              <a:custGeom>
                <a:avLst/>
                <a:gdLst>
                  <a:gd name="T0" fmla="*/ 0 w 3"/>
                  <a:gd name="T1" fmla="*/ 0 h 31"/>
                  <a:gd name="T2" fmla="*/ 0 w 3"/>
                  <a:gd name="T3" fmla="*/ 0 h 31"/>
                  <a:gd name="T4" fmla="*/ 0 w 3"/>
                  <a:gd name="T5" fmla="*/ 0 h 3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31"/>
                  <a:gd name="T11" fmla="*/ 3 w 3"/>
                  <a:gd name="T12" fmla="*/ 31 h 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31">
                    <a:moveTo>
                      <a:pt x="3" y="31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98" name="Freeform 284"/>
              <p:cNvSpPr>
                <a:spLocks/>
              </p:cNvSpPr>
              <p:nvPr/>
            </p:nvSpPr>
            <p:spPr bwMode="auto">
              <a:xfrm>
                <a:off x="2267" y="2677"/>
                <a:ext cx="1" cy="2"/>
              </a:xfrm>
              <a:custGeom>
                <a:avLst/>
                <a:gdLst>
                  <a:gd name="T0" fmla="*/ 0 w 3"/>
                  <a:gd name="T1" fmla="*/ 0 h 29"/>
                  <a:gd name="T2" fmla="*/ 0 w 3"/>
                  <a:gd name="T3" fmla="*/ 0 h 29"/>
                  <a:gd name="T4" fmla="*/ 0 w 3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9"/>
                  <a:gd name="T11" fmla="*/ 3 w 3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9">
                    <a:moveTo>
                      <a:pt x="3" y="2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99" name="Freeform 285"/>
              <p:cNvSpPr>
                <a:spLocks/>
              </p:cNvSpPr>
              <p:nvPr/>
            </p:nvSpPr>
            <p:spPr bwMode="auto">
              <a:xfrm>
                <a:off x="2295" y="2681"/>
                <a:ext cx="1" cy="3"/>
              </a:xfrm>
              <a:custGeom>
                <a:avLst/>
                <a:gdLst>
                  <a:gd name="T0" fmla="*/ 0 w 3"/>
                  <a:gd name="T1" fmla="*/ 0 h 29"/>
                  <a:gd name="T2" fmla="*/ 0 w 3"/>
                  <a:gd name="T3" fmla="*/ 0 h 29"/>
                  <a:gd name="T4" fmla="*/ 0 w 3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9"/>
                  <a:gd name="T11" fmla="*/ 3 w 3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9">
                    <a:moveTo>
                      <a:pt x="3" y="2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00" name="Freeform 286"/>
              <p:cNvSpPr>
                <a:spLocks/>
              </p:cNvSpPr>
              <p:nvPr/>
            </p:nvSpPr>
            <p:spPr bwMode="auto">
              <a:xfrm>
                <a:off x="2323" y="2686"/>
                <a:ext cx="1" cy="2"/>
              </a:xfrm>
              <a:custGeom>
                <a:avLst/>
                <a:gdLst>
                  <a:gd name="T0" fmla="*/ 0 w 4"/>
                  <a:gd name="T1" fmla="*/ 0 h 31"/>
                  <a:gd name="T2" fmla="*/ 0 w 4"/>
                  <a:gd name="T3" fmla="*/ 0 h 31"/>
                  <a:gd name="T4" fmla="*/ 0 w 4"/>
                  <a:gd name="T5" fmla="*/ 0 h 3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31"/>
                  <a:gd name="T11" fmla="*/ 4 w 4"/>
                  <a:gd name="T12" fmla="*/ 31 h 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31">
                    <a:moveTo>
                      <a:pt x="4" y="31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01" name="Freeform 287"/>
              <p:cNvSpPr>
                <a:spLocks/>
              </p:cNvSpPr>
              <p:nvPr/>
            </p:nvSpPr>
            <p:spPr bwMode="auto">
              <a:xfrm>
                <a:off x="2429" y="2673"/>
                <a:ext cx="1" cy="3"/>
              </a:xfrm>
              <a:custGeom>
                <a:avLst/>
                <a:gdLst>
                  <a:gd name="T0" fmla="*/ 0 w 3"/>
                  <a:gd name="T1" fmla="*/ 0 h 29"/>
                  <a:gd name="T2" fmla="*/ 0 w 3"/>
                  <a:gd name="T3" fmla="*/ 0 h 29"/>
                  <a:gd name="T4" fmla="*/ 0 w 3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9"/>
                  <a:gd name="T11" fmla="*/ 3 w 3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9">
                    <a:moveTo>
                      <a:pt x="3" y="2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02" name="Freeform 288"/>
              <p:cNvSpPr>
                <a:spLocks/>
              </p:cNvSpPr>
              <p:nvPr/>
            </p:nvSpPr>
            <p:spPr bwMode="auto">
              <a:xfrm>
                <a:off x="2457" y="2678"/>
                <a:ext cx="1" cy="2"/>
              </a:xfrm>
              <a:custGeom>
                <a:avLst/>
                <a:gdLst>
                  <a:gd name="T0" fmla="*/ 0 w 5"/>
                  <a:gd name="T1" fmla="*/ 0 h 29"/>
                  <a:gd name="T2" fmla="*/ 0 w 5"/>
                  <a:gd name="T3" fmla="*/ 0 h 29"/>
                  <a:gd name="T4" fmla="*/ 0 w 5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29"/>
                  <a:gd name="T11" fmla="*/ 5 w 5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29">
                    <a:moveTo>
                      <a:pt x="5" y="2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03" name="Freeform 289"/>
              <p:cNvSpPr>
                <a:spLocks/>
              </p:cNvSpPr>
              <p:nvPr/>
            </p:nvSpPr>
            <p:spPr bwMode="auto">
              <a:xfrm>
                <a:off x="2133" y="2685"/>
                <a:ext cx="1" cy="3"/>
              </a:xfrm>
              <a:custGeom>
                <a:avLst/>
                <a:gdLst>
                  <a:gd name="T0" fmla="*/ 0 w 3"/>
                  <a:gd name="T1" fmla="*/ 0 h 29"/>
                  <a:gd name="T2" fmla="*/ 0 w 3"/>
                  <a:gd name="T3" fmla="*/ 0 h 29"/>
                  <a:gd name="T4" fmla="*/ 0 w 3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9"/>
                  <a:gd name="T11" fmla="*/ 3 w 3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9">
                    <a:moveTo>
                      <a:pt x="3" y="2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04" name="Freeform 290"/>
              <p:cNvSpPr>
                <a:spLocks/>
              </p:cNvSpPr>
              <p:nvPr/>
            </p:nvSpPr>
            <p:spPr bwMode="auto">
              <a:xfrm>
                <a:off x="2106" y="2681"/>
                <a:ext cx="1" cy="2"/>
              </a:xfrm>
              <a:custGeom>
                <a:avLst/>
                <a:gdLst>
                  <a:gd name="T0" fmla="*/ 0 w 3"/>
                  <a:gd name="T1" fmla="*/ 0 h 31"/>
                  <a:gd name="T2" fmla="*/ 0 w 3"/>
                  <a:gd name="T3" fmla="*/ 0 h 31"/>
                  <a:gd name="T4" fmla="*/ 0 w 3"/>
                  <a:gd name="T5" fmla="*/ 0 h 3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31"/>
                  <a:gd name="T11" fmla="*/ 3 w 3"/>
                  <a:gd name="T12" fmla="*/ 31 h 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31">
                    <a:moveTo>
                      <a:pt x="3" y="31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05" name="Freeform 291"/>
              <p:cNvSpPr>
                <a:spLocks/>
              </p:cNvSpPr>
              <p:nvPr/>
            </p:nvSpPr>
            <p:spPr bwMode="auto">
              <a:xfrm>
                <a:off x="2078" y="2677"/>
                <a:ext cx="1" cy="2"/>
              </a:xfrm>
              <a:custGeom>
                <a:avLst/>
                <a:gdLst>
                  <a:gd name="T0" fmla="*/ 0 w 3"/>
                  <a:gd name="T1" fmla="*/ 0 h 29"/>
                  <a:gd name="T2" fmla="*/ 0 w 3"/>
                  <a:gd name="T3" fmla="*/ 0 h 29"/>
                  <a:gd name="T4" fmla="*/ 0 w 3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9"/>
                  <a:gd name="T11" fmla="*/ 3 w 3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9">
                    <a:moveTo>
                      <a:pt x="3" y="2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06" name="Freeform 292"/>
              <p:cNvSpPr>
                <a:spLocks/>
              </p:cNvSpPr>
              <p:nvPr/>
            </p:nvSpPr>
            <p:spPr bwMode="auto">
              <a:xfrm>
                <a:off x="2051" y="2672"/>
                <a:ext cx="1" cy="3"/>
              </a:xfrm>
              <a:custGeom>
                <a:avLst/>
                <a:gdLst>
                  <a:gd name="T0" fmla="*/ 0 w 4"/>
                  <a:gd name="T1" fmla="*/ 0 h 28"/>
                  <a:gd name="T2" fmla="*/ 0 w 4"/>
                  <a:gd name="T3" fmla="*/ 0 h 28"/>
                  <a:gd name="T4" fmla="*/ 0 w 4"/>
                  <a:gd name="T5" fmla="*/ 0 h 28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8"/>
                  <a:gd name="T11" fmla="*/ 4 w 4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8">
                    <a:moveTo>
                      <a:pt x="4" y="28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07" name="Freeform 293"/>
              <p:cNvSpPr>
                <a:spLocks/>
              </p:cNvSpPr>
              <p:nvPr/>
            </p:nvSpPr>
            <p:spPr bwMode="auto">
              <a:xfrm>
                <a:off x="1944" y="2685"/>
                <a:ext cx="1" cy="2"/>
              </a:xfrm>
              <a:custGeom>
                <a:avLst/>
                <a:gdLst>
                  <a:gd name="T0" fmla="*/ 0 w 4"/>
                  <a:gd name="T1" fmla="*/ 0 h 30"/>
                  <a:gd name="T2" fmla="*/ 0 w 4"/>
                  <a:gd name="T3" fmla="*/ 0 h 30"/>
                  <a:gd name="T4" fmla="*/ 0 w 4"/>
                  <a:gd name="T5" fmla="*/ 0 h 30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30"/>
                  <a:gd name="T11" fmla="*/ 4 w 4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30">
                    <a:moveTo>
                      <a:pt x="4" y="3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08" name="Freeform 294"/>
              <p:cNvSpPr>
                <a:spLocks/>
              </p:cNvSpPr>
              <p:nvPr/>
            </p:nvSpPr>
            <p:spPr bwMode="auto">
              <a:xfrm>
                <a:off x="1916" y="2680"/>
                <a:ext cx="1" cy="3"/>
              </a:xfrm>
              <a:custGeom>
                <a:avLst/>
                <a:gdLst>
                  <a:gd name="T0" fmla="*/ 0 w 4"/>
                  <a:gd name="T1" fmla="*/ 0 h 29"/>
                  <a:gd name="T2" fmla="*/ 0 w 4"/>
                  <a:gd name="T3" fmla="*/ 0 h 29"/>
                  <a:gd name="T4" fmla="*/ 0 w 4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9"/>
                  <a:gd name="T11" fmla="*/ 4 w 4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9">
                    <a:moveTo>
                      <a:pt x="4" y="29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09" name="Freeform 295"/>
              <p:cNvSpPr>
                <a:spLocks/>
              </p:cNvSpPr>
              <p:nvPr/>
            </p:nvSpPr>
            <p:spPr bwMode="auto">
              <a:xfrm>
                <a:off x="2049" y="2674"/>
                <a:ext cx="2" cy="1"/>
              </a:xfrm>
              <a:custGeom>
                <a:avLst/>
                <a:gdLst>
                  <a:gd name="T0" fmla="*/ 0 w 28"/>
                  <a:gd name="T1" fmla="*/ 0 h 4"/>
                  <a:gd name="T2" fmla="*/ 0 w 28"/>
                  <a:gd name="T3" fmla="*/ 0 h 4"/>
                  <a:gd name="T4" fmla="*/ 0 w 28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4"/>
                  <a:gd name="T11" fmla="*/ 28 w 28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4">
                    <a:moveTo>
                      <a:pt x="0" y="0"/>
                    </a:moveTo>
                    <a:lnTo>
                      <a:pt x="27" y="4"/>
                    </a:lnTo>
                    <a:lnTo>
                      <a:pt x="28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10" name="Freeform 296"/>
              <p:cNvSpPr>
                <a:spLocks/>
              </p:cNvSpPr>
              <p:nvPr/>
            </p:nvSpPr>
            <p:spPr bwMode="auto">
              <a:xfrm>
                <a:off x="2076" y="2679"/>
                <a:ext cx="2" cy="1"/>
              </a:xfrm>
              <a:custGeom>
                <a:avLst/>
                <a:gdLst>
                  <a:gd name="T0" fmla="*/ 0 w 30"/>
                  <a:gd name="T1" fmla="*/ 0 h 5"/>
                  <a:gd name="T2" fmla="*/ 0 w 30"/>
                  <a:gd name="T3" fmla="*/ 0 h 5"/>
                  <a:gd name="T4" fmla="*/ 0 w 30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5"/>
                  <a:gd name="T11" fmla="*/ 30 w 30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5">
                    <a:moveTo>
                      <a:pt x="0" y="0"/>
                    </a:moveTo>
                    <a:lnTo>
                      <a:pt x="28" y="5"/>
                    </a:lnTo>
                    <a:lnTo>
                      <a:pt x="3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11" name="Freeform 297"/>
              <p:cNvSpPr>
                <a:spLocks/>
              </p:cNvSpPr>
              <p:nvPr/>
            </p:nvSpPr>
            <p:spPr bwMode="auto">
              <a:xfrm>
                <a:off x="2104" y="2683"/>
                <a:ext cx="2" cy="1"/>
              </a:xfrm>
              <a:custGeom>
                <a:avLst/>
                <a:gdLst>
                  <a:gd name="T0" fmla="*/ 0 w 29"/>
                  <a:gd name="T1" fmla="*/ 0 h 5"/>
                  <a:gd name="T2" fmla="*/ 0 w 29"/>
                  <a:gd name="T3" fmla="*/ 0 h 5"/>
                  <a:gd name="T4" fmla="*/ 0 w 29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5"/>
                  <a:gd name="T11" fmla="*/ 29 w 29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5">
                    <a:moveTo>
                      <a:pt x="0" y="0"/>
                    </a:moveTo>
                    <a:lnTo>
                      <a:pt x="28" y="5"/>
                    </a:lnTo>
                    <a:lnTo>
                      <a:pt x="29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12" name="Freeform 298"/>
              <p:cNvSpPr>
                <a:spLocks/>
              </p:cNvSpPr>
              <p:nvPr/>
            </p:nvSpPr>
            <p:spPr bwMode="auto">
              <a:xfrm>
                <a:off x="2131" y="2687"/>
                <a:ext cx="3" cy="1"/>
              </a:xfrm>
              <a:custGeom>
                <a:avLst/>
                <a:gdLst>
                  <a:gd name="T0" fmla="*/ 0 w 28"/>
                  <a:gd name="T1" fmla="*/ 0 h 4"/>
                  <a:gd name="T2" fmla="*/ 0 w 28"/>
                  <a:gd name="T3" fmla="*/ 0 h 4"/>
                  <a:gd name="T4" fmla="*/ 0 w 28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4"/>
                  <a:gd name="T11" fmla="*/ 28 w 28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4">
                    <a:moveTo>
                      <a:pt x="0" y="0"/>
                    </a:moveTo>
                    <a:lnTo>
                      <a:pt x="27" y="4"/>
                    </a:lnTo>
                    <a:lnTo>
                      <a:pt x="28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13" name="Freeform 299"/>
              <p:cNvSpPr>
                <a:spLocks/>
              </p:cNvSpPr>
              <p:nvPr/>
            </p:nvSpPr>
            <p:spPr bwMode="auto">
              <a:xfrm>
                <a:off x="2238" y="2675"/>
                <a:ext cx="2" cy="1"/>
              </a:xfrm>
              <a:custGeom>
                <a:avLst/>
                <a:gdLst>
                  <a:gd name="T0" fmla="*/ 0 w 28"/>
                  <a:gd name="T1" fmla="*/ 0 h 5"/>
                  <a:gd name="T2" fmla="*/ 0 w 28"/>
                  <a:gd name="T3" fmla="*/ 0 h 5"/>
                  <a:gd name="T4" fmla="*/ 0 w 28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5"/>
                  <a:gd name="T11" fmla="*/ 28 w 28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5">
                    <a:moveTo>
                      <a:pt x="0" y="0"/>
                    </a:moveTo>
                    <a:lnTo>
                      <a:pt x="27" y="5"/>
                    </a:lnTo>
                    <a:lnTo>
                      <a:pt x="28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14" name="Freeform 300"/>
              <p:cNvSpPr>
                <a:spLocks/>
              </p:cNvSpPr>
              <p:nvPr/>
            </p:nvSpPr>
            <p:spPr bwMode="auto">
              <a:xfrm>
                <a:off x="2266" y="2679"/>
                <a:ext cx="2" cy="1"/>
              </a:xfrm>
              <a:custGeom>
                <a:avLst/>
                <a:gdLst>
                  <a:gd name="T0" fmla="*/ 0 w 28"/>
                  <a:gd name="T1" fmla="*/ 0 h 4"/>
                  <a:gd name="T2" fmla="*/ 0 w 28"/>
                  <a:gd name="T3" fmla="*/ 0 h 4"/>
                  <a:gd name="T4" fmla="*/ 0 w 28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4"/>
                  <a:gd name="T11" fmla="*/ 28 w 28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4">
                    <a:moveTo>
                      <a:pt x="0" y="0"/>
                    </a:moveTo>
                    <a:lnTo>
                      <a:pt x="27" y="4"/>
                    </a:lnTo>
                    <a:lnTo>
                      <a:pt x="28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15" name="Freeform 301"/>
              <p:cNvSpPr>
                <a:spLocks/>
              </p:cNvSpPr>
              <p:nvPr/>
            </p:nvSpPr>
            <p:spPr bwMode="auto">
              <a:xfrm>
                <a:off x="2293" y="2683"/>
                <a:ext cx="2" cy="1"/>
              </a:xfrm>
              <a:custGeom>
                <a:avLst/>
                <a:gdLst>
                  <a:gd name="T0" fmla="*/ 0 w 29"/>
                  <a:gd name="T1" fmla="*/ 0 h 4"/>
                  <a:gd name="T2" fmla="*/ 0 w 29"/>
                  <a:gd name="T3" fmla="*/ 0 h 4"/>
                  <a:gd name="T4" fmla="*/ 0 w 29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4"/>
                  <a:gd name="T11" fmla="*/ 29 w 29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4">
                    <a:moveTo>
                      <a:pt x="0" y="0"/>
                    </a:moveTo>
                    <a:lnTo>
                      <a:pt x="28" y="4"/>
                    </a:lnTo>
                    <a:lnTo>
                      <a:pt x="29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16" name="Freeform 302"/>
              <p:cNvSpPr>
                <a:spLocks/>
              </p:cNvSpPr>
              <p:nvPr/>
            </p:nvSpPr>
            <p:spPr bwMode="auto">
              <a:xfrm>
                <a:off x="2321" y="2688"/>
                <a:ext cx="2" cy="1"/>
              </a:xfrm>
              <a:custGeom>
                <a:avLst/>
                <a:gdLst>
                  <a:gd name="T0" fmla="*/ 0 w 29"/>
                  <a:gd name="T1" fmla="*/ 0 h 5"/>
                  <a:gd name="T2" fmla="*/ 0 w 29"/>
                  <a:gd name="T3" fmla="*/ 0 h 5"/>
                  <a:gd name="T4" fmla="*/ 0 w 29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5"/>
                  <a:gd name="T11" fmla="*/ 29 w 29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5">
                    <a:moveTo>
                      <a:pt x="0" y="0"/>
                    </a:moveTo>
                    <a:lnTo>
                      <a:pt x="28" y="5"/>
                    </a:lnTo>
                    <a:lnTo>
                      <a:pt x="29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17" name="Freeform 303"/>
              <p:cNvSpPr>
                <a:spLocks/>
              </p:cNvSpPr>
              <p:nvPr/>
            </p:nvSpPr>
            <p:spPr bwMode="auto">
              <a:xfrm>
                <a:off x="2427" y="2675"/>
                <a:ext cx="3" cy="1"/>
              </a:xfrm>
              <a:custGeom>
                <a:avLst/>
                <a:gdLst>
                  <a:gd name="T0" fmla="*/ 0 w 29"/>
                  <a:gd name="T1" fmla="*/ 0 h 4"/>
                  <a:gd name="T2" fmla="*/ 0 w 29"/>
                  <a:gd name="T3" fmla="*/ 0 h 4"/>
                  <a:gd name="T4" fmla="*/ 0 w 29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4"/>
                  <a:gd name="T11" fmla="*/ 29 w 29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4">
                    <a:moveTo>
                      <a:pt x="0" y="0"/>
                    </a:moveTo>
                    <a:lnTo>
                      <a:pt x="28" y="4"/>
                    </a:lnTo>
                    <a:lnTo>
                      <a:pt x="29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18" name="Freeform 304"/>
              <p:cNvSpPr>
                <a:spLocks/>
              </p:cNvSpPr>
              <p:nvPr/>
            </p:nvSpPr>
            <p:spPr bwMode="auto">
              <a:xfrm>
                <a:off x="2455" y="2680"/>
                <a:ext cx="2" cy="1"/>
              </a:xfrm>
              <a:custGeom>
                <a:avLst/>
                <a:gdLst>
                  <a:gd name="T0" fmla="*/ 0 w 29"/>
                  <a:gd name="T1" fmla="*/ 0 h 5"/>
                  <a:gd name="T2" fmla="*/ 0 w 29"/>
                  <a:gd name="T3" fmla="*/ 0 h 5"/>
                  <a:gd name="T4" fmla="*/ 0 w 29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5"/>
                  <a:gd name="T11" fmla="*/ 29 w 29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5">
                    <a:moveTo>
                      <a:pt x="0" y="0"/>
                    </a:moveTo>
                    <a:lnTo>
                      <a:pt x="28" y="5"/>
                    </a:lnTo>
                    <a:lnTo>
                      <a:pt x="29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19" name="Freeform 305"/>
              <p:cNvSpPr>
                <a:spLocks/>
              </p:cNvSpPr>
              <p:nvPr/>
            </p:nvSpPr>
            <p:spPr bwMode="auto">
              <a:xfrm>
                <a:off x="1914" y="2682"/>
                <a:ext cx="3" cy="1"/>
              </a:xfrm>
              <a:custGeom>
                <a:avLst/>
                <a:gdLst>
                  <a:gd name="T0" fmla="*/ 0 w 28"/>
                  <a:gd name="T1" fmla="*/ 0 h 4"/>
                  <a:gd name="T2" fmla="*/ 0 w 28"/>
                  <a:gd name="T3" fmla="*/ 0 h 4"/>
                  <a:gd name="T4" fmla="*/ 0 w 28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4"/>
                  <a:gd name="T11" fmla="*/ 28 w 28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4">
                    <a:moveTo>
                      <a:pt x="0" y="0"/>
                    </a:moveTo>
                    <a:lnTo>
                      <a:pt x="27" y="4"/>
                    </a:lnTo>
                    <a:lnTo>
                      <a:pt x="28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20" name="Freeform 306"/>
              <p:cNvSpPr>
                <a:spLocks/>
              </p:cNvSpPr>
              <p:nvPr/>
            </p:nvSpPr>
            <p:spPr bwMode="auto">
              <a:xfrm>
                <a:off x="1942" y="2687"/>
                <a:ext cx="2" cy="1"/>
              </a:xfrm>
              <a:custGeom>
                <a:avLst/>
                <a:gdLst>
                  <a:gd name="T0" fmla="*/ 0 w 28"/>
                  <a:gd name="T1" fmla="*/ 0 h 5"/>
                  <a:gd name="T2" fmla="*/ 0 w 28"/>
                  <a:gd name="T3" fmla="*/ 0 h 5"/>
                  <a:gd name="T4" fmla="*/ 0 w 28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5"/>
                  <a:gd name="T11" fmla="*/ 28 w 28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5">
                    <a:moveTo>
                      <a:pt x="0" y="0"/>
                    </a:moveTo>
                    <a:lnTo>
                      <a:pt x="27" y="5"/>
                    </a:lnTo>
                    <a:lnTo>
                      <a:pt x="28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21" name="Freeform 307"/>
              <p:cNvSpPr>
                <a:spLocks/>
              </p:cNvSpPr>
              <p:nvPr/>
            </p:nvSpPr>
            <p:spPr bwMode="auto">
              <a:xfrm>
                <a:off x="2256" y="2682"/>
                <a:ext cx="2" cy="1"/>
              </a:xfrm>
              <a:custGeom>
                <a:avLst/>
                <a:gdLst>
                  <a:gd name="T0" fmla="*/ 0 w 23"/>
                  <a:gd name="T1" fmla="*/ 0 h 8"/>
                  <a:gd name="T2" fmla="*/ 0 w 23"/>
                  <a:gd name="T3" fmla="*/ 0 h 8"/>
                  <a:gd name="T4" fmla="*/ 0 w 2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8"/>
                  <a:gd name="T11" fmla="*/ 23 w 2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8">
                    <a:moveTo>
                      <a:pt x="0" y="8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22" name="Freeform 308"/>
              <p:cNvSpPr>
                <a:spLocks/>
              </p:cNvSpPr>
              <p:nvPr/>
            </p:nvSpPr>
            <p:spPr bwMode="auto">
              <a:xfrm>
                <a:off x="2278" y="2674"/>
                <a:ext cx="2" cy="1"/>
              </a:xfrm>
              <a:custGeom>
                <a:avLst/>
                <a:gdLst>
                  <a:gd name="T0" fmla="*/ 0 w 22"/>
                  <a:gd name="T1" fmla="*/ 0 h 9"/>
                  <a:gd name="T2" fmla="*/ 0 w 22"/>
                  <a:gd name="T3" fmla="*/ 0 h 9"/>
                  <a:gd name="T4" fmla="*/ 0 w 22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9"/>
                  <a:gd name="T11" fmla="*/ 22 w 22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9">
                    <a:moveTo>
                      <a:pt x="0" y="9"/>
                    </a:moveTo>
                    <a:lnTo>
                      <a:pt x="21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23" name="Freeform 309"/>
              <p:cNvSpPr>
                <a:spLocks/>
              </p:cNvSpPr>
              <p:nvPr/>
            </p:nvSpPr>
            <p:spPr bwMode="auto">
              <a:xfrm>
                <a:off x="2293" y="2684"/>
                <a:ext cx="2" cy="1"/>
              </a:xfrm>
              <a:custGeom>
                <a:avLst/>
                <a:gdLst>
                  <a:gd name="T0" fmla="*/ 0 w 23"/>
                  <a:gd name="T1" fmla="*/ 0 h 9"/>
                  <a:gd name="T2" fmla="*/ 0 w 23"/>
                  <a:gd name="T3" fmla="*/ 0 h 9"/>
                  <a:gd name="T4" fmla="*/ 0 w 23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9"/>
                  <a:gd name="T11" fmla="*/ 23 w 23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9">
                    <a:moveTo>
                      <a:pt x="0" y="9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24" name="Freeform 310"/>
              <p:cNvSpPr>
                <a:spLocks/>
              </p:cNvSpPr>
              <p:nvPr/>
            </p:nvSpPr>
            <p:spPr bwMode="auto">
              <a:xfrm>
                <a:off x="2315" y="2676"/>
                <a:ext cx="2" cy="1"/>
              </a:xfrm>
              <a:custGeom>
                <a:avLst/>
                <a:gdLst>
                  <a:gd name="T0" fmla="*/ 0 w 22"/>
                  <a:gd name="T1" fmla="*/ 0 h 9"/>
                  <a:gd name="T2" fmla="*/ 0 w 22"/>
                  <a:gd name="T3" fmla="*/ 0 h 9"/>
                  <a:gd name="T4" fmla="*/ 0 w 22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9"/>
                  <a:gd name="T11" fmla="*/ 22 w 22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9">
                    <a:moveTo>
                      <a:pt x="0" y="9"/>
                    </a:moveTo>
                    <a:lnTo>
                      <a:pt x="21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25" name="Freeform 311"/>
              <p:cNvSpPr>
                <a:spLocks/>
              </p:cNvSpPr>
              <p:nvPr/>
            </p:nvSpPr>
            <p:spPr bwMode="auto">
              <a:xfrm>
                <a:off x="2330" y="2686"/>
                <a:ext cx="2" cy="1"/>
              </a:xfrm>
              <a:custGeom>
                <a:avLst/>
                <a:gdLst>
                  <a:gd name="T0" fmla="*/ 0 w 23"/>
                  <a:gd name="T1" fmla="*/ 0 h 9"/>
                  <a:gd name="T2" fmla="*/ 0 w 23"/>
                  <a:gd name="T3" fmla="*/ 0 h 9"/>
                  <a:gd name="T4" fmla="*/ 0 w 23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9"/>
                  <a:gd name="T11" fmla="*/ 23 w 23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9">
                    <a:moveTo>
                      <a:pt x="0" y="9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26" name="Freeform 312"/>
              <p:cNvSpPr>
                <a:spLocks/>
              </p:cNvSpPr>
              <p:nvPr/>
            </p:nvSpPr>
            <p:spPr bwMode="auto">
              <a:xfrm>
                <a:off x="2352" y="2678"/>
                <a:ext cx="2" cy="1"/>
              </a:xfrm>
              <a:custGeom>
                <a:avLst/>
                <a:gdLst>
                  <a:gd name="T0" fmla="*/ 0 w 22"/>
                  <a:gd name="T1" fmla="*/ 0 h 8"/>
                  <a:gd name="T2" fmla="*/ 0 w 22"/>
                  <a:gd name="T3" fmla="*/ 0 h 8"/>
                  <a:gd name="T4" fmla="*/ 0 w 22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8"/>
                  <a:gd name="T11" fmla="*/ 22 w 22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8">
                    <a:moveTo>
                      <a:pt x="0" y="8"/>
                    </a:moveTo>
                    <a:lnTo>
                      <a:pt x="21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27" name="Freeform 313"/>
              <p:cNvSpPr>
                <a:spLocks/>
              </p:cNvSpPr>
              <p:nvPr/>
            </p:nvSpPr>
            <p:spPr bwMode="auto">
              <a:xfrm>
                <a:off x="2368" y="2688"/>
                <a:ext cx="1" cy="1"/>
              </a:xfrm>
              <a:custGeom>
                <a:avLst/>
                <a:gdLst>
                  <a:gd name="T0" fmla="*/ 0 w 10"/>
                  <a:gd name="T1" fmla="*/ 0 h 4"/>
                  <a:gd name="T2" fmla="*/ 0 w 10"/>
                  <a:gd name="T3" fmla="*/ 0 h 4"/>
                  <a:gd name="T4" fmla="*/ 0 w 10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4"/>
                  <a:gd name="T11" fmla="*/ 10 w 10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4">
                    <a:moveTo>
                      <a:pt x="0" y="4"/>
                    </a:move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28" name="Freeform 314"/>
              <p:cNvSpPr>
                <a:spLocks/>
              </p:cNvSpPr>
              <p:nvPr/>
            </p:nvSpPr>
            <p:spPr bwMode="auto">
              <a:xfrm>
                <a:off x="2389" y="2680"/>
                <a:ext cx="2" cy="1"/>
              </a:xfrm>
              <a:custGeom>
                <a:avLst/>
                <a:gdLst>
                  <a:gd name="T0" fmla="*/ 0 w 23"/>
                  <a:gd name="T1" fmla="*/ 0 h 7"/>
                  <a:gd name="T2" fmla="*/ 0 w 23"/>
                  <a:gd name="T3" fmla="*/ 0 h 7"/>
                  <a:gd name="T4" fmla="*/ 0 w 23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7"/>
                  <a:gd name="T11" fmla="*/ 23 w 2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7">
                    <a:moveTo>
                      <a:pt x="0" y="7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29" name="Freeform 315"/>
              <p:cNvSpPr>
                <a:spLocks/>
              </p:cNvSpPr>
              <p:nvPr/>
            </p:nvSpPr>
            <p:spPr bwMode="auto">
              <a:xfrm>
                <a:off x="2411" y="2672"/>
                <a:ext cx="1" cy="1"/>
              </a:xfrm>
              <a:custGeom>
                <a:avLst/>
                <a:gdLst>
                  <a:gd name="T0" fmla="*/ 0 w 8"/>
                  <a:gd name="T1" fmla="*/ 0 h 3"/>
                  <a:gd name="T2" fmla="*/ 0 w 8"/>
                  <a:gd name="T3" fmla="*/ 0 h 3"/>
                  <a:gd name="T4" fmla="*/ 0 w 8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3"/>
                  <a:gd name="T11" fmla="*/ 8 w 8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3">
                    <a:moveTo>
                      <a:pt x="0" y="3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30" name="Freeform 316"/>
              <p:cNvSpPr>
                <a:spLocks/>
              </p:cNvSpPr>
              <p:nvPr/>
            </p:nvSpPr>
            <p:spPr bwMode="auto">
              <a:xfrm>
                <a:off x="2426" y="2682"/>
                <a:ext cx="2" cy="1"/>
              </a:xfrm>
              <a:custGeom>
                <a:avLst/>
                <a:gdLst>
                  <a:gd name="T0" fmla="*/ 0 w 22"/>
                  <a:gd name="T1" fmla="*/ 0 h 7"/>
                  <a:gd name="T2" fmla="*/ 0 w 22"/>
                  <a:gd name="T3" fmla="*/ 0 h 7"/>
                  <a:gd name="T4" fmla="*/ 0 w 22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7"/>
                  <a:gd name="T11" fmla="*/ 22 w 22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7">
                    <a:moveTo>
                      <a:pt x="0" y="7"/>
                    </a:moveTo>
                    <a:lnTo>
                      <a:pt x="21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31" name="Freeform 317"/>
              <p:cNvSpPr>
                <a:spLocks/>
              </p:cNvSpPr>
              <p:nvPr/>
            </p:nvSpPr>
            <p:spPr bwMode="auto">
              <a:xfrm>
                <a:off x="2448" y="2674"/>
                <a:ext cx="2" cy="1"/>
              </a:xfrm>
              <a:custGeom>
                <a:avLst/>
                <a:gdLst>
                  <a:gd name="T0" fmla="*/ 0 w 23"/>
                  <a:gd name="T1" fmla="*/ 0 h 9"/>
                  <a:gd name="T2" fmla="*/ 0 w 23"/>
                  <a:gd name="T3" fmla="*/ 0 h 9"/>
                  <a:gd name="T4" fmla="*/ 0 w 23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9"/>
                  <a:gd name="T11" fmla="*/ 23 w 23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9">
                    <a:moveTo>
                      <a:pt x="0" y="9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32" name="Freeform 318"/>
              <p:cNvSpPr>
                <a:spLocks/>
              </p:cNvSpPr>
              <p:nvPr/>
            </p:nvSpPr>
            <p:spPr bwMode="auto">
              <a:xfrm>
                <a:off x="2463" y="2684"/>
                <a:ext cx="2" cy="1"/>
              </a:xfrm>
              <a:custGeom>
                <a:avLst/>
                <a:gdLst>
                  <a:gd name="T0" fmla="*/ 0 w 22"/>
                  <a:gd name="T1" fmla="*/ 0 h 8"/>
                  <a:gd name="T2" fmla="*/ 0 w 22"/>
                  <a:gd name="T3" fmla="*/ 0 h 8"/>
                  <a:gd name="T4" fmla="*/ 0 w 22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8"/>
                  <a:gd name="T11" fmla="*/ 22 w 22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8">
                    <a:moveTo>
                      <a:pt x="0" y="8"/>
                    </a:moveTo>
                    <a:lnTo>
                      <a:pt x="21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33" name="Freeform 319"/>
              <p:cNvSpPr>
                <a:spLocks/>
              </p:cNvSpPr>
              <p:nvPr/>
            </p:nvSpPr>
            <p:spPr bwMode="auto">
              <a:xfrm>
                <a:off x="2199" y="2689"/>
                <a:ext cx="1" cy="1"/>
              </a:xfrm>
              <a:custGeom>
                <a:avLst/>
                <a:gdLst>
                  <a:gd name="T0" fmla="*/ 0 w 9"/>
                  <a:gd name="T1" fmla="*/ 0 h 3"/>
                  <a:gd name="T2" fmla="*/ 0 w 9"/>
                  <a:gd name="T3" fmla="*/ 0 h 3"/>
                  <a:gd name="T4" fmla="*/ 0 w 9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3"/>
                  <a:gd name="T11" fmla="*/ 9 w 9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3">
                    <a:moveTo>
                      <a:pt x="0" y="3"/>
                    </a:moveTo>
                    <a:lnTo>
                      <a:pt x="8" y="0"/>
                    </a:lnTo>
                    <a:lnTo>
                      <a:pt x="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34" name="Freeform 320"/>
              <p:cNvSpPr>
                <a:spLocks/>
              </p:cNvSpPr>
              <p:nvPr/>
            </p:nvSpPr>
            <p:spPr bwMode="auto">
              <a:xfrm>
                <a:off x="2219" y="2680"/>
                <a:ext cx="2" cy="1"/>
              </a:xfrm>
              <a:custGeom>
                <a:avLst/>
                <a:gdLst>
                  <a:gd name="T0" fmla="*/ 0 w 23"/>
                  <a:gd name="T1" fmla="*/ 0 h 8"/>
                  <a:gd name="T2" fmla="*/ 0 w 23"/>
                  <a:gd name="T3" fmla="*/ 0 h 8"/>
                  <a:gd name="T4" fmla="*/ 0 w 2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8"/>
                  <a:gd name="T11" fmla="*/ 23 w 2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8">
                    <a:moveTo>
                      <a:pt x="0" y="8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35" name="Freeform 321"/>
              <p:cNvSpPr>
                <a:spLocks/>
              </p:cNvSpPr>
              <p:nvPr/>
            </p:nvSpPr>
            <p:spPr bwMode="auto">
              <a:xfrm>
                <a:off x="2241" y="2672"/>
                <a:ext cx="1" cy="1"/>
              </a:xfrm>
              <a:custGeom>
                <a:avLst/>
                <a:gdLst>
                  <a:gd name="T0" fmla="*/ 0 w 9"/>
                  <a:gd name="T1" fmla="*/ 0 h 3"/>
                  <a:gd name="T2" fmla="*/ 0 w 9"/>
                  <a:gd name="T3" fmla="*/ 0 h 3"/>
                  <a:gd name="T4" fmla="*/ 0 w 9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3"/>
                  <a:gd name="T11" fmla="*/ 9 w 9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3">
                    <a:moveTo>
                      <a:pt x="0" y="3"/>
                    </a:moveTo>
                    <a:lnTo>
                      <a:pt x="8" y="0"/>
                    </a:lnTo>
                    <a:lnTo>
                      <a:pt x="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36" name="Freeform 322"/>
              <p:cNvSpPr>
                <a:spLocks/>
              </p:cNvSpPr>
              <p:nvPr/>
            </p:nvSpPr>
            <p:spPr bwMode="auto">
              <a:xfrm>
                <a:off x="2160" y="2687"/>
                <a:ext cx="2" cy="1"/>
              </a:xfrm>
              <a:custGeom>
                <a:avLst/>
                <a:gdLst>
                  <a:gd name="T0" fmla="*/ 0 w 23"/>
                  <a:gd name="T1" fmla="*/ 0 h 9"/>
                  <a:gd name="T2" fmla="*/ 0 w 23"/>
                  <a:gd name="T3" fmla="*/ 0 h 9"/>
                  <a:gd name="T4" fmla="*/ 0 w 23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9"/>
                  <a:gd name="T11" fmla="*/ 23 w 23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9">
                    <a:moveTo>
                      <a:pt x="0" y="9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37" name="Freeform 323"/>
              <p:cNvSpPr>
                <a:spLocks/>
              </p:cNvSpPr>
              <p:nvPr/>
            </p:nvSpPr>
            <p:spPr bwMode="auto">
              <a:xfrm>
                <a:off x="2182" y="2678"/>
                <a:ext cx="2" cy="1"/>
              </a:xfrm>
              <a:custGeom>
                <a:avLst/>
                <a:gdLst>
                  <a:gd name="T0" fmla="*/ 0 w 24"/>
                  <a:gd name="T1" fmla="*/ 0 h 9"/>
                  <a:gd name="T2" fmla="*/ 0 w 24"/>
                  <a:gd name="T3" fmla="*/ 0 h 9"/>
                  <a:gd name="T4" fmla="*/ 0 w 24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9"/>
                  <a:gd name="T11" fmla="*/ 24 w 2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9">
                    <a:moveTo>
                      <a:pt x="0" y="9"/>
                    </a:moveTo>
                    <a:lnTo>
                      <a:pt x="22" y="0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38" name="Freeform 324"/>
              <p:cNvSpPr>
                <a:spLocks/>
              </p:cNvSpPr>
              <p:nvPr/>
            </p:nvSpPr>
            <p:spPr bwMode="auto">
              <a:xfrm>
                <a:off x="2123" y="2684"/>
                <a:ext cx="2" cy="1"/>
              </a:xfrm>
              <a:custGeom>
                <a:avLst/>
                <a:gdLst>
                  <a:gd name="T0" fmla="*/ 0 w 23"/>
                  <a:gd name="T1" fmla="*/ 0 h 8"/>
                  <a:gd name="T2" fmla="*/ 0 w 23"/>
                  <a:gd name="T3" fmla="*/ 0 h 8"/>
                  <a:gd name="T4" fmla="*/ 0 w 2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8"/>
                  <a:gd name="T11" fmla="*/ 23 w 2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8">
                    <a:moveTo>
                      <a:pt x="0" y="8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39" name="Freeform 325"/>
              <p:cNvSpPr>
                <a:spLocks/>
              </p:cNvSpPr>
              <p:nvPr/>
            </p:nvSpPr>
            <p:spPr bwMode="auto">
              <a:xfrm>
                <a:off x="2145" y="2676"/>
                <a:ext cx="2" cy="1"/>
              </a:xfrm>
              <a:custGeom>
                <a:avLst/>
                <a:gdLst>
                  <a:gd name="T0" fmla="*/ 0 w 22"/>
                  <a:gd name="T1" fmla="*/ 0 h 9"/>
                  <a:gd name="T2" fmla="*/ 0 w 22"/>
                  <a:gd name="T3" fmla="*/ 0 h 9"/>
                  <a:gd name="T4" fmla="*/ 0 w 22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9"/>
                  <a:gd name="T11" fmla="*/ 22 w 22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9">
                    <a:moveTo>
                      <a:pt x="0" y="9"/>
                    </a:moveTo>
                    <a:lnTo>
                      <a:pt x="21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40" name="Freeform 326"/>
              <p:cNvSpPr>
                <a:spLocks/>
              </p:cNvSpPr>
              <p:nvPr/>
            </p:nvSpPr>
            <p:spPr bwMode="auto">
              <a:xfrm>
                <a:off x="2086" y="2682"/>
                <a:ext cx="2" cy="1"/>
              </a:xfrm>
              <a:custGeom>
                <a:avLst/>
                <a:gdLst>
                  <a:gd name="T0" fmla="*/ 0 w 23"/>
                  <a:gd name="T1" fmla="*/ 0 h 8"/>
                  <a:gd name="T2" fmla="*/ 0 w 23"/>
                  <a:gd name="T3" fmla="*/ 0 h 8"/>
                  <a:gd name="T4" fmla="*/ 0 w 2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8"/>
                  <a:gd name="T11" fmla="*/ 23 w 2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8">
                    <a:moveTo>
                      <a:pt x="0" y="8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41" name="Freeform 327"/>
              <p:cNvSpPr>
                <a:spLocks/>
              </p:cNvSpPr>
              <p:nvPr/>
            </p:nvSpPr>
            <p:spPr bwMode="auto">
              <a:xfrm>
                <a:off x="2108" y="2674"/>
                <a:ext cx="2" cy="1"/>
              </a:xfrm>
              <a:custGeom>
                <a:avLst/>
                <a:gdLst>
                  <a:gd name="T0" fmla="*/ 0 w 22"/>
                  <a:gd name="T1" fmla="*/ 0 h 8"/>
                  <a:gd name="T2" fmla="*/ 0 w 22"/>
                  <a:gd name="T3" fmla="*/ 0 h 8"/>
                  <a:gd name="T4" fmla="*/ 0 w 22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8"/>
                  <a:gd name="T11" fmla="*/ 22 w 22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8">
                    <a:moveTo>
                      <a:pt x="0" y="8"/>
                    </a:moveTo>
                    <a:lnTo>
                      <a:pt x="21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42" name="Freeform 328"/>
              <p:cNvSpPr>
                <a:spLocks/>
              </p:cNvSpPr>
              <p:nvPr/>
            </p:nvSpPr>
            <p:spPr bwMode="auto">
              <a:xfrm>
                <a:off x="2029" y="2689"/>
                <a:ext cx="1" cy="1"/>
              </a:xfrm>
              <a:custGeom>
                <a:avLst/>
                <a:gdLst>
                  <a:gd name="T0" fmla="*/ 0 w 6"/>
                  <a:gd name="T1" fmla="*/ 1 h 2"/>
                  <a:gd name="T2" fmla="*/ 0 w 6"/>
                  <a:gd name="T3" fmla="*/ 0 h 2"/>
                  <a:gd name="T4" fmla="*/ 0 w 6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2"/>
                  <a:gd name="T11" fmla="*/ 6 w 6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2">
                    <a:moveTo>
                      <a:pt x="0" y="2"/>
                    </a:moveTo>
                    <a:lnTo>
                      <a:pt x="5" y="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43" name="Freeform 329"/>
              <p:cNvSpPr>
                <a:spLocks/>
              </p:cNvSpPr>
              <p:nvPr/>
            </p:nvSpPr>
            <p:spPr bwMode="auto">
              <a:xfrm>
                <a:off x="2049" y="2680"/>
                <a:ext cx="2" cy="1"/>
              </a:xfrm>
              <a:custGeom>
                <a:avLst/>
                <a:gdLst>
                  <a:gd name="T0" fmla="*/ 0 w 23"/>
                  <a:gd name="T1" fmla="*/ 0 h 9"/>
                  <a:gd name="T2" fmla="*/ 0 w 23"/>
                  <a:gd name="T3" fmla="*/ 0 h 9"/>
                  <a:gd name="T4" fmla="*/ 0 w 23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9"/>
                  <a:gd name="T11" fmla="*/ 23 w 23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9">
                    <a:moveTo>
                      <a:pt x="0" y="9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44" name="Freeform 330"/>
              <p:cNvSpPr>
                <a:spLocks/>
              </p:cNvSpPr>
              <p:nvPr/>
            </p:nvSpPr>
            <p:spPr bwMode="auto">
              <a:xfrm>
                <a:off x="2071" y="2672"/>
                <a:ext cx="1" cy="1"/>
              </a:xfrm>
              <a:custGeom>
                <a:avLst/>
                <a:gdLst>
                  <a:gd name="T0" fmla="*/ 0 w 12"/>
                  <a:gd name="T1" fmla="*/ 0 h 4"/>
                  <a:gd name="T2" fmla="*/ 0 w 12"/>
                  <a:gd name="T3" fmla="*/ 0 h 4"/>
                  <a:gd name="T4" fmla="*/ 0 w 12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4"/>
                  <a:gd name="T11" fmla="*/ 12 w 12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4">
                    <a:moveTo>
                      <a:pt x="0" y="4"/>
                    </a:moveTo>
                    <a:lnTo>
                      <a:pt x="11" y="0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45" name="Freeform 331"/>
              <p:cNvSpPr>
                <a:spLocks/>
              </p:cNvSpPr>
              <p:nvPr/>
            </p:nvSpPr>
            <p:spPr bwMode="auto">
              <a:xfrm>
                <a:off x="1990" y="2687"/>
                <a:ext cx="2" cy="1"/>
              </a:xfrm>
              <a:custGeom>
                <a:avLst/>
                <a:gdLst>
                  <a:gd name="T0" fmla="*/ 0 w 23"/>
                  <a:gd name="T1" fmla="*/ 0 h 8"/>
                  <a:gd name="T2" fmla="*/ 0 w 23"/>
                  <a:gd name="T3" fmla="*/ 0 h 8"/>
                  <a:gd name="T4" fmla="*/ 0 w 2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8"/>
                  <a:gd name="T11" fmla="*/ 23 w 2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8">
                    <a:moveTo>
                      <a:pt x="0" y="8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46" name="Freeform 332"/>
              <p:cNvSpPr>
                <a:spLocks/>
              </p:cNvSpPr>
              <p:nvPr/>
            </p:nvSpPr>
            <p:spPr bwMode="auto">
              <a:xfrm>
                <a:off x="2012" y="2678"/>
                <a:ext cx="2" cy="1"/>
              </a:xfrm>
              <a:custGeom>
                <a:avLst/>
                <a:gdLst>
                  <a:gd name="T0" fmla="*/ 0 w 23"/>
                  <a:gd name="T1" fmla="*/ 0 h 9"/>
                  <a:gd name="T2" fmla="*/ 0 w 23"/>
                  <a:gd name="T3" fmla="*/ 0 h 9"/>
                  <a:gd name="T4" fmla="*/ 0 w 23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9"/>
                  <a:gd name="T11" fmla="*/ 23 w 23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9">
                    <a:moveTo>
                      <a:pt x="0" y="9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47" name="Freeform 333"/>
              <p:cNvSpPr>
                <a:spLocks/>
              </p:cNvSpPr>
              <p:nvPr/>
            </p:nvSpPr>
            <p:spPr bwMode="auto">
              <a:xfrm>
                <a:off x="1953" y="2685"/>
                <a:ext cx="2" cy="1"/>
              </a:xfrm>
              <a:custGeom>
                <a:avLst/>
                <a:gdLst>
                  <a:gd name="T0" fmla="*/ 0 w 23"/>
                  <a:gd name="T1" fmla="*/ 0 h 7"/>
                  <a:gd name="T2" fmla="*/ 0 w 23"/>
                  <a:gd name="T3" fmla="*/ 0 h 7"/>
                  <a:gd name="T4" fmla="*/ 0 w 23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7"/>
                  <a:gd name="T11" fmla="*/ 23 w 2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7">
                    <a:moveTo>
                      <a:pt x="0" y="7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48" name="Freeform 334"/>
              <p:cNvSpPr>
                <a:spLocks/>
              </p:cNvSpPr>
              <p:nvPr/>
            </p:nvSpPr>
            <p:spPr bwMode="auto">
              <a:xfrm>
                <a:off x="1975" y="2676"/>
                <a:ext cx="2" cy="1"/>
              </a:xfrm>
              <a:custGeom>
                <a:avLst/>
                <a:gdLst>
                  <a:gd name="T0" fmla="*/ 0 w 24"/>
                  <a:gd name="T1" fmla="*/ 0 h 8"/>
                  <a:gd name="T2" fmla="*/ 0 w 24"/>
                  <a:gd name="T3" fmla="*/ 0 h 8"/>
                  <a:gd name="T4" fmla="*/ 0 w 24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8"/>
                  <a:gd name="T11" fmla="*/ 24 w 24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8">
                    <a:moveTo>
                      <a:pt x="0" y="8"/>
                    </a:moveTo>
                    <a:lnTo>
                      <a:pt x="23" y="0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49" name="Freeform 335"/>
              <p:cNvSpPr>
                <a:spLocks/>
              </p:cNvSpPr>
              <p:nvPr/>
            </p:nvSpPr>
            <p:spPr bwMode="auto">
              <a:xfrm>
                <a:off x="1916" y="2682"/>
                <a:ext cx="2" cy="1"/>
              </a:xfrm>
              <a:custGeom>
                <a:avLst/>
                <a:gdLst>
                  <a:gd name="T0" fmla="*/ 0 w 23"/>
                  <a:gd name="T1" fmla="*/ 0 h 7"/>
                  <a:gd name="T2" fmla="*/ 0 w 23"/>
                  <a:gd name="T3" fmla="*/ 0 h 7"/>
                  <a:gd name="T4" fmla="*/ 0 w 23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7"/>
                  <a:gd name="T11" fmla="*/ 23 w 2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7">
                    <a:moveTo>
                      <a:pt x="0" y="7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50" name="Freeform 336"/>
              <p:cNvSpPr>
                <a:spLocks/>
              </p:cNvSpPr>
              <p:nvPr/>
            </p:nvSpPr>
            <p:spPr bwMode="auto">
              <a:xfrm>
                <a:off x="1938" y="2674"/>
                <a:ext cx="2" cy="1"/>
              </a:xfrm>
              <a:custGeom>
                <a:avLst/>
                <a:gdLst>
                  <a:gd name="T0" fmla="*/ 0 w 23"/>
                  <a:gd name="T1" fmla="*/ 0 h 7"/>
                  <a:gd name="T2" fmla="*/ 0 w 23"/>
                  <a:gd name="T3" fmla="*/ 0 h 7"/>
                  <a:gd name="T4" fmla="*/ 0 w 23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7"/>
                  <a:gd name="T11" fmla="*/ 23 w 2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7">
                    <a:moveTo>
                      <a:pt x="0" y="7"/>
                    </a:moveTo>
                    <a:lnTo>
                      <a:pt x="22" y="0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51" name="Freeform 337"/>
              <p:cNvSpPr>
                <a:spLocks/>
              </p:cNvSpPr>
              <p:nvPr/>
            </p:nvSpPr>
            <p:spPr bwMode="auto">
              <a:xfrm>
                <a:off x="1901" y="2672"/>
                <a:ext cx="1" cy="1"/>
              </a:xfrm>
              <a:custGeom>
                <a:avLst/>
                <a:gdLst>
                  <a:gd name="T0" fmla="*/ 0 w 14"/>
                  <a:gd name="T1" fmla="*/ 0 h 4"/>
                  <a:gd name="T2" fmla="*/ 0 w 14"/>
                  <a:gd name="T3" fmla="*/ 0 h 4"/>
                  <a:gd name="T4" fmla="*/ 0 w 14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4"/>
                  <a:gd name="T11" fmla="*/ 14 w 1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4">
                    <a:moveTo>
                      <a:pt x="0" y="4"/>
                    </a:move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52" name="Freeform 338"/>
              <p:cNvSpPr>
                <a:spLocks/>
              </p:cNvSpPr>
              <p:nvPr/>
            </p:nvSpPr>
            <p:spPr bwMode="auto">
              <a:xfrm>
                <a:off x="2241" y="2673"/>
                <a:ext cx="1" cy="1"/>
              </a:xfrm>
              <a:custGeom>
                <a:avLst/>
                <a:gdLst>
                  <a:gd name="T0" fmla="*/ 0 w 16"/>
                  <a:gd name="T1" fmla="*/ 0 h 11"/>
                  <a:gd name="T2" fmla="*/ 0 w 16"/>
                  <a:gd name="T3" fmla="*/ 0 h 11"/>
                  <a:gd name="T4" fmla="*/ 0 w 16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1"/>
                  <a:gd name="T11" fmla="*/ 16 w 16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1">
                    <a:moveTo>
                      <a:pt x="0" y="0"/>
                    </a:moveTo>
                    <a:lnTo>
                      <a:pt x="15" y="11"/>
                    </a:lnTo>
                    <a:lnTo>
                      <a:pt x="1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53" name="Freeform 339"/>
              <p:cNvSpPr>
                <a:spLocks/>
              </p:cNvSpPr>
              <p:nvPr/>
            </p:nvSpPr>
            <p:spPr bwMode="auto">
              <a:xfrm>
                <a:off x="2256" y="2683"/>
                <a:ext cx="2" cy="1"/>
              </a:xfrm>
              <a:custGeom>
                <a:avLst/>
                <a:gdLst>
                  <a:gd name="T0" fmla="*/ 0 w 16"/>
                  <a:gd name="T1" fmla="*/ 0 h 11"/>
                  <a:gd name="T2" fmla="*/ 0 w 16"/>
                  <a:gd name="T3" fmla="*/ 0 h 11"/>
                  <a:gd name="T4" fmla="*/ 0 w 16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1"/>
                  <a:gd name="T11" fmla="*/ 16 w 16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1">
                    <a:moveTo>
                      <a:pt x="0" y="0"/>
                    </a:moveTo>
                    <a:lnTo>
                      <a:pt x="15" y="11"/>
                    </a:lnTo>
                    <a:lnTo>
                      <a:pt x="1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54" name="Freeform 340"/>
              <p:cNvSpPr>
                <a:spLocks/>
              </p:cNvSpPr>
              <p:nvPr/>
            </p:nvSpPr>
            <p:spPr bwMode="auto">
              <a:xfrm>
                <a:off x="2278" y="2675"/>
                <a:ext cx="1" cy="1"/>
              </a:xfrm>
              <a:custGeom>
                <a:avLst/>
                <a:gdLst>
                  <a:gd name="T0" fmla="*/ 0 w 16"/>
                  <a:gd name="T1" fmla="*/ 0 h 11"/>
                  <a:gd name="T2" fmla="*/ 0 w 16"/>
                  <a:gd name="T3" fmla="*/ 0 h 11"/>
                  <a:gd name="T4" fmla="*/ 0 w 16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1"/>
                  <a:gd name="T11" fmla="*/ 16 w 16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1">
                    <a:moveTo>
                      <a:pt x="0" y="0"/>
                    </a:moveTo>
                    <a:lnTo>
                      <a:pt x="15" y="11"/>
                    </a:lnTo>
                    <a:lnTo>
                      <a:pt x="1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55" name="Freeform 341"/>
              <p:cNvSpPr>
                <a:spLocks/>
              </p:cNvSpPr>
              <p:nvPr/>
            </p:nvSpPr>
            <p:spPr bwMode="auto">
              <a:xfrm>
                <a:off x="2293" y="2685"/>
                <a:ext cx="2" cy="1"/>
              </a:xfrm>
              <a:custGeom>
                <a:avLst/>
                <a:gdLst>
                  <a:gd name="T0" fmla="*/ 0 w 16"/>
                  <a:gd name="T1" fmla="*/ 0 h 11"/>
                  <a:gd name="T2" fmla="*/ 0 w 16"/>
                  <a:gd name="T3" fmla="*/ 0 h 11"/>
                  <a:gd name="T4" fmla="*/ 0 w 16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1"/>
                  <a:gd name="T11" fmla="*/ 16 w 16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1">
                    <a:moveTo>
                      <a:pt x="0" y="0"/>
                    </a:moveTo>
                    <a:lnTo>
                      <a:pt x="15" y="11"/>
                    </a:lnTo>
                    <a:lnTo>
                      <a:pt x="1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56" name="Freeform 342"/>
              <p:cNvSpPr>
                <a:spLocks/>
              </p:cNvSpPr>
              <p:nvPr/>
            </p:nvSpPr>
            <p:spPr bwMode="auto">
              <a:xfrm>
                <a:off x="2315" y="2677"/>
                <a:ext cx="1" cy="1"/>
              </a:xfrm>
              <a:custGeom>
                <a:avLst/>
                <a:gdLst>
                  <a:gd name="T0" fmla="*/ 0 w 17"/>
                  <a:gd name="T1" fmla="*/ 0 h 11"/>
                  <a:gd name="T2" fmla="*/ 0 w 17"/>
                  <a:gd name="T3" fmla="*/ 0 h 11"/>
                  <a:gd name="T4" fmla="*/ 0 w 17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1"/>
                  <a:gd name="T11" fmla="*/ 17 w 17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1">
                    <a:moveTo>
                      <a:pt x="0" y="0"/>
                    </a:moveTo>
                    <a:lnTo>
                      <a:pt x="16" y="11"/>
                    </a:lnTo>
                    <a:lnTo>
                      <a:pt x="17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57" name="Freeform 343"/>
              <p:cNvSpPr>
                <a:spLocks/>
              </p:cNvSpPr>
              <p:nvPr/>
            </p:nvSpPr>
            <p:spPr bwMode="auto">
              <a:xfrm>
                <a:off x="2330" y="2687"/>
                <a:ext cx="2" cy="1"/>
              </a:xfrm>
              <a:custGeom>
                <a:avLst/>
                <a:gdLst>
                  <a:gd name="T0" fmla="*/ 0 w 16"/>
                  <a:gd name="T1" fmla="*/ 0 h 11"/>
                  <a:gd name="T2" fmla="*/ 0 w 16"/>
                  <a:gd name="T3" fmla="*/ 0 h 11"/>
                  <a:gd name="T4" fmla="*/ 0 w 16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1"/>
                  <a:gd name="T11" fmla="*/ 16 w 16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1">
                    <a:moveTo>
                      <a:pt x="0" y="0"/>
                    </a:moveTo>
                    <a:lnTo>
                      <a:pt x="15" y="11"/>
                    </a:lnTo>
                    <a:lnTo>
                      <a:pt x="1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58" name="Freeform 344"/>
              <p:cNvSpPr>
                <a:spLocks/>
              </p:cNvSpPr>
              <p:nvPr/>
            </p:nvSpPr>
            <p:spPr bwMode="auto">
              <a:xfrm>
                <a:off x="2352" y="2679"/>
                <a:ext cx="1" cy="1"/>
              </a:xfrm>
              <a:custGeom>
                <a:avLst/>
                <a:gdLst>
                  <a:gd name="T0" fmla="*/ 0 w 17"/>
                  <a:gd name="T1" fmla="*/ 0 h 10"/>
                  <a:gd name="T2" fmla="*/ 0 w 17"/>
                  <a:gd name="T3" fmla="*/ 0 h 10"/>
                  <a:gd name="T4" fmla="*/ 0 w 17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0"/>
                  <a:gd name="T11" fmla="*/ 17 w 17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0">
                    <a:moveTo>
                      <a:pt x="0" y="0"/>
                    </a:moveTo>
                    <a:lnTo>
                      <a:pt x="16" y="10"/>
                    </a:lnTo>
                    <a:lnTo>
                      <a:pt x="17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59" name="Freeform 345"/>
              <p:cNvSpPr>
                <a:spLocks/>
              </p:cNvSpPr>
              <p:nvPr/>
            </p:nvSpPr>
            <p:spPr bwMode="auto">
              <a:xfrm>
                <a:off x="2389" y="2681"/>
                <a:ext cx="1" cy="1"/>
              </a:xfrm>
              <a:custGeom>
                <a:avLst/>
                <a:gdLst>
                  <a:gd name="T0" fmla="*/ 0 w 17"/>
                  <a:gd name="T1" fmla="*/ 0 h 11"/>
                  <a:gd name="T2" fmla="*/ 0 w 17"/>
                  <a:gd name="T3" fmla="*/ 0 h 11"/>
                  <a:gd name="T4" fmla="*/ 0 w 17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1"/>
                  <a:gd name="T11" fmla="*/ 17 w 17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1">
                    <a:moveTo>
                      <a:pt x="0" y="0"/>
                    </a:moveTo>
                    <a:lnTo>
                      <a:pt x="16" y="11"/>
                    </a:lnTo>
                    <a:lnTo>
                      <a:pt x="17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60" name="Freeform 346"/>
              <p:cNvSpPr>
                <a:spLocks/>
              </p:cNvSpPr>
              <p:nvPr/>
            </p:nvSpPr>
            <p:spPr bwMode="auto">
              <a:xfrm>
                <a:off x="2411" y="2673"/>
                <a:ext cx="1" cy="1"/>
              </a:xfrm>
              <a:custGeom>
                <a:avLst/>
                <a:gdLst>
                  <a:gd name="T0" fmla="*/ 0 w 17"/>
                  <a:gd name="T1" fmla="*/ 0 h 10"/>
                  <a:gd name="T2" fmla="*/ 0 w 17"/>
                  <a:gd name="T3" fmla="*/ 0 h 10"/>
                  <a:gd name="T4" fmla="*/ 0 w 17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0"/>
                  <a:gd name="T11" fmla="*/ 17 w 17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0">
                    <a:moveTo>
                      <a:pt x="0" y="0"/>
                    </a:moveTo>
                    <a:lnTo>
                      <a:pt x="16" y="10"/>
                    </a:lnTo>
                    <a:lnTo>
                      <a:pt x="17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61" name="Freeform 347"/>
              <p:cNvSpPr>
                <a:spLocks/>
              </p:cNvSpPr>
              <p:nvPr/>
            </p:nvSpPr>
            <p:spPr bwMode="auto">
              <a:xfrm>
                <a:off x="2426" y="2683"/>
                <a:ext cx="2" cy="1"/>
              </a:xfrm>
              <a:custGeom>
                <a:avLst/>
                <a:gdLst>
                  <a:gd name="T0" fmla="*/ 0 w 16"/>
                  <a:gd name="T1" fmla="*/ 0 h 11"/>
                  <a:gd name="T2" fmla="*/ 0 w 16"/>
                  <a:gd name="T3" fmla="*/ 0 h 11"/>
                  <a:gd name="T4" fmla="*/ 0 w 16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1"/>
                  <a:gd name="T11" fmla="*/ 16 w 16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1">
                    <a:moveTo>
                      <a:pt x="0" y="0"/>
                    </a:moveTo>
                    <a:lnTo>
                      <a:pt x="15" y="11"/>
                    </a:lnTo>
                    <a:lnTo>
                      <a:pt x="1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62" name="Freeform 348"/>
              <p:cNvSpPr>
                <a:spLocks/>
              </p:cNvSpPr>
              <p:nvPr/>
            </p:nvSpPr>
            <p:spPr bwMode="auto">
              <a:xfrm>
                <a:off x="2448" y="2675"/>
                <a:ext cx="1" cy="1"/>
              </a:xfrm>
              <a:custGeom>
                <a:avLst/>
                <a:gdLst>
                  <a:gd name="T0" fmla="*/ 0 w 17"/>
                  <a:gd name="T1" fmla="*/ 0 h 10"/>
                  <a:gd name="T2" fmla="*/ 0 w 17"/>
                  <a:gd name="T3" fmla="*/ 0 h 10"/>
                  <a:gd name="T4" fmla="*/ 0 w 17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0"/>
                  <a:gd name="T11" fmla="*/ 17 w 17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0">
                    <a:moveTo>
                      <a:pt x="0" y="0"/>
                    </a:moveTo>
                    <a:lnTo>
                      <a:pt x="16" y="10"/>
                    </a:lnTo>
                    <a:lnTo>
                      <a:pt x="17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63" name="Freeform 349"/>
              <p:cNvSpPr>
                <a:spLocks/>
              </p:cNvSpPr>
              <p:nvPr/>
            </p:nvSpPr>
            <p:spPr bwMode="auto">
              <a:xfrm>
                <a:off x="2463" y="2685"/>
                <a:ext cx="2" cy="1"/>
              </a:xfrm>
              <a:custGeom>
                <a:avLst/>
                <a:gdLst>
                  <a:gd name="T0" fmla="*/ 0 w 16"/>
                  <a:gd name="T1" fmla="*/ 0 h 11"/>
                  <a:gd name="T2" fmla="*/ 0 w 16"/>
                  <a:gd name="T3" fmla="*/ 0 h 11"/>
                  <a:gd name="T4" fmla="*/ 0 w 16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1"/>
                  <a:gd name="T11" fmla="*/ 16 w 16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1">
                    <a:moveTo>
                      <a:pt x="0" y="0"/>
                    </a:moveTo>
                    <a:lnTo>
                      <a:pt x="15" y="11"/>
                    </a:lnTo>
                    <a:lnTo>
                      <a:pt x="1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64" name="Freeform 350"/>
              <p:cNvSpPr>
                <a:spLocks/>
              </p:cNvSpPr>
              <p:nvPr/>
            </p:nvSpPr>
            <p:spPr bwMode="auto">
              <a:xfrm>
                <a:off x="2219" y="2681"/>
                <a:ext cx="1" cy="1"/>
              </a:xfrm>
              <a:custGeom>
                <a:avLst/>
                <a:gdLst>
                  <a:gd name="T0" fmla="*/ 0 w 16"/>
                  <a:gd name="T1" fmla="*/ 0 h 11"/>
                  <a:gd name="T2" fmla="*/ 0 w 16"/>
                  <a:gd name="T3" fmla="*/ 0 h 11"/>
                  <a:gd name="T4" fmla="*/ 0 w 16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1"/>
                  <a:gd name="T11" fmla="*/ 16 w 16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1">
                    <a:moveTo>
                      <a:pt x="0" y="0"/>
                    </a:moveTo>
                    <a:lnTo>
                      <a:pt x="15" y="11"/>
                    </a:lnTo>
                    <a:lnTo>
                      <a:pt x="1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65" name="Freeform 351"/>
              <p:cNvSpPr>
                <a:spLocks/>
              </p:cNvSpPr>
              <p:nvPr/>
            </p:nvSpPr>
            <p:spPr bwMode="auto">
              <a:xfrm>
                <a:off x="2182" y="2679"/>
                <a:ext cx="1" cy="1"/>
              </a:xfrm>
              <a:custGeom>
                <a:avLst/>
                <a:gdLst>
                  <a:gd name="T0" fmla="*/ 0 w 17"/>
                  <a:gd name="T1" fmla="*/ 0 h 10"/>
                  <a:gd name="T2" fmla="*/ 0 w 17"/>
                  <a:gd name="T3" fmla="*/ 0 h 10"/>
                  <a:gd name="T4" fmla="*/ 0 w 17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0"/>
                  <a:gd name="T11" fmla="*/ 17 w 17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0">
                    <a:moveTo>
                      <a:pt x="0" y="0"/>
                    </a:moveTo>
                    <a:lnTo>
                      <a:pt x="16" y="10"/>
                    </a:lnTo>
                    <a:lnTo>
                      <a:pt x="17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66" name="Freeform 352"/>
              <p:cNvSpPr>
                <a:spLocks/>
              </p:cNvSpPr>
              <p:nvPr/>
            </p:nvSpPr>
            <p:spPr bwMode="auto">
              <a:xfrm>
                <a:off x="2145" y="2677"/>
                <a:ext cx="1" cy="1"/>
              </a:xfrm>
              <a:custGeom>
                <a:avLst/>
                <a:gdLst>
                  <a:gd name="T0" fmla="*/ 0 w 17"/>
                  <a:gd name="T1" fmla="*/ 0 h 11"/>
                  <a:gd name="T2" fmla="*/ 0 w 17"/>
                  <a:gd name="T3" fmla="*/ 0 h 11"/>
                  <a:gd name="T4" fmla="*/ 0 w 17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1"/>
                  <a:gd name="T11" fmla="*/ 17 w 17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1">
                    <a:moveTo>
                      <a:pt x="0" y="0"/>
                    </a:moveTo>
                    <a:lnTo>
                      <a:pt x="16" y="11"/>
                    </a:lnTo>
                    <a:lnTo>
                      <a:pt x="17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67" name="Freeform 353"/>
              <p:cNvSpPr>
                <a:spLocks/>
              </p:cNvSpPr>
              <p:nvPr/>
            </p:nvSpPr>
            <p:spPr bwMode="auto">
              <a:xfrm>
                <a:off x="2160" y="2687"/>
                <a:ext cx="2" cy="1"/>
              </a:xfrm>
              <a:custGeom>
                <a:avLst/>
                <a:gdLst>
                  <a:gd name="T0" fmla="*/ 0 w 16"/>
                  <a:gd name="T1" fmla="*/ 0 h 10"/>
                  <a:gd name="T2" fmla="*/ 0 w 16"/>
                  <a:gd name="T3" fmla="*/ 0 h 10"/>
                  <a:gd name="T4" fmla="*/ 0 w 16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0"/>
                  <a:gd name="T11" fmla="*/ 16 w 16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0">
                    <a:moveTo>
                      <a:pt x="0" y="0"/>
                    </a:moveTo>
                    <a:lnTo>
                      <a:pt x="15" y="10"/>
                    </a:lnTo>
                    <a:lnTo>
                      <a:pt x="16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68" name="Freeform 354"/>
              <p:cNvSpPr>
                <a:spLocks/>
              </p:cNvSpPr>
              <p:nvPr/>
            </p:nvSpPr>
            <p:spPr bwMode="auto">
              <a:xfrm>
                <a:off x="2108" y="2675"/>
                <a:ext cx="1" cy="1"/>
              </a:xfrm>
              <a:custGeom>
                <a:avLst/>
                <a:gdLst>
                  <a:gd name="T0" fmla="*/ 0 w 17"/>
                  <a:gd name="T1" fmla="*/ 0 h 10"/>
                  <a:gd name="T2" fmla="*/ 0 w 17"/>
                  <a:gd name="T3" fmla="*/ 0 h 10"/>
                  <a:gd name="T4" fmla="*/ 0 w 17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0"/>
                  <a:gd name="T11" fmla="*/ 17 w 17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0">
                    <a:moveTo>
                      <a:pt x="0" y="0"/>
                    </a:moveTo>
                    <a:lnTo>
                      <a:pt x="16" y="10"/>
                    </a:lnTo>
                    <a:lnTo>
                      <a:pt x="17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69" name="Freeform 355"/>
              <p:cNvSpPr>
                <a:spLocks/>
              </p:cNvSpPr>
              <p:nvPr/>
            </p:nvSpPr>
            <p:spPr bwMode="auto">
              <a:xfrm>
                <a:off x="2123" y="2685"/>
                <a:ext cx="2" cy="1"/>
              </a:xfrm>
              <a:custGeom>
                <a:avLst/>
                <a:gdLst>
                  <a:gd name="T0" fmla="*/ 0 w 16"/>
                  <a:gd name="T1" fmla="*/ 0 h 10"/>
                  <a:gd name="T2" fmla="*/ 0 w 16"/>
                  <a:gd name="T3" fmla="*/ 0 h 10"/>
                  <a:gd name="T4" fmla="*/ 0 w 16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0"/>
                  <a:gd name="T11" fmla="*/ 16 w 16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0">
                    <a:moveTo>
                      <a:pt x="0" y="0"/>
                    </a:moveTo>
                    <a:lnTo>
                      <a:pt x="15" y="10"/>
                    </a:lnTo>
                    <a:lnTo>
                      <a:pt x="16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70" name="Freeform 356"/>
              <p:cNvSpPr>
                <a:spLocks/>
              </p:cNvSpPr>
              <p:nvPr/>
            </p:nvSpPr>
            <p:spPr bwMode="auto">
              <a:xfrm>
                <a:off x="2071" y="2673"/>
                <a:ext cx="1" cy="1"/>
              </a:xfrm>
              <a:custGeom>
                <a:avLst/>
                <a:gdLst>
                  <a:gd name="T0" fmla="*/ 0 w 16"/>
                  <a:gd name="T1" fmla="*/ 0 h 10"/>
                  <a:gd name="T2" fmla="*/ 0 w 16"/>
                  <a:gd name="T3" fmla="*/ 0 h 10"/>
                  <a:gd name="T4" fmla="*/ 0 w 16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0"/>
                  <a:gd name="T11" fmla="*/ 16 w 16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0">
                    <a:moveTo>
                      <a:pt x="0" y="0"/>
                    </a:moveTo>
                    <a:lnTo>
                      <a:pt x="15" y="10"/>
                    </a:lnTo>
                    <a:lnTo>
                      <a:pt x="16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71" name="Freeform 357"/>
              <p:cNvSpPr>
                <a:spLocks/>
              </p:cNvSpPr>
              <p:nvPr/>
            </p:nvSpPr>
            <p:spPr bwMode="auto">
              <a:xfrm>
                <a:off x="2086" y="2683"/>
                <a:ext cx="1" cy="1"/>
              </a:xfrm>
              <a:custGeom>
                <a:avLst/>
                <a:gdLst>
                  <a:gd name="T0" fmla="*/ 0 w 16"/>
                  <a:gd name="T1" fmla="*/ 0 h 10"/>
                  <a:gd name="T2" fmla="*/ 0 w 16"/>
                  <a:gd name="T3" fmla="*/ 0 h 10"/>
                  <a:gd name="T4" fmla="*/ 0 w 16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0"/>
                  <a:gd name="T11" fmla="*/ 16 w 16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0">
                    <a:moveTo>
                      <a:pt x="0" y="0"/>
                    </a:moveTo>
                    <a:lnTo>
                      <a:pt x="15" y="10"/>
                    </a:lnTo>
                    <a:lnTo>
                      <a:pt x="16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72" name="Freeform 358"/>
              <p:cNvSpPr>
                <a:spLocks/>
              </p:cNvSpPr>
              <p:nvPr/>
            </p:nvSpPr>
            <p:spPr bwMode="auto">
              <a:xfrm>
                <a:off x="2049" y="2681"/>
                <a:ext cx="1" cy="1"/>
              </a:xfrm>
              <a:custGeom>
                <a:avLst/>
                <a:gdLst>
                  <a:gd name="T0" fmla="*/ 0 w 16"/>
                  <a:gd name="T1" fmla="*/ 0 h 9"/>
                  <a:gd name="T2" fmla="*/ 0 w 16"/>
                  <a:gd name="T3" fmla="*/ 0 h 9"/>
                  <a:gd name="T4" fmla="*/ 0 w 16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9"/>
                  <a:gd name="T11" fmla="*/ 16 w 16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9">
                    <a:moveTo>
                      <a:pt x="0" y="0"/>
                    </a:moveTo>
                    <a:lnTo>
                      <a:pt x="15" y="9"/>
                    </a:lnTo>
                    <a:lnTo>
                      <a:pt x="16" y="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73" name="Freeform 359"/>
              <p:cNvSpPr>
                <a:spLocks/>
              </p:cNvSpPr>
              <p:nvPr/>
            </p:nvSpPr>
            <p:spPr bwMode="auto">
              <a:xfrm>
                <a:off x="2012" y="2679"/>
                <a:ext cx="1" cy="1"/>
              </a:xfrm>
              <a:custGeom>
                <a:avLst/>
                <a:gdLst>
                  <a:gd name="T0" fmla="*/ 0 w 16"/>
                  <a:gd name="T1" fmla="*/ 0 h 9"/>
                  <a:gd name="T2" fmla="*/ 0 w 16"/>
                  <a:gd name="T3" fmla="*/ 0 h 9"/>
                  <a:gd name="T4" fmla="*/ 0 w 16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9"/>
                  <a:gd name="T11" fmla="*/ 16 w 16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9">
                    <a:moveTo>
                      <a:pt x="0" y="0"/>
                    </a:moveTo>
                    <a:lnTo>
                      <a:pt x="15" y="9"/>
                    </a:lnTo>
                    <a:lnTo>
                      <a:pt x="16" y="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74" name="Freeform 360"/>
              <p:cNvSpPr>
                <a:spLocks/>
              </p:cNvSpPr>
              <p:nvPr/>
            </p:nvSpPr>
            <p:spPr bwMode="auto">
              <a:xfrm>
                <a:off x="1975" y="2677"/>
                <a:ext cx="1" cy="1"/>
              </a:xfrm>
              <a:custGeom>
                <a:avLst/>
                <a:gdLst>
                  <a:gd name="T0" fmla="*/ 0 w 17"/>
                  <a:gd name="T1" fmla="*/ 0 h 11"/>
                  <a:gd name="T2" fmla="*/ 0 w 17"/>
                  <a:gd name="T3" fmla="*/ 0 h 11"/>
                  <a:gd name="T4" fmla="*/ 0 w 17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1"/>
                  <a:gd name="T11" fmla="*/ 17 w 17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1">
                    <a:moveTo>
                      <a:pt x="0" y="0"/>
                    </a:moveTo>
                    <a:lnTo>
                      <a:pt x="16" y="11"/>
                    </a:lnTo>
                    <a:lnTo>
                      <a:pt x="17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75" name="Freeform 361"/>
              <p:cNvSpPr>
                <a:spLocks/>
              </p:cNvSpPr>
              <p:nvPr/>
            </p:nvSpPr>
            <p:spPr bwMode="auto">
              <a:xfrm>
                <a:off x="1990" y="2687"/>
                <a:ext cx="2" cy="1"/>
              </a:xfrm>
              <a:custGeom>
                <a:avLst/>
                <a:gdLst>
                  <a:gd name="T0" fmla="*/ 0 w 17"/>
                  <a:gd name="T1" fmla="*/ 0 h 11"/>
                  <a:gd name="T2" fmla="*/ 0 w 17"/>
                  <a:gd name="T3" fmla="*/ 0 h 11"/>
                  <a:gd name="T4" fmla="*/ 0 w 17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1"/>
                  <a:gd name="T11" fmla="*/ 17 w 17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1">
                    <a:moveTo>
                      <a:pt x="0" y="0"/>
                    </a:moveTo>
                    <a:lnTo>
                      <a:pt x="15" y="11"/>
                    </a:lnTo>
                    <a:lnTo>
                      <a:pt x="17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76" name="Freeform 362"/>
              <p:cNvSpPr>
                <a:spLocks/>
              </p:cNvSpPr>
              <p:nvPr/>
            </p:nvSpPr>
            <p:spPr bwMode="auto">
              <a:xfrm>
                <a:off x="1938" y="2675"/>
                <a:ext cx="1" cy="1"/>
              </a:xfrm>
              <a:custGeom>
                <a:avLst/>
                <a:gdLst>
                  <a:gd name="T0" fmla="*/ 0 w 17"/>
                  <a:gd name="T1" fmla="*/ 0 h 11"/>
                  <a:gd name="T2" fmla="*/ 0 w 17"/>
                  <a:gd name="T3" fmla="*/ 0 h 11"/>
                  <a:gd name="T4" fmla="*/ 0 w 17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1"/>
                  <a:gd name="T11" fmla="*/ 17 w 17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1">
                    <a:moveTo>
                      <a:pt x="0" y="0"/>
                    </a:moveTo>
                    <a:lnTo>
                      <a:pt x="16" y="11"/>
                    </a:lnTo>
                    <a:lnTo>
                      <a:pt x="17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77" name="Freeform 363"/>
              <p:cNvSpPr>
                <a:spLocks/>
              </p:cNvSpPr>
              <p:nvPr/>
            </p:nvSpPr>
            <p:spPr bwMode="auto">
              <a:xfrm>
                <a:off x="1953" y="2685"/>
                <a:ext cx="1" cy="1"/>
              </a:xfrm>
              <a:custGeom>
                <a:avLst/>
                <a:gdLst>
                  <a:gd name="T0" fmla="*/ 0 w 17"/>
                  <a:gd name="T1" fmla="*/ 0 h 11"/>
                  <a:gd name="T2" fmla="*/ 0 w 17"/>
                  <a:gd name="T3" fmla="*/ 0 h 11"/>
                  <a:gd name="T4" fmla="*/ 0 w 17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1"/>
                  <a:gd name="T11" fmla="*/ 17 w 17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1">
                    <a:moveTo>
                      <a:pt x="0" y="0"/>
                    </a:moveTo>
                    <a:lnTo>
                      <a:pt x="15" y="11"/>
                    </a:lnTo>
                    <a:lnTo>
                      <a:pt x="17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78" name="Freeform 364"/>
              <p:cNvSpPr>
                <a:spLocks/>
              </p:cNvSpPr>
              <p:nvPr/>
            </p:nvSpPr>
            <p:spPr bwMode="auto">
              <a:xfrm>
                <a:off x="1901" y="2673"/>
                <a:ext cx="1" cy="1"/>
              </a:xfrm>
              <a:custGeom>
                <a:avLst/>
                <a:gdLst>
                  <a:gd name="T0" fmla="*/ 0 w 17"/>
                  <a:gd name="T1" fmla="*/ 0 h 11"/>
                  <a:gd name="T2" fmla="*/ 0 w 17"/>
                  <a:gd name="T3" fmla="*/ 0 h 11"/>
                  <a:gd name="T4" fmla="*/ 0 w 17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1"/>
                  <a:gd name="T11" fmla="*/ 17 w 17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1">
                    <a:moveTo>
                      <a:pt x="0" y="0"/>
                    </a:moveTo>
                    <a:lnTo>
                      <a:pt x="16" y="11"/>
                    </a:lnTo>
                    <a:lnTo>
                      <a:pt x="17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79" name="Freeform 365"/>
              <p:cNvSpPr>
                <a:spLocks/>
              </p:cNvSpPr>
              <p:nvPr/>
            </p:nvSpPr>
            <p:spPr bwMode="auto">
              <a:xfrm>
                <a:off x="1916" y="2683"/>
                <a:ext cx="1" cy="1"/>
              </a:xfrm>
              <a:custGeom>
                <a:avLst/>
                <a:gdLst>
                  <a:gd name="T0" fmla="*/ 0 w 16"/>
                  <a:gd name="T1" fmla="*/ 0 h 11"/>
                  <a:gd name="T2" fmla="*/ 0 w 16"/>
                  <a:gd name="T3" fmla="*/ 0 h 11"/>
                  <a:gd name="T4" fmla="*/ 0 w 16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1"/>
                  <a:gd name="T11" fmla="*/ 16 w 16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1">
                    <a:moveTo>
                      <a:pt x="0" y="0"/>
                    </a:moveTo>
                    <a:lnTo>
                      <a:pt x="15" y="11"/>
                    </a:lnTo>
                    <a:lnTo>
                      <a:pt x="1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80" name="Freeform 366"/>
              <p:cNvSpPr>
                <a:spLocks/>
              </p:cNvSpPr>
              <p:nvPr/>
            </p:nvSpPr>
            <p:spPr bwMode="auto">
              <a:xfrm>
                <a:off x="2242" y="2672"/>
                <a:ext cx="1" cy="2"/>
              </a:xfrm>
              <a:custGeom>
                <a:avLst/>
                <a:gdLst>
                  <a:gd name="T0" fmla="*/ 0 w 6"/>
                  <a:gd name="T1" fmla="*/ 0 h 14"/>
                  <a:gd name="T2" fmla="*/ 0 w 6"/>
                  <a:gd name="T3" fmla="*/ 0 h 14"/>
                  <a:gd name="T4" fmla="*/ 0 w 6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4"/>
                  <a:gd name="T11" fmla="*/ 6 w 6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4">
                    <a:moveTo>
                      <a:pt x="0" y="14"/>
                    </a:moveTo>
                    <a:lnTo>
                      <a:pt x="5" y="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81" name="Freeform 367"/>
              <p:cNvSpPr>
                <a:spLocks/>
              </p:cNvSpPr>
              <p:nvPr/>
            </p:nvSpPr>
            <p:spPr bwMode="auto">
              <a:xfrm>
                <a:off x="2257" y="2682"/>
                <a:ext cx="1" cy="2"/>
              </a:xfrm>
              <a:custGeom>
                <a:avLst/>
                <a:gdLst>
                  <a:gd name="T0" fmla="*/ 0 w 8"/>
                  <a:gd name="T1" fmla="*/ 0 h 19"/>
                  <a:gd name="T2" fmla="*/ 0 w 8"/>
                  <a:gd name="T3" fmla="*/ 0 h 19"/>
                  <a:gd name="T4" fmla="*/ 0 w 8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9"/>
                  <a:gd name="T11" fmla="*/ 8 w 8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9">
                    <a:moveTo>
                      <a:pt x="0" y="19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82" name="Freeform 368"/>
              <p:cNvSpPr>
                <a:spLocks/>
              </p:cNvSpPr>
              <p:nvPr/>
            </p:nvSpPr>
            <p:spPr bwMode="auto">
              <a:xfrm>
                <a:off x="2279" y="2674"/>
                <a:ext cx="1" cy="2"/>
              </a:xfrm>
              <a:custGeom>
                <a:avLst/>
                <a:gdLst>
                  <a:gd name="T0" fmla="*/ 0 w 7"/>
                  <a:gd name="T1" fmla="*/ 0 h 20"/>
                  <a:gd name="T2" fmla="*/ 0 w 7"/>
                  <a:gd name="T3" fmla="*/ 0 h 20"/>
                  <a:gd name="T4" fmla="*/ 0 w 7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20"/>
                  <a:gd name="T11" fmla="*/ 7 w 7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20">
                    <a:moveTo>
                      <a:pt x="0" y="20"/>
                    </a:moveTo>
                    <a:lnTo>
                      <a:pt x="6" y="0"/>
                    </a:ln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83" name="Freeform 369"/>
              <p:cNvSpPr>
                <a:spLocks/>
              </p:cNvSpPr>
              <p:nvPr/>
            </p:nvSpPr>
            <p:spPr bwMode="auto">
              <a:xfrm>
                <a:off x="2295" y="2684"/>
                <a:ext cx="1" cy="2"/>
              </a:xfrm>
              <a:custGeom>
                <a:avLst/>
                <a:gdLst>
                  <a:gd name="T0" fmla="*/ 0 w 8"/>
                  <a:gd name="T1" fmla="*/ 0 h 20"/>
                  <a:gd name="T2" fmla="*/ 0 w 8"/>
                  <a:gd name="T3" fmla="*/ 0 h 20"/>
                  <a:gd name="T4" fmla="*/ 0 w 8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20"/>
                  <a:gd name="T11" fmla="*/ 8 w 8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20">
                    <a:moveTo>
                      <a:pt x="0" y="20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84" name="Freeform 370"/>
              <p:cNvSpPr>
                <a:spLocks/>
              </p:cNvSpPr>
              <p:nvPr/>
            </p:nvSpPr>
            <p:spPr bwMode="auto">
              <a:xfrm>
                <a:off x="2316" y="2676"/>
                <a:ext cx="1" cy="2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0 h 19"/>
                  <a:gd name="T4" fmla="*/ 0 w 6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9"/>
                  <a:gd name="T11" fmla="*/ 6 w 6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9">
                    <a:moveTo>
                      <a:pt x="0" y="19"/>
                    </a:moveTo>
                    <a:lnTo>
                      <a:pt x="5" y="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85" name="Freeform 371"/>
              <p:cNvSpPr>
                <a:spLocks/>
              </p:cNvSpPr>
              <p:nvPr/>
            </p:nvSpPr>
            <p:spPr bwMode="auto">
              <a:xfrm>
                <a:off x="2332" y="2686"/>
                <a:ext cx="1" cy="2"/>
              </a:xfrm>
              <a:custGeom>
                <a:avLst/>
                <a:gdLst>
                  <a:gd name="T0" fmla="*/ 0 w 8"/>
                  <a:gd name="T1" fmla="*/ 0 h 20"/>
                  <a:gd name="T2" fmla="*/ 0 w 8"/>
                  <a:gd name="T3" fmla="*/ 0 h 20"/>
                  <a:gd name="T4" fmla="*/ 0 w 8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20"/>
                  <a:gd name="T11" fmla="*/ 8 w 8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20">
                    <a:moveTo>
                      <a:pt x="0" y="20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86" name="Freeform 372"/>
              <p:cNvSpPr>
                <a:spLocks/>
              </p:cNvSpPr>
              <p:nvPr/>
            </p:nvSpPr>
            <p:spPr bwMode="auto">
              <a:xfrm>
                <a:off x="2353" y="2678"/>
                <a:ext cx="1" cy="2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0 h 18"/>
                  <a:gd name="T4" fmla="*/ 0 w 6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0" y="18"/>
                    </a:moveTo>
                    <a:lnTo>
                      <a:pt x="5" y="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87" name="Freeform 373"/>
              <p:cNvSpPr>
                <a:spLocks/>
              </p:cNvSpPr>
              <p:nvPr/>
            </p:nvSpPr>
            <p:spPr bwMode="auto">
              <a:xfrm>
                <a:off x="2369" y="2688"/>
                <a:ext cx="1" cy="1"/>
              </a:xfrm>
              <a:custGeom>
                <a:avLst/>
                <a:gdLst>
                  <a:gd name="T0" fmla="*/ 0 w 2"/>
                  <a:gd name="T1" fmla="*/ 0 h 4"/>
                  <a:gd name="T2" fmla="*/ 1 w 2"/>
                  <a:gd name="T3" fmla="*/ 0 h 4"/>
                  <a:gd name="T4" fmla="*/ 1 w 2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4"/>
                  <a:gd name="T11" fmla="*/ 2 w 2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4">
                    <a:moveTo>
                      <a:pt x="0" y="4"/>
                    </a:move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88" name="Freeform 374"/>
              <p:cNvSpPr>
                <a:spLocks/>
              </p:cNvSpPr>
              <p:nvPr/>
            </p:nvSpPr>
            <p:spPr bwMode="auto">
              <a:xfrm>
                <a:off x="2390" y="2680"/>
                <a:ext cx="1" cy="2"/>
              </a:xfrm>
              <a:custGeom>
                <a:avLst/>
                <a:gdLst>
                  <a:gd name="T0" fmla="*/ 0 w 7"/>
                  <a:gd name="T1" fmla="*/ 0 h 18"/>
                  <a:gd name="T2" fmla="*/ 0 w 7"/>
                  <a:gd name="T3" fmla="*/ 0 h 18"/>
                  <a:gd name="T4" fmla="*/ 0 w 7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8"/>
                  <a:gd name="T11" fmla="*/ 7 w 7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8">
                    <a:moveTo>
                      <a:pt x="0" y="18"/>
                    </a:moveTo>
                    <a:lnTo>
                      <a:pt x="6" y="0"/>
                    </a:ln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89" name="Freeform 375"/>
              <p:cNvSpPr>
                <a:spLocks/>
              </p:cNvSpPr>
              <p:nvPr/>
            </p:nvSpPr>
            <p:spPr bwMode="auto">
              <a:xfrm>
                <a:off x="2412" y="2672"/>
                <a:ext cx="1" cy="1"/>
              </a:xfrm>
              <a:custGeom>
                <a:avLst/>
                <a:gdLst>
                  <a:gd name="T0" fmla="*/ 0 w 5"/>
                  <a:gd name="T1" fmla="*/ 0 h 13"/>
                  <a:gd name="T2" fmla="*/ 0 w 5"/>
                  <a:gd name="T3" fmla="*/ 0 h 13"/>
                  <a:gd name="T4" fmla="*/ 0 w 5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3"/>
                  <a:gd name="T11" fmla="*/ 5 w 5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3">
                    <a:moveTo>
                      <a:pt x="0" y="13"/>
                    </a:move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90" name="Freeform 376"/>
              <p:cNvSpPr>
                <a:spLocks/>
              </p:cNvSpPr>
              <p:nvPr/>
            </p:nvSpPr>
            <p:spPr bwMode="auto">
              <a:xfrm>
                <a:off x="2427" y="2682"/>
                <a:ext cx="1" cy="2"/>
              </a:xfrm>
              <a:custGeom>
                <a:avLst/>
                <a:gdLst>
                  <a:gd name="T0" fmla="*/ 0 w 7"/>
                  <a:gd name="T1" fmla="*/ 0 h 18"/>
                  <a:gd name="T2" fmla="*/ 0 w 7"/>
                  <a:gd name="T3" fmla="*/ 0 h 18"/>
                  <a:gd name="T4" fmla="*/ 0 w 7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8"/>
                  <a:gd name="T11" fmla="*/ 7 w 7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8">
                    <a:moveTo>
                      <a:pt x="0" y="18"/>
                    </a:moveTo>
                    <a:lnTo>
                      <a:pt x="6" y="0"/>
                    </a:ln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91" name="Freeform 377"/>
              <p:cNvSpPr>
                <a:spLocks/>
              </p:cNvSpPr>
              <p:nvPr/>
            </p:nvSpPr>
            <p:spPr bwMode="auto">
              <a:xfrm>
                <a:off x="2449" y="2674"/>
                <a:ext cx="1" cy="1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0 h 19"/>
                  <a:gd name="T4" fmla="*/ 0 w 7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9"/>
                  <a:gd name="T11" fmla="*/ 7 w 7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9">
                    <a:moveTo>
                      <a:pt x="0" y="19"/>
                    </a:moveTo>
                    <a:lnTo>
                      <a:pt x="6" y="0"/>
                    </a:ln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92" name="Freeform 378"/>
              <p:cNvSpPr>
                <a:spLocks/>
              </p:cNvSpPr>
              <p:nvPr/>
            </p:nvSpPr>
            <p:spPr bwMode="auto">
              <a:xfrm>
                <a:off x="2465" y="2684"/>
                <a:ext cx="1" cy="2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0 h 19"/>
                  <a:gd name="T4" fmla="*/ 0 w 7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9"/>
                  <a:gd name="T11" fmla="*/ 7 w 7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9">
                    <a:moveTo>
                      <a:pt x="0" y="19"/>
                    </a:moveTo>
                    <a:lnTo>
                      <a:pt x="6" y="0"/>
                    </a:ln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93" name="Freeform 379"/>
              <p:cNvSpPr>
                <a:spLocks/>
              </p:cNvSpPr>
              <p:nvPr/>
            </p:nvSpPr>
            <p:spPr bwMode="auto">
              <a:xfrm>
                <a:off x="2220" y="2680"/>
                <a:ext cx="1" cy="2"/>
              </a:xfrm>
              <a:custGeom>
                <a:avLst/>
                <a:gdLst>
                  <a:gd name="T0" fmla="*/ 0 w 8"/>
                  <a:gd name="T1" fmla="*/ 0 h 19"/>
                  <a:gd name="T2" fmla="*/ 0 w 8"/>
                  <a:gd name="T3" fmla="*/ 0 h 19"/>
                  <a:gd name="T4" fmla="*/ 0 w 8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9"/>
                  <a:gd name="T11" fmla="*/ 8 w 8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9">
                    <a:moveTo>
                      <a:pt x="0" y="19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94" name="Freeform 380"/>
              <p:cNvSpPr>
                <a:spLocks/>
              </p:cNvSpPr>
              <p:nvPr/>
            </p:nvSpPr>
            <p:spPr bwMode="auto">
              <a:xfrm>
                <a:off x="2199" y="2689"/>
                <a:ext cx="1" cy="1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0 h 3"/>
                  <a:gd name="T4" fmla="*/ 1 w 2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3"/>
                  <a:gd name="T11" fmla="*/ 2 w 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3">
                    <a:moveTo>
                      <a:pt x="0" y="3"/>
                    </a:move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95" name="Freeform 381"/>
              <p:cNvSpPr>
                <a:spLocks/>
              </p:cNvSpPr>
              <p:nvPr/>
            </p:nvSpPr>
            <p:spPr bwMode="auto">
              <a:xfrm>
                <a:off x="2183" y="2678"/>
                <a:ext cx="1" cy="2"/>
              </a:xfrm>
              <a:custGeom>
                <a:avLst/>
                <a:gdLst>
                  <a:gd name="T0" fmla="*/ 0 w 8"/>
                  <a:gd name="T1" fmla="*/ 0 h 19"/>
                  <a:gd name="T2" fmla="*/ 0 w 8"/>
                  <a:gd name="T3" fmla="*/ 0 h 19"/>
                  <a:gd name="T4" fmla="*/ 0 w 8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9"/>
                  <a:gd name="T11" fmla="*/ 8 w 8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9">
                    <a:moveTo>
                      <a:pt x="0" y="19"/>
                    </a:moveTo>
                    <a:lnTo>
                      <a:pt x="6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96" name="Freeform 382"/>
              <p:cNvSpPr>
                <a:spLocks/>
              </p:cNvSpPr>
              <p:nvPr/>
            </p:nvSpPr>
            <p:spPr bwMode="auto">
              <a:xfrm>
                <a:off x="2162" y="2687"/>
                <a:ext cx="1" cy="1"/>
              </a:xfrm>
              <a:custGeom>
                <a:avLst/>
                <a:gdLst>
                  <a:gd name="T0" fmla="*/ 0 w 8"/>
                  <a:gd name="T1" fmla="*/ 0 h 19"/>
                  <a:gd name="T2" fmla="*/ 0 w 8"/>
                  <a:gd name="T3" fmla="*/ 0 h 19"/>
                  <a:gd name="T4" fmla="*/ 0 w 8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9"/>
                  <a:gd name="T11" fmla="*/ 8 w 8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9">
                    <a:moveTo>
                      <a:pt x="0" y="19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97" name="Freeform 383"/>
              <p:cNvSpPr>
                <a:spLocks/>
              </p:cNvSpPr>
              <p:nvPr/>
            </p:nvSpPr>
            <p:spPr bwMode="auto">
              <a:xfrm>
                <a:off x="2146" y="2676"/>
                <a:ext cx="1" cy="2"/>
              </a:xfrm>
              <a:custGeom>
                <a:avLst/>
                <a:gdLst>
                  <a:gd name="T0" fmla="*/ 0 w 6"/>
                  <a:gd name="T1" fmla="*/ 0 h 20"/>
                  <a:gd name="T2" fmla="*/ 0 w 6"/>
                  <a:gd name="T3" fmla="*/ 0 h 20"/>
                  <a:gd name="T4" fmla="*/ 0 w 6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20"/>
                  <a:gd name="T11" fmla="*/ 6 w 6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20">
                    <a:moveTo>
                      <a:pt x="0" y="20"/>
                    </a:moveTo>
                    <a:lnTo>
                      <a:pt x="5" y="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98" name="Freeform 384"/>
              <p:cNvSpPr>
                <a:spLocks/>
              </p:cNvSpPr>
              <p:nvPr/>
            </p:nvSpPr>
            <p:spPr bwMode="auto">
              <a:xfrm>
                <a:off x="2124" y="2684"/>
                <a:ext cx="1" cy="2"/>
              </a:xfrm>
              <a:custGeom>
                <a:avLst/>
                <a:gdLst>
                  <a:gd name="T0" fmla="*/ 0 w 8"/>
                  <a:gd name="T1" fmla="*/ 0 h 18"/>
                  <a:gd name="T2" fmla="*/ 0 w 8"/>
                  <a:gd name="T3" fmla="*/ 0 h 18"/>
                  <a:gd name="T4" fmla="*/ 0 w 8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8"/>
                  <a:gd name="T11" fmla="*/ 8 w 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8">
                    <a:moveTo>
                      <a:pt x="0" y="18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99" name="Freeform 385"/>
              <p:cNvSpPr>
                <a:spLocks/>
              </p:cNvSpPr>
              <p:nvPr/>
            </p:nvSpPr>
            <p:spPr bwMode="auto">
              <a:xfrm>
                <a:off x="2109" y="2674"/>
                <a:ext cx="1" cy="2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0 h 18"/>
                  <a:gd name="T4" fmla="*/ 0 w 6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0" y="18"/>
                    </a:moveTo>
                    <a:lnTo>
                      <a:pt x="5" y="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00" name="Freeform 386"/>
              <p:cNvSpPr>
                <a:spLocks/>
              </p:cNvSpPr>
              <p:nvPr/>
            </p:nvSpPr>
            <p:spPr bwMode="auto">
              <a:xfrm>
                <a:off x="2087" y="2682"/>
                <a:ext cx="1" cy="2"/>
              </a:xfrm>
              <a:custGeom>
                <a:avLst/>
                <a:gdLst>
                  <a:gd name="T0" fmla="*/ 0 w 8"/>
                  <a:gd name="T1" fmla="*/ 0 h 18"/>
                  <a:gd name="T2" fmla="*/ 0 w 8"/>
                  <a:gd name="T3" fmla="*/ 0 h 18"/>
                  <a:gd name="T4" fmla="*/ 0 w 8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8"/>
                  <a:gd name="T11" fmla="*/ 8 w 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8">
                    <a:moveTo>
                      <a:pt x="0" y="18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01" name="Freeform 387"/>
              <p:cNvSpPr>
                <a:spLocks/>
              </p:cNvSpPr>
              <p:nvPr/>
            </p:nvSpPr>
            <p:spPr bwMode="auto">
              <a:xfrm>
                <a:off x="2072" y="2672"/>
                <a:ext cx="1" cy="2"/>
              </a:xfrm>
              <a:custGeom>
                <a:avLst/>
                <a:gdLst>
                  <a:gd name="T0" fmla="*/ 0 w 6"/>
                  <a:gd name="T1" fmla="*/ 0 h 14"/>
                  <a:gd name="T2" fmla="*/ 0 w 6"/>
                  <a:gd name="T3" fmla="*/ 0 h 14"/>
                  <a:gd name="T4" fmla="*/ 0 w 6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4"/>
                  <a:gd name="T11" fmla="*/ 6 w 6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4">
                    <a:moveTo>
                      <a:pt x="0" y="14"/>
                    </a:moveTo>
                    <a:lnTo>
                      <a:pt x="5" y="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02" name="Freeform 388"/>
              <p:cNvSpPr>
                <a:spLocks/>
              </p:cNvSpPr>
              <p:nvPr/>
            </p:nvSpPr>
            <p:spPr bwMode="auto">
              <a:xfrm>
                <a:off x="2050" y="2680"/>
                <a:ext cx="1" cy="2"/>
              </a:xfrm>
              <a:custGeom>
                <a:avLst/>
                <a:gdLst>
                  <a:gd name="T0" fmla="*/ 0 w 8"/>
                  <a:gd name="T1" fmla="*/ 0 h 18"/>
                  <a:gd name="T2" fmla="*/ 0 w 8"/>
                  <a:gd name="T3" fmla="*/ 0 h 18"/>
                  <a:gd name="T4" fmla="*/ 0 w 8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8"/>
                  <a:gd name="T11" fmla="*/ 8 w 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8">
                    <a:moveTo>
                      <a:pt x="0" y="18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03" name="Freeform 389"/>
              <p:cNvSpPr>
                <a:spLocks/>
              </p:cNvSpPr>
              <p:nvPr/>
            </p:nvSpPr>
            <p:spPr bwMode="auto">
              <a:xfrm>
                <a:off x="2029" y="2689"/>
                <a:ext cx="1" cy="1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0 h 2"/>
                  <a:gd name="T4" fmla="*/ 1 w 1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"/>
                  <a:gd name="T11" fmla="*/ 1 w 1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">
                    <a:moveTo>
                      <a:pt x="0" y="2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04" name="Freeform 390"/>
              <p:cNvSpPr>
                <a:spLocks/>
              </p:cNvSpPr>
              <p:nvPr/>
            </p:nvSpPr>
            <p:spPr bwMode="auto">
              <a:xfrm>
                <a:off x="2013" y="2678"/>
                <a:ext cx="1" cy="2"/>
              </a:xfrm>
              <a:custGeom>
                <a:avLst/>
                <a:gdLst>
                  <a:gd name="T0" fmla="*/ 0 w 8"/>
                  <a:gd name="T1" fmla="*/ 0 h 18"/>
                  <a:gd name="T2" fmla="*/ 0 w 8"/>
                  <a:gd name="T3" fmla="*/ 0 h 18"/>
                  <a:gd name="T4" fmla="*/ 0 w 8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8"/>
                  <a:gd name="T11" fmla="*/ 8 w 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8">
                    <a:moveTo>
                      <a:pt x="0" y="18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05" name="Freeform 391"/>
              <p:cNvSpPr>
                <a:spLocks/>
              </p:cNvSpPr>
              <p:nvPr/>
            </p:nvSpPr>
            <p:spPr bwMode="auto">
              <a:xfrm>
                <a:off x="1991" y="2687"/>
                <a:ext cx="1" cy="1"/>
              </a:xfrm>
              <a:custGeom>
                <a:avLst/>
                <a:gdLst>
                  <a:gd name="T0" fmla="*/ 0 w 8"/>
                  <a:gd name="T1" fmla="*/ 0 h 19"/>
                  <a:gd name="T2" fmla="*/ 0 w 8"/>
                  <a:gd name="T3" fmla="*/ 0 h 19"/>
                  <a:gd name="T4" fmla="*/ 0 w 8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9"/>
                  <a:gd name="T11" fmla="*/ 8 w 8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9">
                    <a:moveTo>
                      <a:pt x="0" y="19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06" name="Freeform 392"/>
              <p:cNvSpPr>
                <a:spLocks/>
              </p:cNvSpPr>
              <p:nvPr/>
            </p:nvSpPr>
            <p:spPr bwMode="auto">
              <a:xfrm>
                <a:off x="1976" y="2676"/>
                <a:ext cx="1" cy="2"/>
              </a:xfrm>
              <a:custGeom>
                <a:avLst/>
                <a:gdLst>
                  <a:gd name="T0" fmla="*/ 0 w 8"/>
                  <a:gd name="T1" fmla="*/ 0 h 19"/>
                  <a:gd name="T2" fmla="*/ 0 w 8"/>
                  <a:gd name="T3" fmla="*/ 0 h 19"/>
                  <a:gd name="T4" fmla="*/ 0 w 8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9"/>
                  <a:gd name="T11" fmla="*/ 8 w 8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9">
                    <a:moveTo>
                      <a:pt x="0" y="19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07" name="Freeform 393"/>
              <p:cNvSpPr>
                <a:spLocks/>
              </p:cNvSpPr>
              <p:nvPr/>
            </p:nvSpPr>
            <p:spPr bwMode="auto">
              <a:xfrm>
                <a:off x="1954" y="2685"/>
                <a:ext cx="1" cy="1"/>
              </a:xfrm>
              <a:custGeom>
                <a:avLst/>
                <a:gdLst>
                  <a:gd name="T0" fmla="*/ 0 w 8"/>
                  <a:gd name="T1" fmla="*/ 0 h 18"/>
                  <a:gd name="T2" fmla="*/ 0 w 8"/>
                  <a:gd name="T3" fmla="*/ 0 h 18"/>
                  <a:gd name="T4" fmla="*/ 0 w 8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8"/>
                  <a:gd name="T11" fmla="*/ 8 w 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8">
                    <a:moveTo>
                      <a:pt x="0" y="18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08" name="Freeform 394"/>
              <p:cNvSpPr>
                <a:spLocks/>
              </p:cNvSpPr>
              <p:nvPr/>
            </p:nvSpPr>
            <p:spPr bwMode="auto">
              <a:xfrm>
                <a:off x="1939" y="2674"/>
                <a:ext cx="1" cy="2"/>
              </a:xfrm>
              <a:custGeom>
                <a:avLst/>
                <a:gdLst>
                  <a:gd name="T0" fmla="*/ 0 w 8"/>
                  <a:gd name="T1" fmla="*/ 0 h 18"/>
                  <a:gd name="T2" fmla="*/ 0 w 8"/>
                  <a:gd name="T3" fmla="*/ 0 h 18"/>
                  <a:gd name="T4" fmla="*/ 0 w 8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8"/>
                  <a:gd name="T11" fmla="*/ 8 w 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8">
                    <a:moveTo>
                      <a:pt x="0" y="18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09" name="Freeform 395"/>
              <p:cNvSpPr>
                <a:spLocks/>
              </p:cNvSpPr>
              <p:nvPr/>
            </p:nvSpPr>
            <p:spPr bwMode="auto">
              <a:xfrm>
                <a:off x="1917" y="2682"/>
                <a:ext cx="1" cy="2"/>
              </a:xfrm>
              <a:custGeom>
                <a:avLst/>
                <a:gdLst>
                  <a:gd name="T0" fmla="*/ 0 w 8"/>
                  <a:gd name="T1" fmla="*/ 0 h 18"/>
                  <a:gd name="T2" fmla="*/ 0 w 8"/>
                  <a:gd name="T3" fmla="*/ 0 h 18"/>
                  <a:gd name="T4" fmla="*/ 0 w 8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8"/>
                  <a:gd name="T11" fmla="*/ 8 w 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8">
                    <a:moveTo>
                      <a:pt x="0" y="18"/>
                    </a:move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10" name="Freeform 396"/>
              <p:cNvSpPr>
                <a:spLocks/>
              </p:cNvSpPr>
              <p:nvPr/>
            </p:nvSpPr>
            <p:spPr bwMode="auto">
              <a:xfrm>
                <a:off x="1894" y="2688"/>
                <a:ext cx="587" cy="2"/>
              </a:xfrm>
              <a:custGeom>
                <a:avLst/>
                <a:gdLst>
                  <a:gd name="T0" fmla="*/ 0 w 7048"/>
                  <a:gd name="T1" fmla="*/ 0 h 25"/>
                  <a:gd name="T2" fmla="*/ 0 w 7048"/>
                  <a:gd name="T3" fmla="*/ 0 h 25"/>
                  <a:gd name="T4" fmla="*/ 0 w 7048"/>
                  <a:gd name="T5" fmla="*/ 0 h 25"/>
                  <a:gd name="T6" fmla="*/ 0 w 7048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48"/>
                  <a:gd name="T13" fmla="*/ 0 h 25"/>
                  <a:gd name="T14" fmla="*/ 7048 w 7048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48" h="25">
                    <a:moveTo>
                      <a:pt x="0" y="0"/>
                    </a:moveTo>
                    <a:lnTo>
                      <a:pt x="0" y="25"/>
                    </a:lnTo>
                    <a:lnTo>
                      <a:pt x="7048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11" name="Freeform 397"/>
              <p:cNvSpPr>
                <a:spLocks/>
              </p:cNvSpPr>
              <p:nvPr/>
            </p:nvSpPr>
            <p:spPr bwMode="auto">
              <a:xfrm>
                <a:off x="1894" y="2688"/>
                <a:ext cx="587" cy="2"/>
              </a:xfrm>
              <a:custGeom>
                <a:avLst/>
                <a:gdLst>
                  <a:gd name="T0" fmla="*/ 0 w 7048"/>
                  <a:gd name="T1" fmla="*/ 0 h 25"/>
                  <a:gd name="T2" fmla="*/ 0 w 7048"/>
                  <a:gd name="T3" fmla="*/ 0 h 25"/>
                  <a:gd name="T4" fmla="*/ 0 w 7048"/>
                  <a:gd name="T5" fmla="*/ 0 h 25"/>
                  <a:gd name="T6" fmla="*/ 0 w 7048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48"/>
                  <a:gd name="T13" fmla="*/ 0 h 25"/>
                  <a:gd name="T14" fmla="*/ 7048 w 7048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48" h="25">
                    <a:moveTo>
                      <a:pt x="0" y="25"/>
                    </a:moveTo>
                    <a:lnTo>
                      <a:pt x="7048" y="0"/>
                    </a:lnTo>
                    <a:lnTo>
                      <a:pt x="7048" y="25"/>
                    </a:lnTo>
                    <a:lnTo>
                      <a:pt x="0" y="2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12" name="Freeform 398"/>
              <p:cNvSpPr>
                <a:spLocks/>
              </p:cNvSpPr>
              <p:nvPr/>
            </p:nvSpPr>
            <p:spPr bwMode="auto">
              <a:xfrm>
                <a:off x="1943" y="2762"/>
                <a:ext cx="566" cy="2"/>
              </a:xfrm>
              <a:custGeom>
                <a:avLst/>
                <a:gdLst>
                  <a:gd name="T0" fmla="*/ 0 w 6798"/>
                  <a:gd name="T1" fmla="*/ 0 h 25"/>
                  <a:gd name="T2" fmla="*/ 0 w 6798"/>
                  <a:gd name="T3" fmla="*/ 0 h 25"/>
                  <a:gd name="T4" fmla="*/ 0 w 6798"/>
                  <a:gd name="T5" fmla="*/ 0 h 25"/>
                  <a:gd name="T6" fmla="*/ 0 w 6798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98"/>
                  <a:gd name="T13" fmla="*/ 0 h 25"/>
                  <a:gd name="T14" fmla="*/ 6798 w 6798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98" h="25">
                    <a:moveTo>
                      <a:pt x="0" y="0"/>
                    </a:moveTo>
                    <a:lnTo>
                      <a:pt x="0" y="25"/>
                    </a:lnTo>
                    <a:lnTo>
                      <a:pt x="6798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13" name="Rectangle 399"/>
              <p:cNvSpPr>
                <a:spLocks noChangeArrowheads="1"/>
              </p:cNvSpPr>
              <p:nvPr/>
            </p:nvSpPr>
            <p:spPr bwMode="auto">
              <a:xfrm>
                <a:off x="1943" y="2762"/>
                <a:ext cx="566" cy="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14" name="Freeform 400"/>
              <p:cNvSpPr>
                <a:spLocks/>
              </p:cNvSpPr>
              <p:nvPr/>
            </p:nvSpPr>
            <p:spPr bwMode="auto">
              <a:xfrm>
                <a:off x="1899" y="4181"/>
                <a:ext cx="9" cy="9"/>
              </a:xfrm>
              <a:custGeom>
                <a:avLst/>
                <a:gdLst>
                  <a:gd name="T0" fmla="*/ 0 w 107"/>
                  <a:gd name="T1" fmla="*/ 0 h 106"/>
                  <a:gd name="T2" fmla="*/ 0 w 107"/>
                  <a:gd name="T3" fmla="*/ 0 h 106"/>
                  <a:gd name="T4" fmla="*/ 0 w 107"/>
                  <a:gd name="T5" fmla="*/ 0 h 106"/>
                  <a:gd name="T6" fmla="*/ 0 60000 65536"/>
                  <a:gd name="T7" fmla="*/ 0 60000 65536"/>
                  <a:gd name="T8" fmla="*/ 0 60000 65536"/>
                  <a:gd name="T9" fmla="*/ 0 w 107"/>
                  <a:gd name="T10" fmla="*/ 0 h 106"/>
                  <a:gd name="T11" fmla="*/ 107 w 107"/>
                  <a:gd name="T12" fmla="*/ 106 h 10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7" h="106">
                    <a:moveTo>
                      <a:pt x="0" y="106"/>
                    </a:moveTo>
                    <a:lnTo>
                      <a:pt x="106" y="0"/>
                    </a:lnTo>
                    <a:lnTo>
                      <a:pt x="10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542" name="Freeform 401"/>
            <p:cNvSpPr>
              <a:spLocks/>
            </p:cNvSpPr>
            <p:nvPr/>
          </p:nvSpPr>
          <p:spPr bwMode="auto">
            <a:xfrm>
              <a:off x="1725" y="3630"/>
              <a:ext cx="205" cy="1"/>
            </a:xfrm>
            <a:custGeom>
              <a:avLst/>
              <a:gdLst>
                <a:gd name="T0" fmla="*/ 0 w 2460"/>
                <a:gd name="T1" fmla="*/ 0 h 1"/>
                <a:gd name="T2" fmla="*/ 0 w 2460"/>
                <a:gd name="T3" fmla="*/ 0 h 1"/>
                <a:gd name="T4" fmla="*/ 0 w 2460"/>
                <a:gd name="T5" fmla="*/ 0 h 1"/>
                <a:gd name="T6" fmla="*/ 0 60000 65536"/>
                <a:gd name="T7" fmla="*/ 0 60000 65536"/>
                <a:gd name="T8" fmla="*/ 0 60000 65536"/>
                <a:gd name="T9" fmla="*/ 0 w 2460"/>
                <a:gd name="T10" fmla="*/ 0 h 1"/>
                <a:gd name="T11" fmla="*/ 2460 w 246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60" h="1">
                  <a:moveTo>
                    <a:pt x="0" y="0"/>
                  </a:moveTo>
                  <a:lnTo>
                    <a:pt x="2459" y="0"/>
                  </a:lnTo>
                  <a:lnTo>
                    <a:pt x="246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3" name="Freeform 402"/>
            <p:cNvSpPr>
              <a:spLocks/>
            </p:cNvSpPr>
            <p:nvPr/>
          </p:nvSpPr>
          <p:spPr bwMode="auto">
            <a:xfrm>
              <a:off x="1704" y="3883"/>
              <a:ext cx="1" cy="247"/>
            </a:xfrm>
            <a:custGeom>
              <a:avLst/>
              <a:gdLst>
                <a:gd name="T0" fmla="*/ 0 w 1"/>
                <a:gd name="T1" fmla="*/ 0 h 2964"/>
                <a:gd name="T2" fmla="*/ 0 w 1"/>
                <a:gd name="T3" fmla="*/ 0 h 2964"/>
                <a:gd name="T4" fmla="*/ 1 w 1"/>
                <a:gd name="T5" fmla="*/ 0 h 2964"/>
                <a:gd name="T6" fmla="*/ 0 60000 65536"/>
                <a:gd name="T7" fmla="*/ 0 60000 65536"/>
                <a:gd name="T8" fmla="*/ 0 60000 65536"/>
                <a:gd name="T9" fmla="*/ 0 w 1"/>
                <a:gd name="T10" fmla="*/ 0 h 2964"/>
                <a:gd name="T11" fmla="*/ 1 w 1"/>
                <a:gd name="T12" fmla="*/ 2964 h 2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964">
                  <a:moveTo>
                    <a:pt x="0" y="0"/>
                  </a:moveTo>
                  <a:lnTo>
                    <a:pt x="0" y="2964"/>
                  </a:lnTo>
                  <a:lnTo>
                    <a:pt x="1" y="296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4" name="Freeform 403"/>
            <p:cNvSpPr>
              <a:spLocks/>
            </p:cNvSpPr>
            <p:nvPr/>
          </p:nvSpPr>
          <p:spPr bwMode="auto">
            <a:xfrm>
              <a:off x="1652" y="3883"/>
              <a:ext cx="1" cy="247"/>
            </a:xfrm>
            <a:custGeom>
              <a:avLst/>
              <a:gdLst>
                <a:gd name="T0" fmla="*/ 0 w 1"/>
                <a:gd name="T1" fmla="*/ 0 h 2964"/>
                <a:gd name="T2" fmla="*/ 0 w 1"/>
                <a:gd name="T3" fmla="*/ 0 h 2964"/>
                <a:gd name="T4" fmla="*/ 1 w 1"/>
                <a:gd name="T5" fmla="*/ 0 h 2964"/>
                <a:gd name="T6" fmla="*/ 0 60000 65536"/>
                <a:gd name="T7" fmla="*/ 0 60000 65536"/>
                <a:gd name="T8" fmla="*/ 0 60000 65536"/>
                <a:gd name="T9" fmla="*/ 0 w 1"/>
                <a:gd name="T10" fmla="*/ 0 h 2964"/>
                <a:gd name="T11" fmla="*/ 1 w 1"/>
                <a:gd name="T12" fmla="*/ 2964 h 2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964">
                  <a:moveTo>
                    <a:pt x="0" y="0"/>
                  </a:moveTo>
                  <a:lnTo>
                    <a:pt x="0" y="2964"/>
                  </a:lnTo>
                  <a:lnTo>
                    <a:pt x="1" y="296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5" name="Freeform 404"/>
            <p:cNvSpPr>
              <a:spLocks/>
            </p:cNvSpPr>
            <p:nvPr/>
          </p:nvSpPr>
          <p:spPr bwMode="auto">
            <a:xfrm>
              <a:off x="1652" y="3642"/>
              <a:ext cx="52" cy="1"/>
            </a:xfrm>
            <a:custGeom>
              <a:avLst/>
              <a:gdLst>
                <a:gd name="T0" fmla="*/ 0 w 626"/>
                <a:gd name="T1" fmla="*/ 0 h 1"/>
                <a:gd name="T2" fmla="*/ 0 w 626"/>
                <a:gd name="T3" fmla="*/ 0 h 1"/>
                <a:gd name="T4" fmla="*/ 0 w 626"/>
                <a:gd name="T5" fmla="*/ 0 h 1"/>
                <a:gd name="T6" fmla="*/ 0 60000 65536"/>
                <a:gd name="T7" fmla="*/ 0 60000 65536"/>
                <a:gd name="T8" fmla="*/ 0 60000 65536"/>
                <a:gd name="T9" fmla="*/ 0 w 626"/>
                <a:gd name="T10" fmla="*/ 0 h 1"/>
                <a:gd name="T11" fmla="*/ 626 w 62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1">
                  <a:moveTo>
                    <a:pt x="0" y="0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6" name="Freeform 405"/>
            <p:cNvSpPr>
              <a:spLocks/>
            </p:cNvSpPr>
            <p:nvPr/>
          </p:nvSpPr>
          <p:spPr bwMode="auto">
            <a:xfrm>
              <a:off x="1652" y="3887"/>
              <a:ext cx="52" cy="1"/>
            </a:xfrm>
            <a:custGeom>
              <a:avLst/>
              <a:gdLst>
                <a:gd name="T0" fmla="*/ 0 w 626"/>
                <a:gd name="T1" fmla="*/ 0 h 1"/>
                <a:gd name="T2" fmla="*/ 0 w 626"/>
                <a:gd name="T3" fmla="*/ 0 h 1"/>
                <a:gd name="T4" fmla="*/ 0 w 626"/>
                <a:gd name="T5" fmla="*/ 0 h 1"/>
                <a:gd name="T6" fmla="*/ 0 60000 65536"/>
                <a:gd name="T7" fmla="*/ 0 60000 65536"/>
                <a:gd name="T8" fmla="*/ 0 60000 65536"/>
                <a:gd name="T9" fmla="*/ 0 w 626"/>
                <a:gd name="T10" fmla="*/ 0 h 1"/>
                <a:gd name="T11" fmla="*/ 626 w 62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1">
                  <a:moveTo>
                    <a:pt x="0" y="0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7" name="Freeform 406"/>
            <p:cNvSpPr>
              <a:spLocks/>
            </p:cNvSpPr>
            <p:nvPr/>
          </p:nvSpPr>
          <p:spPr bwMode="auto">
            <a:xfrm>
              <a:off x="1972" y="3024"/>
              <a:ext cx="1" cy="13"/>
            </a:xfrm>
            <a:custGeom>
              <a:avLst/>
              <a:gdLst>
                <a:gd name="T0" fmla="*/ 0 w 1"/>
                <a:gd name="T1" fmla="*/ 0 h 156"/>
                <a:gd name="T2" fmla="*/ 0 w 1"/>
                <a:gd name="T3" fmla="*/ 0 h 156"/>
                <a:gd name="T4" fmla="*/ 1 w 1"/>
                <a:gd name="T5" fmla="*/ 0 h 156"/>
                <a:gd name="T6" fmla="*/ 0 60000 65536"/>
                <a:gd name="T7" fmla="*/ 0 60000 65536"/>
                <a:gd name="T8" fmla="*/ 0 60000 65536"/>
                <a:gd name="T9" fmla="*/ 0 w 1"/>
                <a:gd name="T10" fmla="*/ 0 h 156"/>
                <a:gd name="T11" fmla="*/ 1 w 1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56">
                  <a:moveTo>
                    <a:pt x="0" y="15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8" name="Freeform 407"/>
            <p:cNvSpPr>
              <a:spLocks/>
            </p:cNvSpPr>
            <p:nvPr/>
          </p:nvSpPr>
          <p:spPr bwMode="auto">
            <a:xfrm>
              <a:off x="1941" y="3045"/>
              <a:ext cx="17" cy="17"/>
            </a:xfrm>
            <a:custGeom>
              <a:avLst/>
              <a:gdLst>
                <a:gd name="T0" fmla="*/ 0 w 209"/>
                <a:gd name="T1" fmla="*/ 0 h 209"/>
                <a:gd name="T2" fmla="*/ 0 w 209"/>
                <a:gd name="T3" fmla="*/ 0 h 209"/>
                <a:gd name="T4" fmla="*/ 0 w 209"/>
                <a:gd name="T5" fmla="*/ 0 h 209"/>
                <a:gd name="T6" fmla="*/ 0 w 209"/>
                <a:gd name="T7" fmla="*/ 0 h 209"/>
                <a:gd name="T8" fmla="*/ 0 w 209"/>
                <a:gd name="T9" fmla="*/ 0 h 209"/>
                <a:gd name="T10" fmla="*/ 0 w 209"/>
                <a:gd name="T11" fmla="*/ 0 h 209"/>
                <a:gd name="T12" fmla="*/ 0 w 209"/>
                <a:gd name="T13" fmla="*/ 0 h 209"/>
                <a:gd name="T14" fmla="*/ 0 w 209"/>
                <a:gd name="T15" fmla="*/ 0 h 209"/>
                <a:gd name="T16" fmla="*/ 0 w 209"/>
                <a:gd name="T17" fmla="*/ 0 h 209"/>
                <a:gd name="T18" fmla="*/ 0 w 209"/>
                <a:gd name="T19" fmla="*/ 0 h 209"/>
                <a:gd name="T20" fmla="*/ 0 w 209"/>
                <a:gd name="T21" fmla="*/ 0 h 209"/>
                <a:gd name="T22" fmla="*/ 0 w 209"/>
                <a:gd name="T23" fmla="*/ 0 h 209"/>
                <a:gd name="T24" fmla="*/ 0 w 209"/>
                <a:gd name="T25" fmla="*/ 0 h 209"/>
                <a:gd name="T26" fmla="*/ 0 w 209"/>
                <a:gd name="T27" fmla="*/ 0 h 209"/>
                <a:gd name="T28" fmla="*/ 0 w 209"/>
                <a:gd name="T29" fmla="*/ 0 h 209"/>
                <a:gd name="T30" fmla="*/ 0 w 209"/>
                <a:gd name="T31" fmla="*/ 0 h 209"/>
                <a:gd name="T32" fmla="*/ 0 w 209"/>
                <a:gd name="T33" fmla="*/ 0 h 209"/>
                <a:gd name="T34" fmla="*/ 0 w 209"/>
                <a:gd name="T35" fmla="*/ 0 h 209"/>
                <a:gd name="T36" fmla="*/ 0 w 209"/>
                <a:gd name="T37" fmla="*/ 0 h 209"/>
                <a:gd name="T38" fmla="*/ 0 w 209"/>
                <a:gd name="T39" fmla="*/ 0 h 209"/>
                <a:gd name="T40" fmla="*/ 0 w 209"/>
                <a:gd name="T41" fmla="*/ 0 h 209"/>
                <a:gd name="T42" fmla="*/ 0 w 209"/>
                <a:gd name="T43" fmla="*/ 0 h 209"/>
                <a:gd name="T44" fmla="*/ 0 w 209"/>
                <a:gd name="T45" fmla="*/ 0 h 209"/>
                <a:gd name="T46" fmla="*/ 0 w 209"/>
                <a:gd name="T47" fmla="*/ 0 h 209"/>
                <a:gd name="T48" fmla="*/ 0 w 209"/>
                <a:gd name="T49" fmla="*/ 0 h 209"/>
                <a:gd name="T50" fmla="*/ 0 w 209"/>
                <a:gd name="T51" fmla="*/ 0 h 209"/>
                <a:gd name="T52" fmla="*/ 0 w 209"/>
                <a:gd name="T53" fmla="*/ 0 h 209"/>
                <a:gd name="T54" fmla="*/ 0 w 209"/>
                <a:gd name="T55" fmla="*/ 0 h 209"/>
                <a:gd name="T56" fmla="*/ 0 w 209"/>
                <a:gd name="T57" fmla="*/ 0 h 209"/>
                <a:gd name="T58" fmla="*/ 0 w 209"/>
                <a:gd name="T59" fmla="*/ 0 h 209"/>
                <a:gd name="T60" fmla="*/ 0 w 209"/>
                <a:gd name="T61" fmla="*/ 0 h 209"/>
                <a:gd name="T62" fmla="*/ 0 w 209"/>
                <a:gd name="T63" fmla="*/ 0 h 209"/>
                <a:gd name="T64" fmla="*/ 0 w 209"/>
                <a:gd name="T65" fmla="*/ 0 h 209"/>
                <a:gd name="T66" fmla="*/ 0 w 209"/>
                <a:gd name="T67" fmla="*/ 0 h 209"/>
                <a:gd name="T68" fmla="*/ 0 w 209"/>
                <a:gd name="T69" fmla="*/ 0 h 209"/>
                <a:gd name="T70" fmla="*/ 0 w 209"/>
                <a:gd name="T71" fmla="*/ 0 h 209"/>
                <a:gd name="T72" fmla="*/ 0 w 209"/>
                <a:gd name="T73" fmla="*/ 0 h 209"/>
                <a:gd name="T74" fmla="*/ 0 w 209"/>
                <a:gd name="T75" fmla="*/ 0 h 209"/>
                <a:gd name="T76" fmla="*/ 0 w 209"/>
                <a:gd name="T77" fmla="*/ 0 h 209"/>
                <a:gd name="T78" fmla="*/ 0 w 209"/>
                <a:gd name="T79" fmla="*/ 0 h 209"/>
                <a:gd name="T80" fmla="*/ 0 w 209"/>
                <a:gd name="T81" fmla="*/ 0 h 209"/>
                <a:gd name="T82" fmla="*/ 0 w 209"/>
                <a:gd name="T83" fmla="*/ 0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9"/>
                <a:gd name="T127" fmla="*/ 0 h 209"/>
                <a:gd name="T128" fmla="*/ 209 w 209"/>
                <a:gd name="T129" fmla="*/ 209 h 2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9" h="209">
                  <a:moveTo>
                    <a:pt x="208" y="105"/>
                  </a:moveTo>
                  <a:lnTo>
                    <a:pt x="207" y="88"/>
                  </a:lnTo>
                  <a:lnTo>
                    <a:pt x="203" y="72"/>
                  </a:lnTo>
                  <a:lnTo>
                    <a:pt x="197" y="57"/>
                  </a:lnTo>
                  <a:lnTo>
                    <a:pt x="188" y="43"/>
                  </a:lnTo>
                  <a:lnTo>
                    <a:pt x="177" y="30"/>
                  </a:lnTo>
                  <a:lnTo>
                    <a:pt x="166" y="21"/>
                  </a:lnTo>
                  <a:lnTo>
                    <a:pt x="152" y="12"/>
                  </a:lnTo>
                  <a:lnTo>
                    <a:pt x="137" y="5"/>
                  </a:lnTo>
                  <a:lnTo>
                    <a:pt x="120" y="1"/>
                  </a:lnTo>
                  <a:lnTo>
                    <a:pt x="104" y="0"/>
                  </a:lnTo>
                  <a:lnTo>
                    <a:pt x="88" y="1"/>
                  </a:lnTo>
                  <a:lnTo>
                    <a:pt x="72" y="5"/>
                  </a:lnTo>
                  <a:lnTo>
                    <a:pt x="57" y="12"/>
                  </a:lnTo>
                  <a:lnTo>
                    <a:pt x="43" y="21"/>
                  </a:lnTo>
                  <a:lnTo>
                    <a:pt x="30" y="30"/>
                  </a:lnTo>
                  <a:lnTo>
                    <a:pt x="20" y="43"/>
                  </a:lnTo>
                  <a:lnTo>
                    <a:pt x="12" y="57"/>
                  </a:lnTo>
                  <a:lnTo>
                    <a:pt x="5" y="72"/>
                  </a:lnTo>
                  <a:lnTo>
                    <a:pt x="1" y="88"/>
                  </a:lnTo>
                  <a:lnTo>
                    <a:pt x="0" y="105"/>
                  </a:lnTo>
                  <a:lnTo>
                    <a:pt x="1" y="121"/>
                  </a:lnTo>
                  <a:lnTo>
                    <a:pt x="5" y="137"/>
                  </a:lnTo>
                  <a:lnTo>
                    <a:pt x="12" y="152"/>
                  </a:lnTo>
                  <a:lnTo>
                    <a:pt x="20" y="166"/>
                  </a:lnTo>
                  <a:lnTo>
                    <a:pt x="30" y="178"/>
                  </a:lnTo>
                  <a:lnTo>
                    <a:pt x="43" y="189"/>
                  </a:lnTo>
                  <a:lnTo>
                    <a:pt x="57" y="197"/>
                  </a:lnTo>
                  <a:lnTo>
                    <a:pt x="72" y="204"/>
                  </a:lnTo>
                  <a:lnTo>
                    <a:pt x="88" y="207"/>
                  </a:lnTo>
                  <a:lnTo>
                    <a:pt x="104" y="209"/>
                  </a:lnTo>
                  <a:lnTo>
                    <a:pt x="120" y="207"/>
                  </a:lnTo>
                  <a:lnTo>
                    <a:pt x="137" y="204"/>
                  </a:lnTo>
                  <a:lnTo>
                    <a:pt x="152" y="197"/>
                  </a:lnTo>
                  <a:lnTo>
                    <a:pt x="166" y="189"/>
                  </a:lnTo>
                  <a:lnTo>
                    <a:pt x="177" y="178"/>
                  </a:lnTo>
                  <a:lnTo>
                    <a:pt x="188" y="166"/>
                  </a:lnTo>
                  <a:lnTo>
                    <a:pt x="197" y="152"/>
                  </a:lnTo>
                  <a:lnTo>
                    <a:pt x="203" y="137"/>
                  </a:lnTo>
                  <a:lnTo>
                    <a:pt x="207" y="121"/>
                  </a:lnTo>
                  <a:lnTo>
                    <a:pt x="208" y="105"/>
                  </a:lnTo>
                  <a:lnTo>
                    <a:pt x="209" y="10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9" name="Freeform 408"/>
            <p:cNvSpPr>
              <a:spLocks/>
            </p:cNvSpPr>
            <p:nvPr/>
          </p:nvSpPr>
          <p:spPr bwMode="auto">
            <a:xfrm>
              <a:off x="1690" y="2612"/>
              <a:ext cx="1" cy="17"/>
            </a:xfrm>
            <a:custGeom>
              <a:avLst/>
              <a:gdLst>
                <a:gd name="T0" fmla="*/ 0 w 1"/>
                <a:gd name="T1" fmla="*/ 0 h 198"/>
                <a:gd name="T2" fmla="*/ 0 w 1"/>
                <a:gd name="T3" fmla="*/ 0 h 198"/>
                <a:gd name="T4" fmla="*/ 1 w 1"/>
                <a:gd name="T5" fmla="*/ 0 h 198"/>
                <a:gd name="T6" fmla="*/ 0 60000 65536"/>
                <a:gd name="T7" fmla="*/ 0 60000 65536"/>
                <a:gd name="T8" fmla="*/ 0 60000 65536"/>
                <a:gd name="T9" fmla="*/ 0 w 1"/>
                <a:gd name="T10" fmla="*/ 0 h 198"/>
                <a:gd name="T11" fmla="*/ 1 w 1"/>
                <a:gd name="T12" fmla="*/ 198 h 1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98">
                  <a:moveTo>
                    <a:pt x="0" y="0"/>
                  </a:moveTo>
                  <a:lnTo>
                    <a:pt x="0" y="198"/>
                  </a:lnTo>
                  <a:lnTo>
                    <a:pt x="1" y="19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0" name="Freeform 409"/>
            <p:cNvSpPr>
              <a:spLocks/>
            </p:cNvSpPr>
            <p:nvPr/>
          </p:nvSpPr>
          <p:spPr bwMode="auto">
            <a:xfrm>
              <a:off x="1724" y="3123"/>
              <a:ext cx="206" cy="1"/>
            </a:xfrm>
            <a:custGeom>
              <a:avLst/>
              <a:gdLst>
                <a:gd name="T0" fmla="*/ 0 w 2466"/>
                <a:gd name="T1" fmla="*/ 0 h 1"/>
                <a:gd name="T2" fmla="*/ 0 w 2466"/>
                <a:gd name="T3" fmla="*/ 0 h 1"/>
                <a:gd name="T4" fmla="*/ 0 w 2466"/>
                <a:gd name="T5" fmla="*/ 0 h 1"/>
                <a:gd name="T6" fmla="*/ 0 60000 65536"/>
                <a:gd name="T7" fmla="*/ 0 60000 65536"/>
                <a:gd name="T8" fmla="*/ 0 60000 65536"/>
                <a:gd name="T9" fmla="*/ 0 w 2466"/>
                <a:gd name="T10" fmla="*/ 0 h 1"/>
                <a:gd name="T11" fmla="*/ 2466 w 246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66" h="1">
                  <a:moveTo>
                    <a:pt x="0" y="0"/>
                  </a:moveTo>
                  <a:lnTo>
                    <a:pt x="2465" y="0"/>
                  </a:lnTo>
                  <a:lnTo>
                    <a:pt x="24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1" name="Freeform 410"/>
            <p:cNvSpPr>
              <a:spLocks/>
            </p:cNvSpPr>
            <p:nvPr/>
          </p:nvSpPr>
          <p:spPr bwMode="auto">
            <a:xfrm>
              <a:off x="1753" y="3123"/>
              <a:ext cx="1" cy="18"/>
            </a:xfrm>
            <a:custGeom>
              <a:avLst/>
              <a:gdLst>
                <a:gd name="T0" fmla="*/ 0 w 1"/>
                <a:gd name="T1" fmla="*/ 0 h 219"/>
                <a:gd name="T2" fmla="*/ 0 w 1"/>
                <a:gd name="T3" fmla="*/ 0 h 219"/>
                <a:gd name="T4" fmla="*/ 1 w 1"/>
                <a:gd name="T5" fmla="*/ 0 h 219"/>
                <a:gd name="T6" fmla="*/ 0 60000 65536"/>
                <a:gd name="T7" fmla="*/ 0 60000 65536"/>
                <a:gd name="T8" fmla="*/ 0 60000 65536"/>
                <a:gd name="T9" fmla="*/ 0 w 1"/>
                <a:gd name="T10" fmla="*/ 0 h 219"/>
                <a:gd name="T11" fmla="*/ 1 w 1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19">
                  <a:moveTo>
                    <a:pt x="0" y="0"/>
                  </a:moveTo>
                  <a:lnTo>
                    <a:pt x="0" y="219"/>
                  </a:lnTo>
                  <a:lnTo>
                    <a:pt x="1" y="21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2" name="Freeform 411"/>
            <p:cNvSpPr>
              <a:spLocks/>
            </p:cNvSpPr>
            <p:nvPr/>
          </p:nvSpPr>
          <p:spPr bwMode="auto">
            <a:xfrm>
              <a:off x="1724" y="3461"/>
              <a:ext cx="206" cy="1"/>
            </a:xfrm>
            <a:custGeom>
              <a:avLst/>
              <a:gdLst>
                <a:gd name="T0" fmla="*/ 0 w 2466"/>
                <a:gd name="T1" fmla="*/ 0 h 1"/>
                <a:gd name="T2" fmla="*/ 0 w 2466"/>
                <a:gd name="T3" fmla="*/ 0 h 1"/>
                <a:gd name="T4" fmla="*/ 0 w 2466"/>
                <a:gd name="T5" fmla="*/ 0 h 1"/>
                <a:gd name="T6" fmla="*/ 0 60000 65536"/>
                <a:gd name="T7" fmla="*/ 0 60000 65536"/>
                <a:gd name="T8" fmla="*/ 0 60000 65536"/>
                <a:gd name="T9" fmla="*/ 0 w 2466"/>
                <a:gd name="T10" fmla="*/ 0 h 1"/>
                <a:gd name="T11" fmla="*/ 2466 w 246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66" h="1">
                  <a:moveTo>
                    <a:pt x="0" y="0"/>
                  </a:moveTo>
                  <a:lnTo>
                    <a:pt x="2465" y="0"/>
                  </a:lnTo>
                  <a:lnTo>
                    <a:pt x="24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3" name="Freeform 412"/>
            <p:cNvSpPr>
              <a:spLocks/>
            </p:cNvSpPr>
            <p:nvPr/>
          </p:nvSpPr>
          <p:spPr bwMode="auto">
            <a:xfrm>
              <a:off x="1748" y="3477"/>
              <a:ext cx="1" cy="153"/>
            </a:xfrm>
            <a:custGeom>
              <a:avLst/>
              <a:gdLst>
                <a:gd name="T0" fmla="*/ 0 w 1"/>
                <a:gd name="T1" fmla="*/ 0 h 1836"/>
                <a:gd name="T2" fmla="*/ 0 w 1"/>
                <a:gd name="T3" fmla="*/ 0 h 1836"/>
                <a:gd name="T4" fmla="*/ 1 w 1"/>
                <a:gd name="T5" fmla="*/ 0 h 1836"/>
                <a:gd name="T6" fmla="*/ 0 60000 65536"/>
                <a:gd name="T7" fmla="*/ 0 60000 65536"/>
                <a:gd name="T8" fmla="*/ 0 60000 65536"/>
                <a:gd name="T9" fmla="*/ 0 w 1"/>
                <a:gd name="T10" fmla="*/ 0 h 1836"/>
                <a:gd name="T11" fmla="*/ 1 w 1"/>
                <a:gd name="T12" fmla="*/ 1836 h 18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36">
                  <a:moveTo>
                    <a:pt x="0" y="0"/>
                  </a:moveTo>
                  <a:lnTo>
                    <a:pt x="0" y="1836"/>
                  </a:lnTo>
                  <a:lnTo>
                    <a:pt x="1" y="183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4" name="Freeform 413"/>
            <p:cNvSpPr>
              <a:spLocks/>
            </p:cNvSpPr>
            <p:nvPr/>
          </p:nvSpPr>
          <p:spPr bwMode="auto">
            <a:xfrm>
              <a:off x="1725" y="3477"/>
              <a:ext cx="205" cy="1"/>
            </a:xfrm>
            <a:custGeom>
              <a:avLst/>
              <a:gdLst>
                <a:gd name="T0" fmla="*/ 0 w 2460"/>
                <a:gd name="T1" fmla="*/ 0 h 1"/>
                <a:gd name="T2" fmla="*/ 0 w 2460"/>
                <a:gd name="T3" fmla="*/ 0 h 1"/>
                <a:gd name="T4" fmla="*/ 0 w 2460"/>
                <a:gd name="T5" fmla="*/ 0 h 1"/>
                <a:gd name="T6" fmla="*/ 0 60000 65536"/>
                <a:gd name="T7" fmla="*/ 0 60000 65536"/>
                <a:gd name="T8" fmla="*/ 0 60000 65536"/>
                <a:gd name="T9" fmla="*/ 0 w 2460"/>
                <a:gd name="T10" fmla="*/ 0 h 1"/>
                <a:gd name="T11" fmla="*/ 2460 w 246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60" h="1">
                  <a:moveTo>
                    <a:pt x="0" y="0"/>
                  </a:moveTo>
                  <a:lnTo>
                    <a:pt x="2459" y="0"/>
                  </a:lnTo>
                  <a:lnTo>
                    <a:pt x="246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5" name="Freeform 414"/>
            <p:cNvSpPr>
              <a:spLocks/>
            </p:cNvSpPr>
            <p:nvPr/>
          </p:nvSpPr>
          <p:spPr bwMode="auto">
            <a:xfrm>
              <a:off x="1881" y="3523"/>
              <a:ext cx="20" cy="1"/>
            </a:xfrm>
            <a:custGeom>
              <a:avLst/>
              <a:gdLst>
                <a:gd name="T0" fmla="*/ 0 w 247"/>
                <a:gd name="T1" fmla="*/ 0 h 1"/>
                <a:gd name="T2" fmla="*/ 0 w 247"/>
                <a:gd name="T3" fmla="*/ 0 h 1"/>
                <a:gd name="T4" fmla="*/ 0 w 247"/>
                <a:gd name="T5" fmla="*/ 0 h 1"/>
                <a:gd name="T6" fmla="*/ 0 60000 65536"/>
                <a:gd name="T7" fmla="*/ 0 60000 65536"/>
                <a:gd name="T8" fmla="*/ 0 60000 65536"/>
                <a:gd name="T9" fmla="*/ 0 w 247"/>
                <a:gd name="T10" fmla="*/ 0 h 1"/>
                <a:gd name="T11" fmla="*/ 247 w 24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7" h="1">
                  <a:moveTo>
                    <a:pt x="247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6" name="Freeform 415"/>
            <p:cNvSpPr>
              <a:spLocks/>
            </p:cNvSpPr>
            <p:nvPr/>
          </p:nvSpPr>
          <p:spPr bwMode="auto">
            <a:xfrm>
              <a:off x="1901" y="3502"/>
              <a:ext cx="1" cy="21"/>
            </a:xfrm>
            <a:custGeom>
              <a:avLst/>
              <a:gdLst>
                <a:gd name="T0" fmla="*/ 0 w 1"/>
                <a:gd name="T1" fmla="*/ 0 h 247"/>
                <a:gd name="T2" fmla="*/ 0 w 1"/>
                <a:gd name="T3" fmla="*/ 0 h 247"/>
                <a:gd name="T4" fmla="*/ 1 w 1"/>
                <a:gd name="T5" fmla="*/ 0 h 247"/>
                <a:gd name="T6" fmla="*/ 0 60000 65536"/>
                <a:gd name="T7" fmla="*/ 0 60000 65536"/>
                <a:gd name="T8" fmla="*/ 0 60000 65536"/>
                <a:gd name="T9" fmla="*/ 0 w 1"/>
                <a:gd name="T10" fmla="*/ 0 h 247"/>
                <a:gd name="T11" fmla="*/ 1 w 1"/>
                <a:gd name="T12" fmla="*/ 247 h 2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47">
                  <a:moveTo>
                    <a:pt x="0" y="0"/>
                  </a:moveTo>
                  <a:lnTo>
                    <a:pt x="0" y="247"/>
                  </a:lnTo>
                  <a:lnTo>
                    <a:pt x="1" y="24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7" name="Freeform 416"/>
            <p:cNvSpPr>
              <a:spLocks/>
            </p:cNvSpPr>
            <p:nvPr/>
          </p:nvSpPr>
          <p:spPr bwMode="auto">
            <a:xfrm>
              <a:off x="1881" y="3502"/>
              <a:ext cx="20" cy="1"/>
            </a:xfrm>
            <a:custGeom>
              <a:avLst/>
              <a:gdLst>
                <a:gd name="T0" fmla="*/ 0 w 247"/>
                <a:gd name="T1" fmla="*/ 0 h 1"/>
                <a:gd name="T2" fmla="*/ 0 w 247"/>
                <a:gd name="T3" fmla="*/ 0 h 1"/>
                <a:gd name="T4" fmla="*/ 0 w 247"/>
                <a:gd name="T5" fmla="*/ 0 h 1"/>
                <a:gd name="T6" fmla="*/ 0 60000 65536"/>
                <a:gd name="T7" fmla="*/ 0 60000 65536"/>
                <a:gd name="T8" fmla="*/ 0 60000 65536"/>
                <a:gd name="T9" fmla="*/ 0 w 247"/>
                <a:gd name="T10" fmla="*/ 0 h 1"/>
                <a:gd name="T11" fmla="*/ 247 w 24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7" h="1">
                  <a:moveTo>
                    <a:pt x="247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8" name="Freeform 417"/>
            <p:cNvSpPr>
              <a:spLocks/>
            </p:cNvSpPr>
            <p:nvPr/>
          </p:nvSpPr>
          <p:spPr bwMode="auto">
            <a:xfrm>
              <a:off x="1881" y="3502"/>
              <a:ext cx="1" cy="21"/>
            </a:xfrm>
            <a:custGeom>
              <a:avLst/>
              <a:gdLst>
                <a:gd name="T0" fmla="*/ 0 w 1"/>
                <a:gd name="T1" fmla="*/ 0 h 247"/>
                <a:gd name="T2" fmla="*/ 0 w 1"/>
                <a:gd name="T3" fmla="*/ 0 h 247"/>
                <a:gd name="T4" fmla="*/ 1 w 1"/>
                <a:gd name="T5" fmla="*/ 0 h 247"/>
                <a:gd name="T6" fmla="*/ 0 60000 65536"/>
                <a:gd name="T7" fmla="*/ 0 60000 65536"/>
                <a:gd name="T8" fmla="*/ 0 60000 65536"/>
                <a:gd name="T9" fmla="*/ 0 w 1"/>
                <a:gd name="T10" fmla="*/ 0 h 247"/>
                <a:gd name="T11" fmla="*/ 1 w 1"/>
                <a:gd name="T12" fmla="*/ 247 h 2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47">
                  <a:moveTo>
                    <a:pt x="0" y="0"/>
                  </a:moveTo>
                  <a:lnTo>
                    <a:pt x="0" y="247"/>
                  </a:lnTo>
                  <a:lnTo>
                    <a:pt x="1" y="24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9" name="Freeform 418"/>
            <p:cNvSpPr>
              <a:spLocks/>
            </p:cNvSpPr>
            <p:nvPr/>
          </p:nvSpPr>
          <p:spPr bwMode="auto">
            <a:xfrm>
              <a:off x="1884" y="3505"/>
              <a:ext cx="15" cy="6"/>
            </a:xfrm>
            <a:custGeom>
              <a:avLst/>
              <a:gdLst>
                <a:gd name="T0" fmla="*/ 0 w 180"/>
                <a:gd name="T1" fmla="*/ 0 h 79"/>
                <a:gd name="T2" fmla="*/ 0 w 180"/>
                <a:gd name="T3" fmla="*/ 0 h 79"/>
                <a:gd name="T4" fmla="*/ 0 w 180"/>
                <a:gd name="T5" fmla="*/ 0 h 79"/>
                <a:gd name="T6" fmla="*/ 0 w 180"/>
                <a:gd name="T7" fmla="*/ 0 h 79"/>
                <a:gd name="T8" fmla="*/ 0 w 180"/>
                <a:gd name="T9" fmla="*/ 0 h 79"/>
                <a:gd name="T10" fmla="*/ 0 w 180"/>
                <a:gd name="T11" fmla="*/ 0 h 79"/>
                <a:gd name="T12" fmla="*/ 0 w 180"/>
                <a:gd name="T13" fmla="*/ 0 h 79"/>
                <a:gd name="T14" fmla="*/ 0 w 180"/>
                <a:gd name="T15" fmla="*/ 0 h 79"/>
                <a:gd name="T16" fmla="*/ 0 w 180"/>
                <a:gd name="T17" fmla="*/ 0 h 79"/>
                <a:gd name="T18" fmla="*/ 0 w 180"/>
                <a:gd name="T19" fmla="*/ 0 h 79"/>
                <a:gd name="T20" fmla="*/ 0 w 180"/>
                <a:gd name="T21" fmla="*/ 0 h 79"/>
                <a:gd name="T22" fmla="*/ 0 w 180"/>
                <a:gd name="T23" fmla="*/ 0 h 79"/>
                <a:gd name="T24" fmla="*/ 0 w 180"/>
                <a:gd name="T25" fmla="*/ 0 h 79"/>
                <a:gd name="T26" fmla="*/ 0 w 180"/>
                <a:gd name="T27" fmla="*/ 0 h 79"/>
                <a:gd name="T28" fmla="*/ 0 w 180"/>
                <a:gd name="T29" fmla="*/ 0 h 79"/>
                <a:gd name="T30" fmla="*/ 0 w 180"/>
                <a:gd name="T31" fmla="*/ 0 h 79"/>
                <a:gd name="T32" fmla="*/ 0 w 180"/>
                <a:gd name="T33" fmla="*/ 0 h 79"/>
                <a:gd name="T34" fmla="*/ 0 w 180"/>
                <a:gd name="T35" fmla="*/ 0 h 79"/>
                <a:gd name="T36" fmla="*/ 0 w 180"/>
                <a:gd name="T37" fmla="*/ 0 h 79"/>
                <a:gd name="T38" fmla="*/ 0 w 180"/>
                <a:gd name="T39" fmla="*/ 0 h 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0"/>
                <a:gd name="T61" fmla="*/ 0 h 79"/>
                <a:gd name="T62" fmla="*/ 180 w 180"/>
                <a:gd name="T63" fmla="*/ 79 h 7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0" h="79">
                  <a:moveTo>
                    <a:pt x="180" y="79"/>
                  </a:moveTo>
                  <a:lnTo>
                    <a:pt x="177" y="65"/>
                  </a:lnTo>
                  <a:lnTo>
                    <a:pt x="172" y="51"/>
                  </a:lnTo>
                  <a:lnTo>
                    <a:pt x="165" y="39"/>
                  </a:lnTo>
                  <a:lnTo>
                    <a:pt x="156" y="28"/>
                  </a:lnTo>
                  <a:lnTo>
                    <a:pt x="145" y="18"/>
                  </a:lnTo>
                  <a:lnTo>
                    <a:pt x="132" y="11"/>
                  </a:lnTo>
                  <a:lnTo>
                    <a:pt x="119" y="5"/>
                  </a:lnTo>
                  <a:lnTo>
                    <a:pt x="105" y="1"/>
                  </a:lnTo>
                  <a:lnTo>
                    <a:pt x="91" y="0"/>
                  </a:lnTo>
                  <a:lnTo>
                    <a:pt x="76" y="1"/>
                  </a:lnTo>
                  <a:lnTo>
                    <a:pt x="62" y="5"/>
                  </a:lnTo>
                  <a:lnTo>
                    <a:pt x="49" y="11"/>
                  </a:lnTo>
                  <a:lnTo>
                    <a:pt x="37" y="18"/>
                  </a:lnTo>
                  <a:lnTo>
                    <a:pt x="25" y="28"/>
                  </a:lnTo>
                  <a:lnTo>
                    <a:pt x="17" y="39"/>
                  </a:lnTo>
                  <a:lnTo>
                    <a:pt x="9" y="51"/>
                  </a:lnTo>
                  <a:lnTo>
                    <a:pt x="4" y="65"/>
                  </a:lnTo>
                  <a:lnTo>
                    <a:pt x="0" y="79"/>
                  </a:lnTo>
                  <a:lnTo>
                    <a:pt x="2" y="7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0" name="Freeform 419"/>
            <p:cNvSpPr>
              <a:spLocks/>
            </p:cNvSpPr>
            <p:nvPr/>
          </p:nvSpPr>
          <p:spPr bwMode="auto">
            <a:xfrm>
              <a:off x="1885" y="3506"/>
              <a:ext cx="13" cy="5"/>
            </a:xfrm>
            <a:custGeom>
              <a:avLst/>
              <a:gdLst>
                <a:gd name="T0" fmla="*/ 0 w 154"/>
                <a:gd name="T1" fmla="*/ 0 h 66"/>
                <a:gd name="T2" fmla="*/ 0 w 154"/>
                <a:gd name="T3" fmla="*/ 0 h 66"/>
                <a:gd name="T4" fmla="*/ 0 w 154"/>
                <a:gd name="T5" fmla="*/ 0 h 66"/>
                <a:gd name="T6" fmla="*/ 0 w 154"/>
                <a:gd name="T7" fmla="*/ 0 h 66"/>
                <a:gd name="T8" fmla="*/ 0 w 154"/>
                <a:gd name="T9" fmla="*/ 0 h 66"/>
                <a:gd name="T10" fmla="*/ 0 w 154"/>
                <a:gd name="T11" fmla="*/ 0 h 66"/>
                <a:gd name="T12" fmla="*/ 0 w 154"/>
                <a:gd name="T13" fmla="*/ 0 h 66"/>
                <a:gd name="T14" fmla="*/ 0 w 154"/>
                <a:gd name="T15" fmla="*/ 0 h 66"/>
                <a:gd name="T16" fmla="*/ 0 w 154"/>
                <a:gd name="T17" fmla="*/ 0 h 66"/>
                <a:gd name="T18" fmla="*/ 0 w 154"/>
                <a:gd name="T19" fmla="*/ 0 h 66"/>
                <a:gd name="T20" fmla="*/ 0 w 154"/>
                <a:gd name="T21" fmla="*/ 0 h 66"/>
                <a:gd name="T22" fmla="*/ 0 w 154"/>
                <a:gd name="T23" fmla="*/ 0 h 66"/>
                <a:gd name="T24" fmla="*/ 0 w 154"/>
                <a:gd name="T25" fmla="*/ 0 h 66"/>
                <a:gd name="T26" fmla="*/ 0 w 154"/>
                <a:gd name="T27" fmla="*/ 0 h 66"/>
                <a:gd name="T28" fmla="*/ 0 w 154"/>
                <a:gd name="T29" fmla="*/ 0 h 66"/>
                <a:gd name="T30" fmla="*/ 0 w 154"/>
                <a:gd name="T31" fmla="*/ 0 h 66"/>
                <a:gd name="T32" fmla="*/ 0 w 154"/>
                <a:gd name="T33" fmla="*/ 0 h 66"/>
                <a:gd name="T34" fmla="*/ 0 w 154"/>
                <a:gd name="T35" fmla="*/ 0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4"/>
                <a:gd name="T55" fmla="*/ 0 h 66"/>
                <a:gd name="T56" fmla="*/ 154 w 154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4" h="66">
                  <a:moveTo>
                    <a:pt x="154" y="66"/>
                  </a:moveTo>
                  <a:lnTo>
                    <a:pt x="151" y="53"/>
                  </a:lnTo>
                  <a:lnTo>
                    <a:pt x="146" y="40"/>
                  </a:lnTo>
                  <a:lnTo>
                    <a:pt x="137" y="29"/>
                  </a:lnTo>
                  <a:lnTo>
                    <a:pt x="128" y="19"/>
                  </a:lnTo>
                  <a:lnTo>
                    <a:pt x="117" y="11"/>
                  </a:lnTo>
                  <a:lnTo>
                    <a:pt x="105" y="5"/>
                  </a:lnTo>
                  <a:lnTo>
                    <a:pt x="91" y="2"/>
                  </a:lnTo>
                  <a:lnTo>
                    <a:pt x="78" y="0"/>
                  </a:lnTo>
                  <a:lnTo>
                    <a:pt x="64" y="2"/>
                  </a:lnTo>
                  <a:lnTo>
                    <a:pt x="51" y="5"/>
                  </a:lnTo>
                  <a:lnTo>
                    <a:pt x="38" y="11"/>
                  </a:lnTo>
                  <a:lnTo>
                    <a:pt x="27" y="19"/>
                  </a:lnTo>
                  <a:lnTo>
                    <a:pt x="18" y="29"/>
                  </a:lnTo>
                  <a:lnTo>
                    <a:pt x="10" y="40"/>
                  </a:lnTo>
                  <a:lnTo>
                    <a:pt x="4" y="53"/>
                  </a:lnTo>
                  <a:lnTo>
                    <a:pt x="0" y="66"/>
                  </a:lnTo>
                  <a:lnTo>
                    <a:pt x="1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1" name="Freeform 420"/>
            <p:cNvSpPr>
              <a:spLocks/>
            </p:cNvSpPr>
            <p:nvPr/>
          </p:nvSpPr>
          <p:spPr bwMode="auto">
            <a:xfrm>
              <a:off x="1883" y="3511"/>
              <a:ext cx="1" cy="3"/>
            </a:xfrm>
            <a:custGeom>
              <a:avLst/>
              <a:gdLst>
                <a:gd name="T0" fmla="*/ 0 w 1"/>
                <a:gd name="T1" fmla="*/ 0 h 25"/>
                <a:gd name="T2" fmla="*/ 0 w 1"/>
                <a:gd name="T3" fmla="*/ 0 h 25"/>
                <a:gd name="T4" fmla="*/ 1 w 1"/>
                <a:gd name="T5" fmla="*/ 0 h 25"/>
                <a:gd name="T6" fmla="*/ 0 60000 65536"/>
                <a:gd name="T7" fmla="*/ 0 60000 65536"/>
                <a:gd name="T8" fmla="*/ 0 60000 65536"/>
                <a:gd name="T9" fmla="*/ 0 w 1"/>
                <a:gd name="T10" fmla="*/ 0 h 25"/>
                <a:gd name="T11" fmla="*/ 1 w 1"/>
                <a:gd name="T12" fmla="*/ 25 h 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">
                  <a:moveTo>
                    <a:pt x="0" y="0"/>
                  </a:moveTo>
                  <a:lnTo>
                    <a:pt x="0" y="25"/>
                  </a:lnTo>
                  <a:lnTo>
                    <a:pt x="1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2" name="Freeform 421"/>
            <p:cNvSpPr>
              <a:spLocks/>
            </p:cNvSpPr>
            <p:nvPr/>
          </p:nvSpPr>
          <p:spPr bwMode="auto">
            <a:xfrm>
              <a:off x="1883" y="3514"/>
              <a:ext cx="18" cy="1"/>
            </a:xfrm>
            <a:custGeom>
              <a:avLst/>
              <a:gdLst>
                <a:gd name="T0" fmla="*/ 0 w 215"/>
                <a:gd name="T1" fmla="*/ 0 h 1"/>
                <a:gd name="T2" fmla="*/ 0 w 215"/>
                <a:gd name="T3" fmla="*/ 0 h 1"/>
                <a:gd name="T4" fmla="*/ 0 w 215"/>
                <a:gd name="T5" fmla="*/ 0 h 1"/>
                <a:gd name="T6" fmla="*/ 0 60000 65536"/>
                <a:gd name="T7" fmla="*/ 0 60000 65536"/>
                <a:gd name="T8" fmla="*/ 0 60000 65536"/>
                <a:gd name="T9" fmla="*/ 0 w 215"/>
                <a:gd name="T10" fmla="*/ 0 h 1"/>
                <a:gd name="T11" fmla="*/ 215 w 21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" h="1">
                  <a:moveTo>
                    <a:pt x="0" y="0"/>
                  </a:moveTo>
                  <a:lnTo>
                    <a:pt x="214" y="0"/>
                  </a:lnTo>
                  <a:lnTo>
                    <a:pt x="2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3" name="Freeform 422"/>
            <p:cNvSpPr>
              <a:spLocks/>
            </p:cNvSpPr>
            <p:nvPr/>
          </p:nvSpPr>
          <p:spPr bwMode="auto">
            <a:xfrm>
              <a:off x="1901" y="3511"/>
              <a:ext cx="1" cy="3"/>
            </a:xfrm>
            <a:custGeom>
              <a:avLst/>
              <a:gdLst>
                <a:gd name="T0" fmla="*/ 0 w 1"/>
                <a:gd name="T1" fmla="*/ 0 h 25"/>
                <a:gd name="T2" fmla="*/ 0 w 1"/>
                <a:gd name="T3" fmla="*/ 0 h 25"/>
                <a:gd name="T4" fmla="*/ 1 w 1"/>
                <a:gd name="T5" fmla="*/ 0 h 25"/>
                <a:gd name="T6" fmla="*/ 0 60000 65536"/>
                <a:gd name="T7" fmla="*/ 0 60000 65536"/>
                <a:gd name="T8" fmla="*/ 0 60000 65536"/>
                <a:gd name="T9" fmla="*/ 0 w 1"/>
                <a:gd name="T10" fmla="*/ 0 h 25"/>
                <a:gd name="T11" fmla="*/ 1 w 1"/>
                <a:gd name="T12" fmla="*/ 25 h 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">
                  <a:moveTo>
                    <a:pt x="0" y="2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4" name="Freeform 423"/>
            <p:cNvSpPr>
              <a:spLocks/>
            </p:cNvSpPr>
            <p:nvPr/>
          </p:nvSpPr>
          <p:spPr bwMode="auto">
            <a:xfrm>
              <a:off x="1883" y="3511"/>
              <a:ext cx="18" cy="1"/>
            </a:xfrm>
            <a:custGeom>
              <a:avLst/>
              <a:gdLst>
                <a:gd name="T0" fmla="*/ 0 w 214"/>
                <a:gd name="T1" fmla="*/ 0 h 1"/>
                <a:gd name="T2" fmla="*/ 0 w 214"/>
                <a:gd name="T3" fmla="*/ 0 h 1"/>
                <a:gd name="T4" fmla="*/ 0 w 214"/>
                <a:gd name="T5" fmla="*/ 0 h 1"/>
                <a:gd name="T6" fmla="*/ 0 60000 65536"/>
                <a:gd name="T7" fmla="*/ 0 60000 65536"/>
                <a:gd name="T8" fmla="*/ 0 60000 65536"/>
                <a:gd name="T9" fmla="*/ 0 w 214"/>
                <a:gd name="T10" fmla="*/ 0 h 1"/>
                <a:gd name="T11" fmla="*/ 214 w 2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" h="1">
                  <a:moveTo>
                    <a:pt x="214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5" name="Freeform 424"/>
            <p:cNvSpPr>
              <a:spLocks/>
            </p:cNvSpPr>
            <p:nvPr/>
          </p:nvSpPr>
          <p:spPr bwMode="auto">
            <a:xfrm>
              <a:off x="1885" y="3514"/>
              <a:ext cx="13" cy="5"/>
            </a:xfrm>
            <a:custGeom>
              <a:avLst/>
              <a:gdLst>
                <a:gd name="T0" fmla="*/ 0 w 156"/>
                <a:gd name="T1" fmla="*/ 0 h 66"/>
                <a:gd name="T2" fmla="*/ 0 w 156"/>
                <a:gd name="T3" fmla="*/ 0 h 66"/>
                <a:gd name="T4" fmla="*/ 0 w 156"/>
                <a:gd name="T5" fmla="*/ 0 h 66"/>
                <a:gd name="T6" fmla="*/ 0 w 156"/>
                <a:gd name="T7" fmla="*/ 0 h 66"/>
                <a:gd name="T8" fmla="*/ 0 w 156"/>
                <a:gd name="T9" fmla="*/ 0 h 66"/>
                <a:gd name="T10" fmla="*/ 0 w 156"/>
                <a:gd name="T11" fmla="*/ 0 h 66"/>
                <a:gd name="T12" fmla="*/ 0 w 156"/>
                <a:gd name="T13" fmla="*/ 0 h 66"/>
                <a:gd name="T14" fmla="*/ 0 w 156"/>
                <a:gd name="T15" fmla="*/ 0 h 66"/>
                <a:gd name="T16" fmla="*/ 0 w 156"/>
                <a:gd name="T17" fmla="*/ 0 h 66"/>
                <a:gd name="T18" fmla="*/ 0 w 156"/>
                <a:gd name="T19" fmla="*/ 0 h 66"/>
                <a:gd name="T20" fmla="*/ 0 w 156"/>
                <a:gd name="T21" fmla="*/ 0 h 66"/>
                <a:gd name="T22" fmla="*/ 0 w 156"/>
                <a:gd name="T23" fmla="*/ 0 h 66"/>
                <a:gd name="T24" fmla="*/ 0 w 156"/>
                <a:gd name="T25" fmla="*/ 0 h 66"/>
                <a:gd name="T26" fmla="*/ 0 w 156"/>
                <a:gd name="T27" fmla="*/ 0 h 66"/>
                <a:gd name="T28" fmla="*/ 0 w 156"/>
                <a:gd name="T29" fmla="*/ 0 h 66"/>
                <a:gd name="T30" fmla="*/ 0 w 156"/>
                <a:gd name="T31" fmla="*/ 0 h 66"/>
                <a:gd name="T32" fmla="*/ 0 w 156"/>
                <a:gd name="T33" fmla="*/ 0 h 66"/>
                <a:gd name="T34" fmla="*/ 0 w 156"/>
                <a:gd name="T35" fmla="*/ 0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6"/>
                <a:gd name="T55" fmla="*/ 0 h 66"/>
                <a:gd name="T56" fmla="*/ 156 w 156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6" h="66">
                  <a:moveTo>
                    <a:pt x="0" y="0"/>
                  </a:moveTo>
                  <a:lnTo>
                    <a:pt x="4" y="13"/>
                  </a:lnTo>
                  <a:lnTo>
                    <a:pt x="10" y="26"/>
                  </a:lnTo>
                  <a:lnTo>
                    <a:pt x="18" y="37"/>
                  </a:lnTo>
                  <a:lnTo>
                    <a:pt x="27" y="47"/>
                  </a:lnTo>
                  <a:lnTo>
                    <a:pt x="38" y="55"/>
                  </a:lnTo>
                  <a:lnTo>
                    <a:pt x="51" y="61"/>
                  </a:lnTo>
                  <a:lnTo>
                    <a:pt x="64" y="64"/>
                  </a:lnTo>
                  <a:lnTo>
                    <a:pt x="78" y="66"/>
                  </a:lnTo>
                  <a:lnTo>
                    <a:pt x="91" y="64"/>
                  </a:lnTo>
                  <a:lnTo>
                    <a:pt x="105" y="61"/>
                  </a:lnTo>
                  <a:lnTo>
                    <a:pt x="117" y="55"/>
                  </a:lnTo>
                  <a:lnTo>
                    <a:pt x="128" y="47"/>
                  </a:lnTo>
                  <a:lnTo>
                    <a:pt x="137" y="37"/>
                  </a:lnTo>
                  <a:lnTo>
                    <a:pt x="146" y="26"/>
                  </a:lnTo>
                  <a:lnTo>
                    <a:pt x="151" y="13"/>
                  </a:lnTo>
                  <a:lnTo>
                    <a:pt x="154" y="0"/>
                  </a:lnTo>
                  <a:lnTo>
                    <a:pt x="15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6" name="Freeform 425"/>
            <p:cNvSpPr>
              <a:spLocks/>
            </p:cNvSpPr>
            <p:nvPr/>
          </p:nvSpPr>
          <p:spPr bwMode="auto">
            <a:xfrm>
              <a:off x="1884" y="3514"/>
              <a:ext cx="15" cy="6"/>
            </a:xfrm>
            <a:custGeom>
              <a:avLst/>
              <a:gdLst>
                <a:gd name="T0" fmla="*/ 0 w 181"/>
                <a:gd name="T1" fmla="*/ 0 h 79"/>
                <a:gd name="T2" fmla="*/ 0 w 181"/>
                <a:gd name="T3" fmla="*/ 0 h 79"/>
                <a:gd name="T4" fmla="*/ 0 w 181"/>
                <a:gd name="T5" fmla="*/ 0 h 79"/>
                <a:gd name="T6" fmla="*/ 0 w 181"/>
                <a:gd name="T7" fmla="*/ 0 h 79"/>
                <a:gd name="T8" fmla="*/ 0 w 181"/>
                <a:gd name="T9" fmla="*/ 0 h 79"/>
                <a:gd name="T10" fmla="*/ 0 w 181"/>
                <a:gd name="T11" fmla="*/ 0 h 79"/>
                <a:gd name="T12" fmla="*/ 0 w 181"/>
                <a:gd name="T13" fmla="*/ 0 h 79"/>
                <a:gd name="T14" fmla="*/ 0 w 181"/>
                <a:gd name="T15" fmla="*/ 0 h 79"/>
                <a:gd name="T16" fmla="*/ 0 w 181"/>
                <a:gd name="T17" fmla="*/ 0 h 79"/>
                <a:gd name="T18" fmla="*/ 0 w 181"/>
                <a:gd name="T19" fmla="*/ 0 h 79"/>
                <a:gd name="T20" fmla="*/ 0 w 181"/>
                <a:gd name="T21" fmla="*/ 0 h 79"/>
                <a:gd name="T22" fmla="*/ 0 w 181"/>
                <a:gd name="T23" fmla="*/ 0 h 79"/>
                <a:gd name="T24" fmla="*/ 0 w 181"/>
                <a:gd name="T25" fmla="*/ 0 h 79"/>
                <a:gd name="T26" fmla="*/ 0 w 181"/>
                <a:gd name="T27" fmla="*/ 0 h 79"/>
                <a:gd name="T28" fmla="*/ 0 w 181"/>
                <a:gd name="T29" fmla="*/ 0 h 79"/>
                <a:gd name="T30" fmla="*/ 0 w 181"/>
                <a:gd name="T31" fmla="*/ 0 h 79"/>
                <a:gd name="T32" fmla="*/ 0 w 181"/>
                <a:gd name="T33" fmla="*/ 0 h 79"/>
                <a:gd name="T34" fmla="*/ 0 w 181"/>
                <a:gd name="T35" fmla="*/ 0 h 79"/>
                <a:gd name="T36" fmla="*/ 0 w 181"/>
                <a:gd name="T37" fmla="*/ 0 h 79"/>
                <a:gd name="T38" fmla="*/ 0 w 181"/>
                <a:gd name="T39" fmla="*/ 0 h 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1"/>
                <a:gd name="T61" fmla="*/ 0 h 79"/>
                <a:gd name="T62" fmla="*/ 181 w 181"/>
                <a:gd name="T63" fmla="*/ 79 h 7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1" h="79">
                  <a:moveTo>
                    <a:pt x="0" y="0"/>
                  </a:moveTo>
                  <a:lnTo>
                    <a:pt x="4" y="14"/>
                  </a:lnTo>
                  <a:lnTo>
                    <a:pt x="9" y="28"/>
                  </a:lnTo>
                  <a:lnTo>
                    <a:pt x="17" y="40"/>
                  </a:lnTo>
                  <a:lnTo>
                    <a:pt x="25" y="51"/>
                  </a:lnTo>
                  <a:lnTo>
                    <a:pt x="37" y="61"/>
                  </a:lnTo>
                  <a:lnTo>
                    <a:pt x="49" y="68"/>
                  </a:lnTo>
                  <a:lnTo>
                    <a:pt x="62" y="74"/>
                  </a:lnTo>
                  <a:lnTo>
                    <a:pt x="76" y="78"/>
                  </a:lnTo>
                  <a:lnTo>
                    <a:pt x="91" y="79"/>
                  </a:lnTo>
                  <a:lnTo>
                    <a:pt x="105" y="78"/>
                  </a:lnTo>
                  <a:lnTo>
                    <a:pt x="119" y="74"/>
                  </a:lnTo>
                  <a:lnTo>
                    <a:pt x="132" y="68"/>
                  </a:lnTo>
                  <a:lnTo>
                    <a:pt x="145" y="61"/>
                  </a:lnTo>
                  <a:lnTo>
                    <a:pt x="156" y="51"/>
                  </a:lnTo>
                  <a:lnTo>
                    <a:pt x="165" y="40"/>
                  </a:lnTo>
                  <a:lnTo>
                    <a:pt x="172" y="28"/>
                  </a:lnTo>
                  <a:lnTo>
                    <a:pt x="177" y="14"/>
                  </a:lnTo>
                  <a:lnTo>
                    <a:pt x="180" y="0"/>
                  </a:lnTo>
                  <a:lnTo>
                    <a:pt x="18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7" name="Freeform 426"/>
            <p:cNvSpPr>
              <a:spLocks/>
            </p:cNvSpPr>
            <p:nvPr/>
          </p:nvSpPr>
          <p:spPr bwMode="auto">
            <a:xfrm>
              <a:off x="1940" y="3032"/>
              <a:ext cx="2" cy="1"/>
            </a:xfrm>
            <a:custGeom>
              <a:avLst/>
              <a:gdLst>
                <a:gd name="T0" fmla="*/ 0 w 24"/>
                <a:gd name="T1" fmla="*/ 0 h 3"/>
                <a:gd name="T2" fmla="*/ 0 w 24"/>
                <a:gd name="T3" fmla="*/ 0 h 3"/>
                <a:gd name="T4" fmla="*/ 0 w 24"/>
                <a:gd name="T5" fmla="*/ 0 h 3"/>
                <a:gd name="T6" fmla="*/ 0 w 24"/>
                <a:gd name="T7" fmla="*/ 0 h 3"/>
                <a:gd name="T8" fmla="*/ 0 w 24"/>
                <a:gd name="T9" fmla="*/ 0 h 3"/>
                <a:gd name="T10" fmla="*/ 0 w 24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3"/>
                <a:gd name="T20" fmla="*/ 24 w 2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3">
                  <a:moveTo>
                    <a:pt x="0" y="0"/>
                  </a:moveTo>
                  <a:lnTo>
                    <a:pt x="6" y="2"/>
                  </a:lnTo>
                  <a:lnTo>
                    <a:pt x="11" y="3"/>
                  </a:lnTo>
                  <a:lnTo>
                    <a:pt x="18" y="2"/>
                  </a:lnTo>
                  <a:lnTo>
                    <a:pt x="23" y="0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8" name="Freeform 427"/>
            <p:cNvSpPr>
              <a:spLocks/>
            </p:cNvSpPr>
            <p:nvPr/>
          </p:nvSpPr>
          <p:spPr bwMode="auto">
            <a:xfrm>
              <a:off x="1958" y="3032"/>
              <a:ext cx="2" cy="1"/>
            </a:xfrm>
            <a:custGeom>
              <a:avLst/>
              <a:gdLst>
                <a:gd name="T0" fmla="*/ 0 w 26"/>
                <a:gd name="T1" fmla="*/ 0 h 4"/>
                <a:gd name="T2" fmla="*/ 0 w 26"/>
                <a:gd name="T3" fmla="*/ 0 h 4"/>
                <a:gd name="T4" fmla="*/ 0 w 26"/>
                <a:gd name="T5" fmla="*/ 0 h 4"/>
                <a:gd name="T6" fmla="*/ 0 w 26"/>
                <a:gd name="T7" fmla="*/ 0 h 4"/>
                <a:gd name="T8" fmla="*/ 0 w 26"/>
                <a:gd name="T9" fmla="*/ 0 h 4"/>
                <a:gd name="T10" fmla="*/ 0 w 26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4"/>
                <a:gd name="T20" fmla="*/ 26 w 26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4">
                  <a:moveTo>
                    <a:pt x="0" y="0"/>
                  </a:moveTo>
                  <a:lnTo>
                    <a:pt x="6" y="3"/>
                  </a:lnTo>
                  <a:lnTo>
                    <a:pt x="12" y="4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9" name="Freeform 428"/>
            <p:cNvSpPr>
              <a:spLocks/>
            </p:cNvSpPr>
            <p:nvPr/>
          </p:nvSpPr>
          <p:spPr bwMode="auto">
            <a:xfrm>
              <a:off x="1935" y="3024"/>
              <a:ext cx="1" cy="13"/>
            </a:xfrm>
            <a:custGeom>
              <a:avLst/>
              <a:gdLst>
                <a:gd name="T0" fmla="*/ 0 w 1"/>
                <a:gd name="T1" fmla="*/ 0 h 156"/>
                <a:gd name="T2" fmla="*/ 0 w 1"/>
                <a:gd name="T3" fmla="*/ 0 h 156"/>
                <a:gd name="T4" fmla="*/ 1 w 1"/>
                <a:gd name="T5" fmla="*/ 0 h 156"/>
                <a:gd name="T6" fmla="*/ 0 60000 65536"/>
                <a:gd name="T7" fmla="*/ 0 60000 65536"/>
                <a:gd name="T8" fmla="*/ 0 60000 65536"/>
                <a:gd name="T9" fmla="*/ 0 w 1"/>
                <a:gd name="T10" fmla="*/ 0 h 156"/>
                <a:gd name="T11" fmla="*/ 1 w 1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56">
                  <a:moveTo>
                    <a:pt x="0" y="15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0" name="Freeform 429"/>
            <p:cNvSpPr>
              <a:spLocks/>
            </p:cNvSpPr>
            <p:nvPr/>
          </p:nvSpPr>
          <p:spPr bwMode="auto">
            <a:xfrm>
              <a:off x="1933" y="3024"/>
              <a:ext cx="1" cy="13"/>
            </a:xfrm>
            <a:custGeom>
              <a:avLst/>
              <a:gdLst>
                <a:gd name="T0" fmla="*/ 0 w 1"/>
                <a:gd name="T1" fmla="*/ 0 h 156"/>
                <a:gd name="T2" fmla="*/ 0 w 1"/>
                <a:gd name="T3" fmla="*/ 0 h 156"/>
                <a:gd name="T4" fmla="*/ 1 w 1"/>
                <a:gd name="T5" fmla="*/ 0 h 156"/>
                <a:gd name="T6" fmla="*/ 0 60000 65536"/>
                <a:gd name="T7" fmla="*/ 0 60000 65536"/>
                <a:gd name="T8" fmla="*/ 0 60000 65536"/>
                <a:gd name="T9" fmla="*/ 0 w 1"/>
                <a:gd name="T10" fmla="*/ 0 h 156"/>
                <a:gd name="T11" fmla="*/ 1 w 1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56">
                  <a:moveTo>
                    <a:pt x="0" y="15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1" name="Freeform 430"/>
            <p:cNvSpPr>
              <a:spLocks/>
            </p:cNvSpPr>
            <p:nvPr/>
          </p:nvSpPr>
          <p:spPr bwMode="auto">
            <a:xfrm>
              <a:off x="1933" y="3037"/>
              <a:ext cx="39" cy="1"/>
            </a:xfrm>
            <a:custGeom>
              <a:avLst/>
              <a:gdLst>
                <a:gd name="T0" fmla="*/ 0 w 468"/>
                <a:gd name="T1" fmla="*/ 0 h 1"/>
                <a:gd name="T2" fmla="*/ 0 w 468"/>
                <a:gd name="T3" fmla="*/ 0 h 1"/>
                <a:gd name="T4" fmla="*/ 0 w 468"/>
                <a:gd name="T5" fmla="*/ 0 h 1"/>
                <a:gd name="T6" fmla="*/ 0 60000 65536"/>
                <a:gd name="T7" fmla="*/ 0 60000 65536"/>
                <a:gd name="T8" fmla="*/ 0 60000 65536"/>
                <a:gd name="T9" fmla="*/ 0 w 468"/>
                <a:gd name="T10" fmla="*/ 0 h 1"/>
                <a:gd name="T11" fmla="*/ 468 w 46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" h="1">
                  <a:moveTo>
                    <a:pt x="0" y="0"/>
                  </a:moveTo>
                  <a:lnTo>
                    <a:pt x="467" y="0"/>
                  </a:lnTo>
                  <a:lnTo>
                    <a:pt x="46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2" name="Freeform 431"/>
            <p:cNvSpPr>
              <a:spLocks/>
            </p:cNvSpPr>
            <p:nvPr/>
          </p:nvSpPr>
          <p:spPr bwMode="auto">
            <a:xfrm>
              <a:off x="1933" y="3024"/>
              <a:ext cx="39" cy="1"/>
            </a:xfrm>
            <a:custGeom>
              <a:avLst/>
              <a:gdLst>
                <a:gd name="T0" fmla="*/ 0 w 468"/>
                <a:gd name="T1" fmla="*/ 0 h 1"/>
                <a:gd name="T2" fmla="*/ 0 w 468"/>
                <a:gd name="T3" fmla="*/ 0 h 1"/>
                <a:gd name="T4" fmla="*/ 0 w 468"/>
                <a:gd name="T5" fmla="*/ 0 h 1"/>
                <a:gd name="T6" fmla="*/ 0 60000 65536"/>
                <a:gd name="T7" fmla="*/ 0 60000 65536"/>
                <a:gd name="T8" fmla="*/ 0 60000 65536"/>
                <a:gd name="T9" fmla="*/ 0 w 468"/>
                <a:gd name="T10" fmla="*/ 0 h 1"/>
                <a:gd name="T11" fmla="*/ 468 w 46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" h="1">
                  <a:moveTo>
                    <a:pt x="0" y="0"/>
                  </a:moveTo>
                  <a:lnTo>
                    <a:pt x="467" y="0"/>
                  </a:lnTo>
                  <a:lnTo>
                    <a:pt x="46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3" name="Freeform 432"/>
            <p:cNvSpPr>
              <a:spLocks/>
            </p:cNvSpPr>
            <p:nvPr/>
          </p:nvSpPr>
          <p:spPr bwMode="auto">
            <a:xfrm>
              <a:off x="1969" y="3024"/>
              <a:ext cx="1" cy="13"/>
            </a:xfrm>
            <a:custGeom>
              <a:avLst/>
              <a:gdLst>
                <a:gd name="T0" fmla="*/ 0 w 1"/>
                <a:gd name="T1" fmla="*/ 0 h 156"/>
                <a:gd name="T2" fmla="*/ 0 w 1"/>
                <a:gd name="T3" fmla="*/ 0 h 156"/>
                <a:gd name="T4" fmla="*/ 1 w 1"/>
                <a:gd name="T5" fmla="*/ 0 h 156"/>
                <a:gd name="T6" fmla="*/ 0 60000 65536"/>
                <a:gd name="T7" fmla="*/ 0 60000 65536"/>
                <a:gd name="T8" fmla="*/ 0 60000 65536"/>
                <a:gd name="T9" fmla="*/ 0 w 1"/>
                <a:gd name="T10" fmla="*/ 0 h 156"/>
                <a:gd name="T11" fmla="*/ 1 w 1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56">
                  <a:moveTo>
                    <a:pt x="0" y="15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4" name="Freeform 433"/>
            <p:cNvSpPr>
              <a:spLocks/>
            </p:cNvSpPr>
            <p:nvPr/>
          </p:nvSpPr>
          <p:spPr bwMode="auto">
            <a:xfrm>
              <a:off x="1652" y="2518"/>
              <a:ext cx="1" cy="1124"/>
            </a:xfrm>
            <a:custGeom>
              <a:avLst/>
              <a:gdLst>
                <a:gd name="T0" fmla="*/ 0 w 1"/>
                <a:gd name="T1" fmla="*/ 0 h 13492"/>
                <a:gd name="T2" fmla="*/ 0 w 1"/>
                <a:gd name="T3" fmla="*/ 0 h 13492"/>
                <a:gd name="T4" fmla="*/ 1 w 1"/>
                <a:gd name="T5" fmla="*/ 0 h 13492"/>
                <a:gd name="T6" fmla="*/ 0 60000 65536"/>
                <a:gd name="T7" fmla="*/ 0 60000 65536"/>
                <a:gd name="T8" fmla="*/ 0 60000 65536"/>
                <a:gd name="T9" fmla="*/ 0 w 1"/>
                <a:gd name="T10" fmla="*/ 0 h 13492"/>
                <a:gd name="T11" fmla="*/ 1 w 1"/>
                <a:gd name="T12" fmla="*/ 13492 h 134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3492">
                  <a:moveTo>
                    <a:pt x="0" y="0"/>
                  </a:moveTo>
                  <a:lnTo>
                    <a:pt x="0" y="13492"/>
                  </a:lnTo>
                  <a:lnTo>
                    <a:pt x="1" y="1349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5" name="Freeform 434"/>
            <p:cNvSpPr>
              <a:spLocks/>
            </p:cNvSpPr>
            <p:nvPr/>
          </p:nvSpPr>
          <p:spPr bwMode="auto">
            <a:xfrm>
              <a:off x="1968" y="3644"/>
              <a:ext cx="1" cy="3"/>
            </a:xfrm>
            <a:custGeom>
              <a:avLst/>
              <a:gdLst>
                <a:gd name="T0" fmla="*/ 0 w 1"/>
                <a:gd name="T1" fmla="*/ 0 h 33"/>
                <a:gd name="T2" fmla="*/ 0 w 1"/>
                <a:gd name="T3" fmla="*/ 0 h 33"/>
                <a:gd name="T4" fmla="*/ 1 w 1"/>
                <a:gd name="T5" fmla="*/ 0 h 33"/>
                <a:gd name="T6" fmla="*/ 0 60000 65536"/>
                <a:gd name="T7" fmla="*/ 0 60000 65536"/>
                <a:gd name="T8" fmla="*/ 0 60000 65536"/>
                <a:gd name="T9" fmla="*/ 0 w 1"/>
                <a:gd name="T10" fmla="*/ 0 h 33"/>
                <a:gd name="T11" fmla="*/ 1 w 1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3">
                  <a:moveTo>
                    <a:pt x="0" y="0"/>
                  </a:moveTo>
                  <a:lnTo>
                    <a:pt x="0" y="33"/>
                  </a:lnTo>
                  <a:lnTo>
                    <a:pt x="1" y="3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6" name="Freeform 435"/>
            <p:cNvSpPr>
              <a:spLocks/>
            </p:cNvSpPr>
            <p:nvPr/>
          </p:nvSpPr>
          <p:spPr bwMode="auto">
            <a:xfrm>
              <a:off x="1753" y="3301"/>
              <a:ext cx="176" cy="1"/>
            </a:xfrm>
            <a:custGeom>
              <a:avLst/>
              <a:gdLst>
                <a:gd name="T0" fmla="*/ 0 w 2116"/>
                <a:gd name="T1" fmla="*/ 0 h 1"/>
                <a:gd name="T2" fmla="*/ 0 w 2116"/>
                <a:gd name="T3" fmla="*/ 0 h 1"/>
                <a:gd name="T4" fmla="*/ 0 w 2116"/>
                <a:gd name="T5" fmla="*/ 0 h 1"/>
                <a:gd name="T6" fmla="*/ 0 60000 65536"/>
                <a:gd name="T7" fmla="*/ 0 60000 65536"/>
                <a:gd name="T8" fmla="*/ 0 60000 65536"/>
                <a:gd name="T9" fmla="*/ 0 w 2116"/>
                <a:gd name="T10" fmla="*/ 0 h 1"/>
                <a:gd name="T11" fmla="*/ 2116 w 211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6" h="1">
                  <a:moveTo>
                    <a:pt x="0" y="0"/>
                  </a:moveTo>
                  <a:lnTo>
                    <a:pt x="2115" y="0"/>
                  </a:lnTo>
                  <a:lnTo>
                    <a:pt x="21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7" name="Freeform 436"/>
            <p:cNvSpPr>
              <a:spLocks/>
            </p:cNvSpPr>
            <p:nvPr/>
          </p:nvSpPr>
          <p:spPr bwMode="auto">
            <a:xfrm>
              <a:off x="1753" y="3283"/>
              <a:ext cx="176" cy="1"/>
            </a:xfrm>
            <a:custGeom>
              <a:avLst/>
              <a:gdLst>
                <a:gd name="T0" fmla="*/ 0 w 2116"/>
                <a:gd name="T1" fmla="*/ 0 h 1"/>
                <a:gd name="T2" fmla="*/ 0 w 2116"/>
                <a:gd name="T3" fmla="*/ 0 h 1"/>
                <a:gd name="T4" fmla="*/ 0 w 2116"/>
                <a:gd name="T5" fmla="*/ 0 h 1"/>
                <a:gd name="T6" fmla="*/ 0 60000 65536"/>
                <a:gd name="T7" fmla="*/ 0 60000 65536"/>
                <a:gd name="T8" fmla="*/ 0 60000 65536"/>
                <a:gd name="T9" fmla="*/ 0 w 2116"/>
                <a:gd name="T10" fmla="*/ 0 h 1"/>
                <a:gd name="T11" fmla="*/ 2116 w 211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6" h="1">
                  <a:moveTo>
                    <a:pt x="0" y="0"/>
                  </a:moveTo>
                  <a:lnTo>
                    <a:pt x="2115" y="0"/>
                  </a:lnTo>
                  <a:lnTo>
                    <a:pt x="21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8" name="Freeform 437"/>
            <p:cNvSpPr>
              <a:spLocks/>
            </p:cNvSpPr>
            <p:nvPr/>
          </p:nvSpPr>
          <p:spPr bwMode="auto">
            <a:xfrm>
              <a:off x="1752" y="3141"/>
              <a:ext cx="1" cy="17"/>
            </a:xfrm>
            <a:custGeom>
              <a:avLst/>
              <a:gdLst>
                <a:gd name="T0" fmla="*/ 0 w 1"/>
                <a:gd name="T1" fmla="*/ 0 h 208"/>
                <a:gd name="T2" fmla="*/ 0 w 1"/>
                <a:gd name="T3" fmla="*/ 0 h 208"/>
                <a:gd name="T4" fmla="*/ 1 w 1"/>
                <a:gd name="T5" fmla="*/ 0 h 208"/>
                <a:gd name="T6" fmla="*/ 0 60000 65536"/>
                <a:gd name="T7" fmla="*/ 0 60000 65536"/>
                <a:gd name="T8" fmla="*/ 0 60000 65536"/>
                <a:gd name="T9" fmla="*/ 0 w 1"/>
                <a:gd name="T10" fmla="*/ 0 h 208"/>
                <a:gd name="T11" fmla="*/ 1 w 1"/>
                <a:gd name="T12" fmla="*/ 208 h 2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08">
                  <a:moveTo>
                    <a:pt x="0" y="20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9" name="Freeform 438"/>
            <p:cNvSpPr>
              <a:spLocks/>
            </p:cNvSpPr>
            <p:nvPr/>
          </p:nvSpPr>
          <p:spPr bwMode="auto">
            <a:xfrm>
              <a:off x="1756" y="3141"/>
              <a:ext cx="1" cy="17"/>
            </a:xfrm>
            <a:custGeom>
              <a:avLst/>
              <a:gdLst>
                <a:gd name="T0" fmla="*/ 0 w 1"/>
                <a:gd name="T1" fmla="*/ 0 h 208"/>
                <a:gd name="T2" fmla="*/ 0 w 1"/>
                <a:gd name="T3" fmla="*/ 0 h 208"/>
                <a:gd name="T4" fmla="*/ 1 w 1"/>
                <a:gd name="T5" fmla="*/ 0 h 208"/>
                <a:gd name="T6" fmla="*/ 0 60000 65536"/>
                <a:gd name="T7" fmla="*/ 0 60000 65536"/>
                <a:gd name="T8" fmla="*/ 0 60000 65536"/>
                <a:gd name="T9" fmla="*/ 0 w 1"/>
                <a:gd name="T10" fmla="*/ 0 h 208"/>
                <a:gd name="T11" fmla="*/ 1 w 1"/>
                <a:gd name="T12" fmla="*/ 208 h 2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08">
                  <a:moveTo>
                    <a:pt x="0" y="20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0" name="Freeform 439"/>
            <p:cNvSpPr>
              <a:spLocks/>
            </p:cNvSpPr>
            <p:nvPr/>
          </p:nvSpPr>
          <p:spPr bwMode="auto">
            <a:xfrm>
              <a:off x="1752" y="3141"/>
              <a:ext cx="4" cy="1"/>
            </a:xfrm>
            <a:custGeom>
              <a:avLst/>
              <a:gdLst>
                <a:gd name="T0" fmla="*/ 0 w 52"/>
                <a:gd name="T1" fmla="*/ 0 h 1"/>
                <a:gd name="T2" fmla="*/ 0 w 52"/>
                <a:gd name="T3" fmla="*/ 0 h 1"/>
                <a:gd name="T4" fmla="*/ 0 w 52"/>
                <a:gd name="T5" fmla="*/ 0 h 1"/>
                <a:gd name="T6" fmla="*/ 0 60000 65536"/>
                <a:gd name="T7" fmla="*/ 0 60000 65536"/>
                <a:gd name="T8" fmla="*/ 0 60000 65536"/>
                <a:gd name="T9" fmla="*/ 0 w 52"/>
                <a:gd name="T10" fmla="*/ 0 h 1"/>
                <a:gd name="T11" fmla="*/ 52 w 5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">
                  <a:moveTo>
                    <a:pt x="0" y="0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1" name="Freeform 440"/>
            <p:cNvSpPr>
              <a:spLocks/>
            </p:cNvSpPr>
            <p:nvPr/>
          </p:nvSpPr>
          <p:spPr bwMode="auto">
            <a:xfrm>
              <a:off x="1752" y="3158"/>
              <a:ext cx="4" cy="1"/>
            </a:xfrm>
            <a:custGeom>
              <a:avLst/>
              <a:gdLst>
                <a:gd name="T0" fmla="*/ 0 w 52"/>
                <a:gd name="T1" fmla="*/ 0 h 1"/>
                <a:gd name="T2" fmla="*/ 0 w 52"/>
                <a:gd name="T3" fmla="*/ 0 h 1"/>
                <a:gd name="T4" fmla="*/ 0 w 52"/>
                <a:gd name="T5" fmla="*/ 0 h 1"/>
                <a:gd name="T6" fmla="*/ 0 60000 65536"/>
                <a:gd name="T7" fmla="*/ 0 60000 65536"/>
                <a:gd name="T8" fmla="*/ 0 60000 65536"/>
                <a:gd name="T9" fmla="*/ 0 w 52"/>
                <a:gd name="T10" fmla="*/ 0 h 1"/>
                <a:gd name="T11" fmla="*/ 52 w 5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">
                  <a:moveTo>
                    <a:pt x="0" y="0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2" name="Freeform 441"/>
            <p:cNvSpPr>
              <a:spLocks/>
            </p:cNvSpPr>
            <p:nvPr/>
          </p:nvSpPr>
          <p:spPr bwMode="auto">
            <a:xfrm>
              <a:off x="1752" y="3150"/>
              <a:ext cx="4" cy="1"/>
            </a:xfrm>
            <a:custGeom>
              <a:avLst/>
              <a:gdLst>
                <a:gd name="T0" fmla="*/ 0 w 52"/>
                <a:gd name="T1" fmla="*/ 0 h 1"/>
                <a:gd name="T2" fmla="*/ 0 w 52"/>
                <a:gd name="T3" fmla="*/ 0 h 1"/>
                <a:gd name="T4" fmla="*/ 0 w 52"/>
                <a:gd name="T5" fmla="*/ 0 h 1"/>
                <a:gd name="T6" fmla="*/ 0 60000 65536"/>
                <a:gd name="T7" fmla="*/ 0 60000 65536"/>
                <a:gd name="T8" fmla="*/ 0 60000 65536"/>
                <a:gd name="T9" fmla="*/ 0 w 52"/>
                <a:gd name="T10" fmla="*/ 0 h 1"/>
                <a:gd name="T11" fmla="*/ 52 w 5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">
                  <a:moveTo>
                    <a:pt x="0" y="0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3" name="Freeform 442"/>
            <p:cNvSpPr>
              <a:spLocks/>
            </p:cNvSpPr>
            <p:nvPr/>
          </p:nvSpPr>
          <p:spPr bwMode="auto">
            <a:xfrm>
              <a:off x="1756" y="3248"/>
              <a:ext cx="1" cy="18"/>
            </a:xfrm>
            <a:custGeom>
              <a:avLst/>
              <a:gdLst>
                <a:gd name="T0" fmla="*/ 0 w 1"/>
                <a:gd name="T1" fmla="*/ 0 h 208"/>
                <a:gd name="T2" fmla="*/ 0 w 1"/>
                <a:gd name="T3" fmla="*/ 0 h 208"/>
                <a:gd name="T4" fmla="*/ 1 w 1"/>
                <a:gd name="T5" fmla="*/ 0 h 208"/>
                <a:gd name="T6" fmla="*/ 0 60000 65536"/>
                <a:gd name="T7" fmla="*/ 0 60000 65536"/>
                <a:gd name="T8" fmla="*/ 0 60000 65536"/>
                <a:gd name="T9" fmla="*/ 0 w 1"/>
                <a:gd name="T10" fmla="*/ 0 h 208"/>
                <a:gd name="T11" fmla="*/ 1 w 1"/>
                <a:gd name="T12" fmla="*/ 208 h 2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08">
                  <a:moveTo>
                    <a:pt x="0" y="20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4" name="Freeform 443"/>
            <p:cNvSpPr>
              <a:spLocks/>
            </p:cNvSpPr>
            <p:nvPr/>
          </p:nvSpPr>
          <p:spPr bwMode="auto">
            <a:xfrm>
              <a:off x="1752" y="3248"/>
              <a:ext cx="1" cy="18"/>
            </a:xfrm>
            <a:custGeom>
              <a:avLst/>
              <a:gdLst>
                <a:gd name="T0" fmla="*/ 0 w 1"/>
                <a:gd name="T1" fmla="*/ 0 h 208"/>
                <a:gd name="T2" fmla="*/ 0 w 1"/>
                <a:gd name="T3" fmla="*/ 0 h 208"/>
                <a:gd name="T4" fmla="*/ 1 w 1"/>
                <a:gd name="T5" fmla="*/ 0 h 208"/>
                <a:gd name="T6" fmla="*/ 0 60000 65536"/>
                <a:gd name="T7" fmla="*/ 0 60000 65536"/>
                <a:gd name="T8" fmla="*/ 0 60000 65536"/>
                <a:gd name="T9" fmla="*/ 0 w 1"/>
                <a:gd name="T10" fmla="*/ 0 h 208"/>
                <a:gd name="T11" fmla="*/ 1 w 1"/>
                <a:gd name="T12" fmla="*/ 208 h 2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08">
                  <a:moveTo>
                    <a:pt x="0" y="20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5" name="Freeform 444"/>
            <p:cNvSpPr>
              <a:spLocks/>
            </p:cNvSpPr>
            <p:nvPr/>
          </p:nvSpPr>
          <p:spPr bwMode="auto">
            <a:xfrm>
              <a:off x="1752" y="3257"/>
              <a:ext cx="4" cy="1"/>
            </a:xfrm>
            <a:custGeom>
              <a:avLst/>
              <a:gdLst>
                <a:gd name="T0" fmla="*/ 0 w 52"/>
                <a:gd name="T1" fmla="*/ 0 h 1"/>
                <a:gd name="T2" fmla="*/ 0 w 52"/>
                <a:gd name="T3" fmla="*/ 0 h 1"/>
                <a:gd name="T4" fmla="*/ 0 w 52"/>
                <a:gd name="T5" fmla="*/ 0 h 1"/>
                <a:gd name="T6" fmla="*/ 0 60000 65536"/>
                <a:gd name="T7" fmla="*/ 0 60000 65536"/>
                <a:gd name="T8" fmla="*/ 0 60000 65536"/>
                <a:gd name="T9" fmla="*/ 0 w 52"/>
                <a:gd name="T10" fmla="*/ 0 h 1"/>
                <a:gd name="T11" fmla="*/ 52 w 5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">
                  <a:moveTo>
                    <a:pt x="0" y="0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6" name="Freeform 445"/>
            <p:cNvSpPr>
              <a:spLocks/>
            </p:cNvSpPr>
            <p:nvPr/>
          </p:nvSpPr>
          <p:spPr bwMode="auto">
            <a:xfrm>
              <a:off x="1752" y="3266"/>
              <a:ext cx="4" cy="1"/>
            </a:xfrm>
            <a:custGeom>
              <a:avLst/>
              <a:gdLst>
                <a:gd name="T0" fmla="*/ 0 w 52"/>
                <a:gd name="T1" fmla="*/ 0 h 1"/>
                <a:gd name="T2" fmla="*/ 0 w 52"/>
                <a:gd name="T3" fmla="*/ 0 h 1"/>
                <a:gd name="T4" fmla="*/ 0 w 52"/>
                <a:gd name="T5" fmla="*/ 0 h 1"/>
                <a:gd name="T6" fmla="*/ 0 60000 65536"/>
                <a:gd name="T7" fmla="*/ 0 60000 65536"/>
                <a:gd name="T8" fmla="*/ 0 60000 65536"/>
                <a:gd name="T9" fmla="*/ 0 w 52"/>
                <a:gd name="T10" fmla="*/ 0 h 1"/>
                <a:gd name="T11" fmla="*/ 52 w 5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">
                  <a:moveTo>
                    <a:pt x="0" y="0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7" name="Freeform 446"/>
            <p:cNvSpPr>
              <a:spLocks/>
            </p:cNvSpPr>
            <p:nvPr/>
          </p:nvSpPr>
          <p:spPr bwMode="auto">
            <a:xfrm>
              <a:off x="1752" y="3248"/>
              <a:ext cx="4" cy="1"/>
            </a:xfrm>
            <a:custGeom>
              <a:avLst/>
              <a:gdLst>
                <a:gd name="T0" fmla="*/ 0 w 52"/>
                <a:gd name="T1" fmla="*/ 0 h 1"/>
                <a:gd name="T2" fmla="*/ 0 w 52"/>
                <a:gd name="T3" fmla="*/ 0 h 1"/>
                <a:gd name="T4" fmla="*/ 0 w 52"/>
                <a:gd name="T5" fmla="*/ 0 h 1"/>
                <a:gd name="T6" fmla="*/ 0 60000 65536"/>
                <a:gd name="T7" fmla="*/ 0 60000 65536"/>
                <a:gd name="T8" fmla="*/ 0 60000 65536"/>
                <a:gd name="T9" fmla="*/ 0 w 52"/>
                <a:gd name="T10" fmla="*/ 0 h 1"/>
                <a:gd name="T11" fmla="*/ 52 w 5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">
                  <a:moveTo>
                    <a:pt x="0" y="0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8" name="Freeform 447"/>
            <p:cNvSpPr>
              <a:spLocks/>
            </p:cNvSpPr>
            <p:nvPr/>
          </p:nvSpPr>
          <p:spPr bwMode="auto">
            <a:xfrm>
              <a:off x="1754" y="3302"/>
              <a:ext cx="174" cy="1"/>
            </a:xfrm>
            <a:custGeom>
              <a:avLst/>
              <a:gdLst>
                <a:gd name="T0" fmla="*/ 0 w 2083"/>
                <a:gd name="T1" fmla="*/ 0 h 1"/>
                <a:gd name="T2" fmla="*/ 0 w 2083"/>
                <a:gd name="T3" fmla="*/ 0 h 1"/>
                <a:gd name="T4" fmla="*/ 0 w 2083"/>
                <a:gd name="T5" fmla="*/ 0 h 1"/>
                <a:gd name="T6" fmla="*/ 0 60000 65536"/>
                <a:gd name="T7" fmla="*/ 0 60000 65536"/>
                <a:gd name="T8" fmla="*/ 0 60000 65536"/>
                <a:gd name="T9" fmla="*/ 0 w 2083"/>
                <a:gd name="T10" fmla="*/ 0 h 1"/>
                <a:gd name="T11" fmla="*/ 2083 w 208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3" h="1">
                  <a:moveTo>
                    <a:pt x="0" y="0"/>
                  </a:moveTo>
                  <a:lnTo>
                    <a:pt x="2082" y="0"/>
                  </a:lnTo>
                  <a:lnTo>
                    <a:pt x="20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9" name="Freeform 448"/>
            <p:cNvSpPr>
              <a:spLocks/>
            </p:cNvSpPr>
            <p:nvPr/>
          </p:nvSpPr>
          <p:spPr bwMode="auto">
            <a:xfrm>
              <a:off x="1928" y="3302"/>
              <a:ext cx="1" cy="158"/>
            </a:xfrm>
            <a:custGeom>
              <a:avLst/>
              <a:gdLst>
                <a:gd name="T0" fmla="*/ 0 w 1"/>
                <a:gd name="T1" fmla="*/ 0 h 1896"/>
                <a:gd name="T2" fmla="*/ 0 w 1"/>
                <a:gd name="T3" fmla="*/ 0 h 1896"/>
                <a:gd name="T4" fmla="*/ 1 w 1"/>
                <a:gd name="T5" fmla="*/ 0 h 1896"/>
                <a:gd name="T6" fmla="*/ 0 60000 65536"/>
                <a:gd name="T7" fmla="*/ 0 60000 65536"/>
                <a:gd name="T8" fmla="*/ 0 60000 65536"/>
                <a:gd name="T9" fmla="*/ 0 w 1"/>
                <a:gd name="T10" fmla="*/ 0 h 1896"/>
                <a:gd name="T11" fmla="*/ 1 w 1"/>
                <a:gd name="T12" fmla="*/ 1896 h 18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96">
                  <a:moveTo>
                    <a:pt x="0" y="0"/>
                  </a:moveTo>
                  <a:lnTo>
                    <a:pt x="0" y="1896"/>
                  </a:lnTo>
                  <a:lnTo>
                    <a:pt x="1" y="189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0" name="Freeform 449"/>
            <p:cNvSpPr>
              <a:spLocks/>
            </p:cNvSpPr>
            <p:nvPr/>
          </p:nvSpPr>
          <p:spPr bwMode="auto">
            <a:xfrm>
              <a:off x="1754" y="3460"/>
              <a:ext cx="174" cy="1"/>
            </a:xfrm>
            <a:custGeom>
              <a:avLst/>
              <a:gdLst>
                <a:gd name="T0" fmla="*/ 0 w 2082"/>
                <a:gd name="T1" fmla="*/ 0 h 1"/>
                <a:gd name="T2" fmla="*/ 0 w 2082"/>
                <a:gd name="T3" fmla="*/ 0 h 1"/>
                <a:gd name="T4" fmla="*/ 0 w 2082"/>
                <a:gd name="T5" fmla="*/ 0 h 1"/>
                <a:gd name="T6" fmla="*/ 0 60000 65536"/>
                <a:gd name="T7" fmla="*/ 0 60000 65536"/>
                <a:gd name="T8" fmla="*/ 0 60000 65536"/>
                <a:gd name="T9" fmla="*/ 0 w 2082"/>
                <a:gd name="T10" fmla="*/ 0 h 1"/>
                <a:gd name="T11" fmla="*/ 2082 w 208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2" h="1">
                  <a:moveTo>
                    <a:pt x="2082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1" name="Freeform 450"/>
            <p:cNvSpPr>
              <a:spLocks/>
            </p:cNvSpPr>
            <p:nvPr/>
          </p:nvSpPr>
          <p:spPr bwMode="auto">
            <a:xfrm>
              <a:off x="1928" y="3124"/>
              <a:ext cx="1" cy="158"/>
            </a:xfrm>
            <a:custGeom>
              <a:avLst/>
              <a:gdLst>
                <a:gd name="T0" fmla="*/ 0 w 1"/>
                <a:gd name="T1" fmla="*/ 0 h 1903"/>
                <a:gd name="T2" fmla="*/ 0 w 1"/>
                <a:gd name="T3" fmla="*/ 0 h 1903"/>
                <a:gd name="T4" fmla="*/ 1 w 1"/>
                <a:gd name="T5" fmla="*/ 0 h 1903"/>
                <a:gd name="T6" fmla="*/ 0 60000 65536"/>
                <a:gd name="T7" fmla="*/ 0 60000 65536"/>
                <a:gd name="T8" fmla="*/ 0 60000 65536"/>
                <a:gd name="T9" fmla="*/ 0 w 1"/>
                <a:gd name="T10" fmla="*/ 0 h 1903"/>
                <a:gd name="T11" fmla="*/ 1 w 1"/>
                <a:gd name="T12" fmla="*/ 1903 h 190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903">
                  <a:moveTo>
                    <a:pt x="0" y="190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2" name="Freeform 451"/>
            <p:cNvSpPr>
              <a:spLocks/>
            </p:cNvSpPr>
            <p:nvPr/>
          </p:nvSpPr>
          <p:spPr bwMode="auto">
            <a:xfrm>
              <a:off x="1754" y="3266"/>
              <a:ext cx="1" cy="16"/>
            </a:xfrm>
            <a:custGeom>
              <a:avLst/>
              <a:gdLst>
                <a:gd name="T0" fmla="*/ 0 w 1"/>
                <a:gd name="T1" fmla="*/ 0 h 202"/>
                <a:gd name="T2" fmla="*/ 0 w 1"/>
                <a:gd name="T3" fmla="*/ 0 h 202"/>
                <a:gd name="T4" fmla="*/ 1 w 1"/>
                <a:gd name="T5" fmla="*/ 0 h 202"/>
                <a:gd name="T6" fmla="*/ 0 60000 65536"/>
                <a:gd name="T7" fmla="*/ 0 60000 65536"/>
                <a:gd name="T8" fmla="*/ 0 60000 65536"/>
                <a:gd name="T9" fmla="*/ 0 w 1"/>
                <a:gd name="T10" fmla="*/ 0 h 202"/>
                <a:gd name="T11" fmla="*/ 1 w 1"/>
                <a:gd name="T12" fmla="*/ 202 h 2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02">
                  <a:moveTo>
                    <a:pt x="0" y="0"/>
                  </a:moveTo>
                  <a:lnTo>
                    <a:pt x="0" y="202"/>
                  </a:lnTo>
                  <a:lnTo>
                    <a:pt x="1" y="20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3" name="Freeform 452"/>
            <p:cNvSpPr>
              <a:spLocks/>
            </p:cNvSpPr>
            <p:nvPr/>
          </p:nvSpPr>
          <p:spPr bwMode="auto">
            <a:xfrm>
              <a:off x="1754" y="3158"/>
              <a:ext cx="1" cy="90"/>
            </a:xfrm>
            <a:custGeom>
              <a:avLst/>
              <a:gdLst>
                <a:gd name="T0" fmla="*/ 0 w 1"/>
                <a:gd name="T1" fmla="*/ 0 h 1078"/>
                <a:gd name="T2" fmla="*/ 0 w 1"/>
                <a:gd name="T3" fmla="*/ 0 h 1078"/>
                <a:gd name="T4" fmla="*/ 1 w 1"/>
                <a:gd name="T5" fmla="*/ 0 h 1078"/>
                <a:gd name="T6" fmla="*/ 0 60000 65536"/>
                <a:gd name="T7" fmla="*/ 0 60000 65536"/>
                <a:gd name="T8" fmla="*/ 0 60000 65536"/>
                <a:gd name="T9" fmla="*/ 0 w 1"/>
                <a:gd name="T10" fmla="*/ 0 h 1078"/>
                <a:gd name="T11" fmla="*/ 1 w 1"/>
                <a:gd name="T12" fmla="*/ 1078 h 10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078">
                  <a:moveTo>
                    <a:pt x="0" y="0"/>
                  </a:moveTo>
                  <a:lnTo>
                    <a:pt x="0" y="1078"/>
                  </a:lnTo>
                  <a:lnTo>
                    <a:pt x="1" y="107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4" name="Freeform 453"/>
            <p:cNvSpPr>
              <a:spLocks/>
            </p:cNvSpPr>
            <p:nvPr/>
          </p:nvSpPr>
          <p:spPr bwMode="auto">
            <a:xfrm>
              <a:off x="1754" y="3124"/>
              <a:ext cx="1" cy="17"/>
            </a:xfrm>
            <a:custGeom>
              <a:avLst/>
              <a:gdLst>
                <a:gd name="T0" fmla="*/ 0 w 1"/>
                <a:gd name="T1" fmla="*/ 0 h 207"/>
                <a:gd name="T2" fmla="*/ 0 w 1"/>
                <a:gd name="T3" fmla="*/ 0 h 207"/>
                <a:gd name="T4" fmla="*/ 1 w 1"/>
                <a:gd name="T5" fmla="*/ 0 h 207"/>
                <a:gd name="T6" fmla="*/ 0 60000 65536"/>
                <a:gd name="T7" fmla="*/ 0 60000 65536"/>
                <a:gd name="T8" fmla="*/ 0 60000 65536"/>
                <a:gd name="T9" fmla="*/ 0 w 1"/>
                <a:gd name="T10" fmla="*/ 0 h 207"/>
                <a:gd name="T11" fmla="*/ 1 w 1"/>
                <a:gd name="T12" fmla="*/ 207 h 2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07">
                  <a:moveTo>
                    <a:pt x="0" y="0"/>
                  </a:moveTo>
                  <a:lnTo>
                    <a:pt x="0" y="207"/>
                  </a:lnTo>
                  <a:lnTo>
                    <a:pt x="1" y="20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5" name="Freeform 454"/>
            <p:cNvSpPr>
              <a:spLocks/>
            </p:cNvSpPr>
            <p:nvPr/>
          </p:nvSpPr>
          <p:spPr bwMode="auto">
            <a:xfrm>
              <a:off x="1913" y="3202"/>
              <a:ext cx="4" cy="3"/>
            </a:xfrm>
            <a:custGeom>
              <a:avLst/>
              <a:gdLst>
                <a:gd name="T0" fmla="*/ 0 w 45"/>
                <a:gd name="T1" fmla="*/ 0 h 44"/>
                <a:gd name="T2" fmla="*/ 0 w 45"/>
                <a:gd name="T3" fmla="*/ 0 h 44"/>
                <a:gd name="T4" fmla="*/ 0 w 45"/>
                <a:gd name="T5" fmla="*/ 0 h 44"/>
                <a:gd name="T6" fmla="*/ 0 60000 65536"/>
                <a:gd name="T7" fmla="*/ 0 60000 65536"/>
                <a:gd name="T8" fmla="*/ 0 60000 65536"/>
                <a:gd name="T9" fmla="*/ 0 w 45"/>
                <a:gd name="T10" fmla="*/ 0 h 44"/>
                <a:gd name="T11" fmla="*/ 45 w 45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4">
                  <a:moveTo>
                    <a:pt x="0" y="44"/>
                  </a:moveTo>
                  <a:lnTo>
                    <a:pt x="44" y="0"/>
                  </a:lnTo>
                  <a:lnTo>
                    <a:pt x="4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6" name="Freeform 455"/>
            <p:cNvSpPr>
              <a:spLocks/>
            </p:cNvSpPr>
            <p:nvPr/>
          </p:nvSpPr>
          <p:spPr bwMode="auto">
            <a:xfrm>
              <a:off x="1913" y="3201"/>
              <a:ext cx="5" cy="5"/>
            </a:xfrm>
            <a:custGeom>
              <a:avLst/>
              <a:gdLst>
                <a:gd name="T0" fmla="*/ 0 w 63"/>
                <a:gd name="T1" fmla="*/ 0 h 63"/>
                <a:gd name="T2" fmla="*/ 0 w 63"/>
                <a:gd name="T3" fmla="*/ 0 h 63"/>
                <a:gd name="T4" fmla="*/ 0 w 63"/>
                <a:gd name="T5" fmla="*/ 0 h 63"/>
                <a:gd name="T6" fmla="*/ 0 w 63"/>
                <a:gd name="T7" fmla="*/ 0 h 63"/>
                <a:gd name="T8" fmla="*/ 0 w 63"/>
                <a:gd name="T9" fmla="*/ 0 h 63"/>
                <a:gd name="T10" fmla="*/ 0 w 63"/>
                <a:gd name="T11" fmla="*/ 0 h 63"/>
                <a:gd name="T12" fmla="*/ 0 w 63"/>
                <a:gd name="T13" fmla="*/ 0 h 63"/>
                <a:gd name="T14" fmla="*/ 0 w 63"/>
                <a:gd name="T15" fmla="*/ 0 h 63"/>
                <a:gd name="T16" fmla="*/ 0 w 63"/>
                <a:gd name="T17" fmla="*/ 0 h 63"/>
                <a:gd name="T18" fmla="*/ 0 w 63"/>
                <a:gd name="T19" fmla="*/ 0 h 63"/>
                <a:gd name="T20" fmla="*/ 0 w 63"/>
                <a:gd name="T21" fmla="*/ 0 h 63"/>
                <a:gd name="T22" fmla="*/ 0 w 63"/>
                <a:gd name="T23" fmla="*/ 0 h 63"/>
                <a:gd name="T24" fmla="*/ 0 w 63"/>
                <a:gd name="T25" fmla="*/ 0 h 63"/>
                <a:gd name="T26" fmla="*/ 0 w 63"/>
                <a:gd name="T27" fmla="*/ 0 h 63"/>
                <a:gd name="T28" fmla="*/ 0 w 63"/>
                <a:gd name="T29" fmla="*/ 0 h 63"/>
                <a:gd name="T30" fmla="*/ 0 w 63"/>
                <a:gd name="T31" fmla="*/ 0 h 63"/>
                <a:gd name="T32" fmla="*/ 0 w 63"/>
                <a:gd name="T33" fmla="*/ 0 h 63"/>
                <a:gd name="T34" fmla="*/ 0 w 63"/>
                <a:gd name="T35" fmla="*/ 0 h 63"/>
                <a:gd name="T36" fmla="*/ 0 w 63"/>
                <a:gd name="T37" fmla="*/ 0 h 63"/>
                <a:gd name="T38" fmla="*/ 0 w 63"/>
                <a:gd name="T39" fmla="*/ 0 h 63"/>
                <a:gd name="T40" fmla="*/ 0 w 63"/>
                <a:gd name="T41" fmla="*/ 0 h 63"/>
                <a:gd name="T42" fmla="*/ 0 w 63"/>
                <a:gd name="T43" fmla="*/ 0 h 63"/>
                <a:gd name="T44" fmla="*/ 0 w 63"/>
                <a:gd name="T45" fmla="*/ 0 h 63"/>
                <a:gd name="T46" fmla="*/ 0 w 63"/>
                <a:gd name="T47" fmla="*/ 0 h 63"/>
                <a:gd name="T48" fmla="*/ 0 w 63"/>
                <a:gd name="T49" fmla="*/ 0 h 63"/>
                <a:gd name="T50" fmla="*/ 0 w 63"/>
                <a:gd name="T51" fmla="*/ 0 h 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3"/>
                <a:gd name="T79" fmla="*/ 0 h 63"/>
                <a:gd name="T80" fmla="*/ 63 w 63"/>
                <a:gd name="T81" fmla="*/ 63 h 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3" h="63">
                  <a:moveTo>
                    <a:pt x="62" y="31"/>
                  </a:moveTo>
                  <a:lnTo>
                    <a:pt x="61" y="24"/>
                  </a:lnTo>
                  <a:lnTo>
                    <a:pt x="58" y="16"/>
                  </a:lnTo>
                  <a:lnTo>
                    <a:pt x="52" y="10"/>
                  </a:lnTo>
                  <a:lnTo>
                    <a:pt x="46" y="4"/>
                  </a:lnTo>
                  <a:lnTo>
                    <a:pt x="38" y="1"/>
                  </a:lnTo>
                  <a:lnTo>
                    <a:pt x="31" y="0"/>
                  </a:lnTo>
                  <a:lnTo>
                    <a:pt x="22" y="1"/>
                  </a:lnTo>
                  <a:lnTo>
                    <a:pt x="15" y="4"/>
                  </a:lnTo>
                  <a:lnTo>
                    <a:pt x="8" y="10"/>
                  </a:lnTo>
                  <a:lnTo>
                    <a:pt x="3" y="16"/>
                  </a:lnTo>
                  <a:lnTo>
                    <a:pt x="1" y="24"/>
                  </a:lnTo>
                  <a:lnTo>
                    <a:pt x="0" y="31"/>
                  </a:lnTo>
                  <a:lnTo>
                    <a:pt x="1" y="40"/>
                  </a:lnTo>
                  <a:lnTo>
                    <a:pt x="3" y="47"/>
                  </a:lnTo>
                  <a:lnTo>
                    <a:pt x="8" y="54"/>
                  </a:lnTo>
                  <a:lnTo>
                    <a:pt x="15" y="58"/>
                  </a:lnTo>
                  <a:lnTo>
                    <a:pt x="22" y="61"/>
                  </a:lnTo>
                  <a:lnTo>
                    <a:pt x="31" y="63"/>
                  </a:lnTo>
                  <a:lnTo>
                    <a:pt x="38" y="61"/>
                  </a:lnTo>
                  <a:lnTo>
                    <a:pt x="46" y="58"/>
                  </a:lnTo>
                  <a:lnTo>
                    <a:pt x="52" y="54"/>
                  </a:lnTo>
                  <a:lnTo>
                    <a:pt x="58" y="47"/>
                  </a:lnTo>
                  <a:lnTo>
                    <a:pt x="61" y="40"/>
                  </a:lnTo>
                  <a:lnTo>
                    <a:pt x="62" y="31"/>
                  </a:lnTo>
                  <a:lnTo>
                    <a:pt x="63" y="3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7" name="Freeform 456"/>
            <p:cNvSpPr>
              <a:spLocks/>
            </p:cNvSpPr>
            <p:nvPr/>
          </p:nvSpPr>
          <p:spPr bwMode="auto">
            <a:xfrm>
              <a:off x="1690" y="2612"/>
              <a:ext cx="586" cy="1"/>
            </a:xfrm>
            <a:custGeom>
              <a:avLst/>
              <a:gdLst>
                <a:gd name="T0" fmla="*/ 0 w 7029"/>
                <a:gd name="T1" fmla="*/ 0 h 1"/>
                <a:gd name="T2" fmla="*/ 0 w 7029"/>
                <a:gd name="T3" fmla="*/ 0 h 1"/>
                <a:gd name="T4" fmla="*/ 0 w 7029"/>
                <a:gd name="T5" fmla="*/ 0 h 1"/>
                <a:gd name="T6" fmla="*/ 0 60000 65536"/>
                <a:gd name="T7" fmla="*/ 0 60000 65536"/>
                <a:gd name="T8" fmla="*/ 0 60000 65536"/>
                <a:gd name="T9" fmla="*/ 0 w 7029"/>
                <a:gd name="T10" fmla="*/ 0 h 1"/>
                <a:gd name="T11" fmla="*/ 7029 w 702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29" h="1">
                  <a:moveTo>
                    <a:pt x="0" y="0"/>
                  </a:moveTo>
                  <a:lnTo>
                    <a:pt x="7028" y="0"/>
                  </a:lnTo>
                  <a:lnTo>
                    <a:pt x="702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8" name="Freeform 457"/>
            <p:cNvSpPr>
              <a:spLocks/>
            </p:cNvSpPr>
            <p:nvPr/>
          </p:nvSpPr>
          <p:spPr bwMode="auto">
            <a:xfrm>
              <a:off x="1730" y="2629"/>
              <a:ext cx="68" cy="68"/>
            </a:xfrm>
            <a:custGeom>
              <a:avLst/>
              <a:gdLst>
                <a:gd name="T0" fmla="*/ 0 w 813"/>
                <a:gd name="T1" fmla="*/ 0 h 812"/>
                <a:gd name="T2" fmla="*/ 0 w 813"/>
                <a:gd name="T3" fmla="*/ 0 h 812"/>
                <a:gd name="T4" fmla="*/ 0 w 813"/>
                <a:gd name="T5" fmla="*/ 0 h 812"/>
                <a:gd name="T6" fmla="*/ 0 60000 65536"/>
                <a:gd name="T7" fmla="*/ 0 60000 65536"/>
                <a:gd name="T8" fmla="*/ 0 60000 65536"/>
                <a:gd name="T9" fmla="*/ 0 w 813"/>
                <a:gd name="T10" fmla="*/ 0 h 812"/>
                <a:gd name="T11" fmla="*/ 813 w 813"/>
                <a:gd name="T12" fmla="*/ 812 h 8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3" h="812">
                  <a:moveTo>
                    <a:pt x="0" y="0"/>
                  </a:moveTo>
                  <a:lnTo>
                    <a:pt x="812" y="812"/>
                  </a:lnTo>
                  <a:lnTo>
                    <a:pt x="813" y="8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9" name="Freeform 458"/>
            <p:cNvSpPr>
              <a:spLocks/>
            </p:cNvSpPr>
            <p:nvPr/>
          </p:nvSpPr>
          <p:spPr bwMode="auto">
            <a:xfrm>
              <a:off x="1726" y="2629"/>
              <a:ext cx="70" cy="69"/>
            </a:xfrm>
            <a:custGeom>
              <a:avLst/>
              <a:gdLst>
                <a:gd name="T0" fmla="*/ 0 w 834"/>
                <a:gd name="T1" fmla="*/ 0 h 833"/>
                <a:gd name="T2" fmla="*/ 0 w 834"/>
                <a:gd name="T3" fmla="*/ 0 h 833"/>
                <a:gd name="T4" fmla="*/ 0 w 834"/>
                <a:gd name="T5" fmla="*/ 0 h 833"/>
                <a:gd name="T6" fmla="*/ 0 60000 65536"/>
                <a:gd name="T7" fmla="*/ 0 60000 65536"/>
                <a:gd name="T8" fmla="*/ 0 60000 65536"/>
                <a:gd name="T9" fmla="*/ 0 w 834"/>
                <a:gd name="T10" fmla="*/ 0 h 833"/>
                <a:gd name="T11" fmla="*/ 834 w 834"/>
                <a:gd name="T12" fmla="*/ 833 h 8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4" h="833">
                  <a:moveTo>
                    <a:pt x="0" y="0"/>
                  </a:moveTo>
                  <a:lnTo>
                    <a:pt x="833" y="833"/>
                  </a:lnTo>
                  <a:lnTo>
                    <a:pt x="834" y="83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0" name="Freeform 459"/>
            <p:cNvSpPr>
              <a:spLocks/>
            </p:cNvSpPr>
            <p:nvPr/>
          </p:nvSpPr>
          <p:spPr bwMode="auto">
            <a:xfrm>
              <a:off x="1796" y="2698"/>
              <a:ext cx="22" cy="5"/>
            </a:xfrm>
            <a:custGeom>
              <a:avLst/>
              <a:gdLst>
                <a:gd name="T0" fmla="*/ 0 w 262"/>
                <a:gd name="T1" fmla="*/ 0 h 55"/>
                <a:gd name="T2" fmla="*/ 0 w 262"/>
                <a:gd name="T3" fmla="*/ 0 h 55"/>
                <a:gd name="T4" fmla="*/ 0 w 262"/>
                <a:gd name="T5" fmla="*/ 0 h 55"/>
                <a:gd name="T6" fmla="*/ 0 w 262"/>
                <a:gd name="T7" fmla="*/ 0 h 55"/>
                <a:gd name="T8" fmla="*/ 0 w 262"/>
                <a:gd name="T9" fmla="*/ 0 h 55"/>
                <a:gd name="T10" fmla="*/ 0 w 262"/>
                <a:gd name="T11" fmla="*/ 0 h 55"/>
                <a:gd name="T12" fmla="*/ 0 w 262"/>
                <a:gd name="T13" fmla="*/ 0 h 55"/>
                <a:gd name="T14" fmla="*/ 0 w 262"/>
                <a:gd name="T15" fmla="*/ 0 h 55"/>
                <a:gd name="T16" fmla="*/ 0 w 262"/>
                <a:gd name="T17" fmla="*/ 0 h 55"/>
                <a:gd name="T18" fmla="*/ 0 w 262"/>
                <a:gd name="T19" fmla="*/ 0 h 55"/>
                <a:gd name="T20" fmla="*/ 0 w 262"/>
                <a:gd name="T21" fmla="*/ 0 h 55"/>
                <a:gd name="T22" fmla="*/ 0 w 262"/>
                <a:gd name="T23" fmla="*/ 0 h 55"/>
                <a:gd name="T24" fmla="*/ 0 w 262"/>
                <a:gd name="T25" fmla="*/ 0 h 55"/>
                <a:gd name="T26" fmla="*/ 0 w 262"/>
                <a:gd name="T27" fmla="*/ 0 h 55"/>
                <a:gd name="T28" fmla="*/ 0 w 262"/>
                <a:gd name="T29" fmla="*/ 0 h 55"/>
                <a:gd name="T30" fmla="*/ 0 w 262"/>
                <a:gd name="T31" fmla="*/ 0 h 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2"/>
                <a:gd name="T49" fmla="*/ 0 h 55"/>
                <a:gd name="T50" fmla="*/ 262 w 262"/>
                <a:gd name="T51" fmla="*/ 55 h 5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2" h="55">
                  <a:moveTo>
                    <a:pt x="0" y="0"/>
                  </a:moveTo>
                  <a:lnTo>
                    <a:pt x="15" y="14"/>
                  </a:lnTo>
                  <a:lnTo>
                    <a:pt x="32" y="26"/>
                  </a:lnTo>
                  <a:lnTo>
                    <a:pt x="50" y="36"/>
                  </a:lnTo>
                  <a:lnTo>
                    <a:pt x="70" y="44"/>
                  </a:lnTo>
                  <a:lnTo>
                    <a:pt x="89" y="49"/>
                  </a:lnTo>
                  <a:lnTo>
                    <a:pt x="109" y="54"/>
                  </a:lnTo>
                  <a:lnTo>
                    <a:pt x="131" y="55"/>
                  </a:lnTo>
                  <a:lnTo>
                    <a:pt x="152" y="54"/>
                  </a:lnTo>
                  <a:lnTo>
                    <a:pt x="172" y="49"/>
                  </a:lnTo>
                  <a:lnTo>
                    <a:pt x="191" y="44"/>
                  </a:lnTo>
                  <a:lnTo>
                    <a:pt x="211" y="36"/>
                  </a:lnTo>
                  <a:lnTo>
                    <a:pt x="229" y="26"/>
                  </a:lnTo>
                  <a:lnTo>
                    <a:pt x="246" y="14"/>
                  </a:lnTo>
                  <a:lnTo>
                    <a:pt x="261" y="0"/>
                  </a:lnTo>
                  <a:lnTo>
                    <a:pt x="26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1" name="Freeform 460"/>
            <p:cNvSpPr>
              <a:spLocks/>
            </p:cNvSpPr>
            <p:nvPr/>
          </p:nvSpPr>
          <p:spPr bwMode="auto">
            <a:xfrm>
              <a:off x="1798" y="2697"/>
              <a:ext cx="18" cy="3"/>
            </a:xfrm>
            <a:custGeom>
              <a:avLst/>
              <a:gdLst>
                <a:gd name="T0" fmla="*/ 0 w 220"/>
                <a:gd name="T1" fmla="*/ 0 h 46"/>
                <a:gd name="T2" fmla="*/ 0 w 220"/>
                <a:gd name="T3" fmla="*/ 0 h 46"/>
                <a:gd name="T4" fmla="*/ 0 w 220"/>
                <a:gd name="T5" fmla="*/ 0 h 46"/>
                <a:gd name="T6" fmla="*/ 0 w 220"/>
                <a:gd name="T7" fmla="*/ 0 h 46"/>
                <a:gd name="T8" fmla="*/ 0 w 220"/>
                <a:gd name="T9" fmla="*/ 0 h 46"/>
                <a:gd name="T10" fmla="*/ 0 w 220"/>
                <a:gd name="T11" fmla="*/ 0 h 46"/>
                <a:gd name="T12" fmla="*/ 0 w 220"/>
                <a:gd name="T13" fmla="*/ 0 h 46"/>
                <a:gd name="T14" fmla="*/ 0 w 220"/>
                <a:gd name="T15" fmla="*/ 0 h 46"/>
                <a:gd name="T16" fmla="*/ 0 w 220"/>
                <a:gd name="T17" fmla="*/ 0 h 46"/>
                <a:gd name="T18" fmla="*/ 0 w 220"/>
                <a:gd name="T19" fmla="*/ 0 h 46"/>
                <a:gd name="T20" fmla="*/ 0 w 220"/>
                <a:gd name="T21" fmla="*/ 0 h 46"/>
                <a:gd name="T22" fmla="*/ 0 w 220"/>
                <a:gd name="T23" fmla="*/ 0 h 46"/>
                <a:gd name="T24" fmla="*/ 0 w 220"/>
                <a:gd name="T25" fmla="*/ 0 h 46"/>
                <a:gd name="T26" fmla="*/ 0 w 220"/>
                <a:gd name="T27" fmla="*/ 0 h 46"/>
                <a:gd name="T28" fmla="*/ 0 w 220"/>
                <a:gd name="T29" fmla="*/ 0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0"/>
                <a:gd name="T46" fmla="*/ 0 h 46"/>
                <a:gd name="T47" fmla="*/ 220 w 220"/>
                <a:gd name="T48" fmla="*/ 46 h 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0" h="46">
                  <a:moveTo>
                    <a:pt x="0" y="0"/>
                  </a:moveTo>
                  <a:lnTo>
                    <a:pt x="14" y="13"/>
                  </a:lnTo>
                  <a:lnTo>
                    <a:pt x="29" y="24"/>
                  </a:lnTo>
                  <a:lnTo>
                    <a:pt x="46" y="33"/>
                  </a:lnTo>
                  <a:lnTo>
                    <a:pt x="64" y="39"/>
                  </a:lnTo>
                  <a:lnTo>
                    <a:pt x="82" y="43"/>
                  </a:lnTo>
                  <a:lnTo>
                    <a:pt x="100" y="46"/>
                  </a:lnTo>
                  <a:lnTo>
                    <a:pt x="119" y="46"/>
                  </a:lnTo>
                  <a:lnTo>
                    <a:pt x="137" y="43"/>
                  </a:lnTo>
                  <a:lnTo>
                    <a:pt x="155" y="39"/>
                  </a:lnTo>
                  <a:lnTo>
                    <a:pt x="173" y="33"/>
                  </a:lnTo>
                  <a:lnTo>
                    <a:pt x="190" y="24"/>
                  </a:lnTo>
                  <a:lnTo>
                    <a:pt x="205" y="13"/>
                  </a:lnTo>
                  <a:lnTo>
                    <a:pt x="219" y="0"/>
                  </a:lnTo>
                  <a:lnTo>
                    <a:pt x="2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2" name="Freeform 461"/>
            <p:cNvSpPr>
              <a:spLocks/>
            </p:cNvSpPr>
            <p:nvPr/>
          </p:nvSpPr>
          <p:spPr bwMode="auto">
            <a:xfrm>
              <a:off x="1880" y="2632"/>
              <a:ext cx="18" cy="4"/>
            </a:xfrm>
            <a:custGeom>
              <a:avLst/>
              <a:gdLst>
                <a:gd name="T0" fmla="*/ 0 w 218"/>
                <a:gd name="T1" fmla="*/ 0 h 44"/>
                <a:gd name="T2" fmla="*/ 0 w 218"/>
                <a:gd name="T3" fmla="*/ 0 h 44"/>
                <a:gd name="T4" fmla="*/ 0 w 218"/>
                <a:gd name="T5" fmla="*/ 0 h 44"/>
                <a:gd name="T6" fmla="*/ 0 w 218"/>
                <a:gd name="T7" fmla="*/ 0 h 44"/>
                <a:gd name="T8" fmla="*/ 0 w 218"/>
                <a:gd name="T9" fmla="*/ 0 h 44"/>
                <a:gd name="T10" fmla="*/ 0 w 218"/>
                <a:gd name="T11" fmla="*/ 0 h 44"/>
                <a:gd name="T12" fmla="*/ 0 w 218"/>
                <a:gd name="T13" fmla="*/ 0 h 44"/>
                <a:gd name="T14" fmla="*/ 0 w 218"/>
                <a:gd name="T15" fmla="*/ 0 h 44"/>
                <a:gd name="T16" fmla="*/ 0 w 218"/>
                <a:gd name="T17" fmla="*/ 0 h 44"/>
                <a:gd name="T18" fmla="*/ 0 w 218"/>
                <a:gd name="T19" fmla="*/ 0 h 44"/>
                <a:gd name="T20" fmla="*/ 0 w 218"/>
                <a:gd name="T21" fmla="*/ 0 h 44"/>
                <a:gd name="T22" fmla="*/ 0 w 218"/>
                <a:gd name="T23" fmla="*/ 0 h 44"/>
                <a:gd name="T24" fmla="*/ 0 w 218"/>
                <a:gd name="T25" fmla="*/ 0 h 44"/>
                <a:gd name="T26" fmla="*/ 0 w 218"/>
                <a:gd name="T27" fmla="*/ 0 h 44"/>
                <a:gd name="T28" fmla="*/ 0 w 218"/>
                <a:gd name="T29" fmla="*/ 0 h 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8"/>
                <a:gd name="T46" fmla="*/ 0 h 44"/>
                <a:gd name="T47" fmla="*/ 218 w 218"/>
                <a:gd name="T48" fmla="*/ 44 h 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8" h="44">
                  <a:moveTo>
                    <a:pt x="218" y="44"/>
                  </a:moveTo>
                  <a:lnTo>
                    <a:pt x="204" y="32"/>
                  </a:lnTo>
                  <a:lnTo>
                    <a:pt x="188" y="22"/>
                  </a:lnTo>
                  <a:lnTo>
                    <a:pt x="172" y="13"/>
                  </a:lnTo>
                  <a:lnTo>
                    <a:pt x="155" y="6"/>
                  </a:lnTo>
                  <a:lnTo>
                    <a:pt x="136" y="2"/>
                  </a:lnTo>
                  <a:lnTo>
                    <a:pt x="118" y="0"/>
                  </a:lnTo>
                  <a:lnTo>
                    <a:pt x="99" y="0"/>
                  </a:lnTo>
                  <a:lnTo>
                    <a:pt x="80" y="2"/>
                  </a:lnTo>
                  <a:lnTo>
                    <a:pt x="62" y="6"/>
                  </a:lnTo>
                  <a:lnTo>
                    <a:pt x="45" y="13"/>
                  </a:lnTo>
                  <a:lnTo>
                    <a:pt x="29" y="22"/>
                  </a:lnTo>
                  <a:lnTo>
                    <a:pt x="14" y="32"/>
                  </a:lnTo>
                  <a:lnTo>
                    <a:pt x="0" y="44"/>
                  </a:lnTo>
                  <a:lnTo>
                    <a:pt x="1" y="4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3" name="Freeform 462"/>
            <p:cNvSpPr>
              <a:spLocks/>
            </p:cNvSpPr>
            <p:nvPr/>
          </p:nvSpPr>
          <p:spPr bwMode="auto">
            <a:xfrm>
              <a:off x="1878" y="2629"/>
              <a:ext cx="22" cy="5"/>
            </a:xfrm>
            <a:custGeom>
              <a:avLst/>
              <a:gdLst>
                <a:gd name="T0" fmla="*/ 0 w 263"/>
                <a:gd name="T1" fmla="*/ 0 h 54"/>
                <a:gd name="T2" fmla="*/ 0 w 263"/>
                <a:gd name="T3" fmla="*/ 0 h 54"/>
                <a:gd name="T4" fmla="*/ 0 w 263"/>
                <a:gd name="T5" fmla="*/ 0 h 54"/>
                <a:gd name="T6" fmla="*/ 0 w 263"/>
                <a:gd name="T7" fmla="*/ 0 h 54"/>
                <a:gd name="T8" fmla="*/ 0 w 263"/>
                <a:gd name="T9" fmla="*/ 0 h 54"/>
                <a:gd name="T10" fmla="*/ 0 w 263"/>
                <a:gd name="T11" fmla="*/ 0 h 54"/>
                <a:gd name="T12" fmla="*/ 0 w 263"/>
                <a:gd name="T13" fmla="*/ 0 h 54"/>
                <a:gd name="T14" fmla="*/ 0 w 263"/>
                <a:gd name="T15" fmla="*/ 0 h 54"/>
                <a:gd name="T16" fmla="*/ 0 w 263"/>
                <a:gd name="T17" fmla="*/ 0 h 54"/>
                <a:gd name="T18" fmla="*/ 0 w 263"/>
                <a:gd name="T19" fmla="*/ 0 h 54"/>
                <a:gd name="T20" fmla="*/ 0 w 263"/>
                <a:gd name="T21" fmla="*/ 0 h 54"/>
                <a:gd name="T22" fmla="*/ 0 w 263"/>
                <a:gd name="T23" fmla="*/ 0 h 54"/>
                <a:gd name="T24" fmla="*/ 0 w 263"/>
                <a:gd name="T25" fmla="*/ 0 h 54"/>
                <a:gd name="T26" fmla="*/ 0 w 263"/>
                <a:gd name="T27" fmla="*/ 0 h 54"/>
                <a:gd name="T28" fmla="*/ 0 w 263"/>
                <a:gd name="T29" fmla="*/ 0 h 54"/>
                <a:gd name="T30" fmla="*/ 0 w 263"/>
                <a:gd name="T31" fmla="*/ 0 h 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3"/>
                <a:gd name="T49" fmla="*/ 0 h 54"/>
                <a:gd name="T50" fmla="*/ 263 w 263"/>
                <a:gd name="T51" fmla="*/ 54 h 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3" h="54">
                  <a:moveTo>
                    <a:pt x="263" y="54"/>
                  </a:moveTo>
                  <a:lnTo>
                    <a:pt x="247" y="41"/>
                  </a:lnTo>
                  <a:lnTo>
                    <a:pt x="230" y="28"/>
                  </a:lnTo>
                  <a:lnTo>
                    <a:pt x="212" y="18"/>
                  </a:lnTo>
                  <a:lnTo>
                    <a:pt x="193" y="11"/>
                  </a:lnTo>
                  <a:lnTo>
                    <a:pt x="172" y="4"/>
                  </a:lnTo>
                  <a:lnTo>
                    <a:pt x="152" y="1"/>
                  </a:lnTo>
                  <a:lnTo>
                    <a:pt x="131" y="0"/>
                  </a:lnTo>
                  <a:lnTo>
                    <a:pt x="111" y="1"/>
                  </a:lnTo>
                  <a:lnTo>
                    <a:pt x="90" y="4"/>
                  </a:lnTo>
                  <a:lnTo>
                    <a:pt x="70" y="11"/>
                  </a:lnTo>
                  <a:lnTo>
                    <a:pt x="51" y="18"/>
                  </a:lnTo>
                  <a:lnTo>
                    <a:pt x="33" y="28"/>
                  </a:lnTo>
                  <a:lnTo>
                    <a:pt x="16" y="41"/>
                  </a:lnTo>
                  <a:lnTo>
                    <a:pt x="0" y="54"/>
                  </a:lnTo>
                  <a:lnTo>
                    <a:pt x="1" y="5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4" name="Freeform 463"/>
            <p:cNvSpPr>
              <a:spLocks/>
            </p:cNvSpPr>
            <p:nvPr/>
          </p:nvSpPr>
          <p:spPr bwMode="auto">
            <a:xfrm>
              <a:off x="1816" y="2634"/>
              <a:ext cx="62" cy="63"/>
            </a:xfrm>
            <a:custGeom>
              <a:avLst/>
              <a:gdLst>
                <a:gd name="T0" fmla="*/ 0 w 748"/>
                <a:gd name="T1" fmla="*/ 0 h 747"/>
                <a:gd name="T2" fmla="*/ 0 w 748"/>
                <a:gd name="T3" fmla="*/ 0 h 747"/>
                <a:gd name="T4" fmla="*/ 0 w 748"/>
                <a:gd name="T5" fmla="*/ 0 h 747"/>
                <a:gd name="T6" fmla="*/ 0 60000 65536"/>
                <a:gd name="T7" fmla="*/ 0 60000 65536"/>
                <a:gd name="T8" fmla="*/ 0 60000 65536"/>
                <a:gd name="T9" fmla="*/ 0 w 748"/>
                <a:gd name="T10" fmla="*/ 0 h 747"/>
                <a:gd name="T11" fmla="*/ 748 w 748"/>
                <a:gd name="T12" fmla="*/ 747 h 7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8" h="747">
                  <a:moveTo>
                    <a:pt x="748" y="0"/>
                  </a:moveTo>
                  <a:lnTo>
                    <a:pt x="0" y="747"/>
                  </a:lnTo>
                  <a:lnTo>
                    <a:pt x="1" y="74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5" name="Freeform 464"/>
            <p:cNvSpPr>
              <a:spLocks/>
            </p:cNvSpPr>
            <p:nvPr/>
          </p:nvSpPr>
          <p:spPr bwMode="auto">
            <a:xfrm>
              <a:off x="1818" y="2636"/>
              <a:ext cx="62" cy="62"/>
            </a:xfrm>
            <a:custGeom>
              <a:avLst/>
              <a:gdLst>
                <a:gd name="T0" fmla="*/ 0 w 751"/>
                <a:gd name="T1" fmla="*/ 0 h 751"/>
                <a:gd name="T2" fmla="*/ 0 w 751"/>
                <a:gd name="T3" fmla="*/ 0 h 751"/>
                <a:gd name="T4" fmla="*/ 0 w 751"/>
                <a:gd name="T5" fmla="*/ 0 h 751"/>
                <a:gd name="T6" fmla="*/ 0 60000 65536"/>
                <a:gd name="T7" fmla="*/ 0 60000 65536"/>
                <a:gd name="T8" fmla="*/ 0 60000 65536"/>
                <a:gd name="T9" fmla="*/ 0 w 751"/>
                <a:gd name="T10" fmla="*/ 0 h 751"/>
                <a:gd name="T11" fmla="*/ 751 w 751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1" h="751">
                  <a:moveTo>
                    <a:pt x="751" y="0"/>
                  </a:moveTo>
                  <a:lnTo>
                    <a:pt x="0" y="751"/>
                  </a:lnTo>
                  <a:lnTo>
                    <a:pt x="1" y="75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6" name="Freeform 465"/>
            <p:cNvSpPr>
              <a:spLocks/>
            </p:cNvSpPr>
            <p:nvPr/>
          </p:nvSpPr>
          <p:spPr bwMode="auto">
            <a:xfrm>
              <a:off x="2043" y="2629"/>
              <a:ext cx="22" cy="5"/>
            </a:xfrm>
            <a:custGeom>
              <a:avLst/>
              <a:gdLst>
                <a:gd name="T0" fmla="*/ 0 w 263"/>
                <a:gd name="T1" fmla="*/ 0 h 54"/>
                <a:gd name="T2" fmla="*/ 0 w 263"/>
                <a:gd name="T3" fmla="*/ 0 h 54"/>
                <a:gd name="T4" fmla="*/ 0 w 263"/>
                <a:gd name="T5" fmla="*/ 0 h 54"/>
                <a:gd name="T6" fmla="*/ 0 w 263"/>
                <a:gd name="T7" fmla="*/ 0 h 54"/>
                <a:gd name="T8" fmla="*/ 0 w 263"/>
                <a:gd name="T9" fmla="*/ 0 h 54"/>
                <a:gd name="T10" fmla="*/ 0 w 263"/>
                <a:gd name="T11" fmla="*/ 0 h 54"/>
                <a:gd name="T12" fmla="*/ 0 w 263"/>
                <a:gd name="T13" fmla="*/ 0 h 54"/>
                <a:gd name="T14" fmla="*/ 0 w 263"/>
                <a:gd name="T15" fmla="*/ 0 h 54"/>
                <a:gd name="T16" fmla="*/ 0 w 263"/>
                <a:gd name="T17" fmla="*/ 0 h 54"/>
                <a:gd name="T18" fmla="*/ 0 w 263"/>
                <a:gd name="T19" fmla="*/ 0 h 54"/>
                <a:gd name="T20" fmla="*/ 0 w 263"/>
                <a:gd name="T21" fmla="*/ 0 h 54"/>
                <a:gd name="T22" fmla="*/ 0 w 263"/>
                <a:gd name="T23" fmla="*/ 0 h 54"/>
                <a:gd name="T24" fmla="*/ 0 w 263"/>
                <a:gd name="T25" fmla="*/ 0 h 54"/>
                <a:gd name="T26" fmla="*/ 0 w 263"/>
                <a:gd name="T27" fmla="*/ 0 h 54"/>
                <a:gd name="T28" fmla="*/ 0 w 263"/>
                <a:gd name="T29" fmla="*/ 0 h 54"/>
                <a:gd name="T30" fmla="*/ 0 w 263"/>
                <a:gd name="T31" fmla="*/ 0 h 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3"/>
                <a:gd name="T49" fmla="*/ 0 h 54"/>
                <a:gd name="T50" fmla="*/ 263 w 263"/>
                <a:gd name="T51" fmla="*/ 54 h 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3" h="54">
                  <a:moveTo>
                    <a:pt x="263" y="54"/>
                  </a:moveTo>
                  <a:lnTo>
                    <a:pt x="247" y="41"/>
                  </a:lnTo>
                  <a:lnTo>
                    <a:pt x="231" y="28"/>
                  </a:lnTo>
                  <a:lnTo>
                    <a:pt x="213" y="18"/>
                  </a:lnTo>
                  <a:lnTo>
                    <a:pt x="193" y="11"/>
                  </a:lnTo>
                  <a:lnTo>
                    <a:pt x="173" y="4"/>
                  </a:lnTo>
                  <a:lnTo>
                    <a:pt x="152" y="1"/>
                  </a:lnTo>
                  <a:lnTo>
                    <a:pt x="132" y="0"/>
                  </a:lnTo>
                  <a:lnTo>
                    <a:pt x="111" y="1"/>
                  </a:lnTo>
                  <a:lnTo>
                    <a:pt x="91" y="4"/>
                  </a:lnTo>
                  <a:lnTo>
                    <a:pt x="70" y="11"/>
                  </a:lnTo>
                  <a:lnTo>
                    <a:pt x="51" y="18"/>
                  </a:lnTo>
                  <a:lnTo>
                    <a:pt x="33" y="28"/>
                  </a:lnTo>
                  <a:lnTo>
                    <a:pt x="17" y="41"/>
                  </a:lnTo>
                  <a:lnTo>
                    <a:pt x="0" y="54"/>
                  </a:lnTo>
                  <a:lnTo>
                    <a:pt x="1" y="5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7" name="Freeform 466"/>
            <p:cNvSpPr>
              <a:spLocks/>
            </p:cNvSpPr>
            <p:nvPr/>
          </p:nvSpPr>
          <p:spPr bwMode="auto">
            <a:xfrm>
              <a:off x="2045" y="2632"/>
              <a:ext cx="18" cy="4"/>
            </a:xfrm>
            <a:custGeom>
              <a:avLst/>
              <a:gdLst>
                <a:gd name="T0" fmla="*/ 0 w 218"/>
                <a:gd name="T1" fmla="*/ 0 h 44"/>
                <a:gd name="T2" fmla="*/ 0 w 218"/>
                <a:gd name="T3" fmla="*/ 0 h 44"/>
                <a:gd name="T4" fmla="*/ 0 w 218"/>
                <a:gd name="T5" fmla="*/ 0 h 44"/>
                <a:gd name="T6" fmla="*/ 0 w 218"/>
                <a:gd name="T7" fmla="*/ 0 h 44"/>
                <a:gd name="T8" fmla="*/ 0 w 218"/>
                <a:gd name="T9" fmla="*/ 0 h 44"/>
                <a:gd name="T10" fmla="*/ 0 w 218"/>
                <a:gd name="T11" fmla="*/ 0 h 44"/>
                <a:gd name="T12" fmla="*/ 0 w 218"/>
                <a:gd name="T13" fmla="*/ 0 h 44"/>
                <a:gd name="T14" fmla="*/ 0 w 218"/>
                <a:gd name="T15" fmla="*/ 0 h 44"/>
                <a:gd name="T16" fmla="*/ 0 w 218"/>
                <a:gd name="T17" fmla="*/ 0 h 44"/>
                <a:gd name="T18" fmla="*/ 0 w 218"/>
                <a:gd name="T19" fmla="*/ 0 h 44"/>
                <a:gd name="T20" fmla="*/ 0 w 218"/>
                <a:gd name="T21" fmla="*/ 0 h 44"/>
                <a:gd name="T22" fmla="*/ 0 w 218"/>
                <a:gd name="T23" fmla="*/ 0 h 44"/>
                <a:gd name="T24" fmla="*/ 0 w 218"/>
                <a:gd name="T25" fmla="*/ 0 h 44"/>
                <a:gd name="T26" fmla="*/ 0 w 218"/>
                <a:gd name="T27" fmla="*/ 0 h 44"/>
                <a:gd name="T28" fmla="*/ 0 w 218"/>
                <a:gd name="T29" fmla="*/ 0 h 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8"/>
                <a:gd name="T46" fmla="*/ 0 h 44"/>
                <a:gd name="T47" fmla="*/ 218 w 218"/>
                <a:gd name="T48" fmla="*/ 44 h 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8" h="44">
                  <a:moveTo>
                    <a:pt x="218" y="44"/>
                  </a:moveTo>
                  <a:lnTo>
                    <a:pt x="204" y="32"/>
                  </a:lnTo>
                  <a:lnTo>
                    <a:pt x="189" y="22"/>
                  </a:lnTo>
                  <a:lnTo>
                    <a:pt x="172" y="13"/>
                  </a:lnTo>
                  <a:lnTo>
                    <a:pt x="155" y="6"/>
                  </a:lnTo>
                  <a:lnTo>
                    <a:pt x="137" y="2"/>
                  </a:lnTo>
                  <a:lnTo>
                    <a:pt x="119" y="0"/>
                  </a:lnTo>
                  <a:lnTo>
                    <a:pt x="99" y="0"/>
                  </a:lnTo>
                  <a:lnTo>
                    <a:pt x="81" y="2"/>
                  </a:lnTo>
                  <a:lnTo>
                    <a:pt x="63" y="6"/>
                  </a:lnTo>
                  <a:lnTo>
                    <a:pt x="45" y="13"/>
                  </a:lnTo>
                  <a:lnTo>
                    <a:pt x="29" y="22"/>
                  </a:lnTo>
                  <a:lnTo>
                    <a:pt x="14" y="32"/>
                  </a:lnTo>
                  <a:lnTo>
                    <a:pt x="0" y="44"/>
                  </a:lnTo>
                  <a:lnTo>
                    <a:pt x="1" y="4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8" name="Freeform 467"/>
            <p:cNvSpPr>
              <a:spLocks/>
            </p:cNvSpPr>
            <p:nvPr/>
          </p:nvSpPr>
          <p:spPr bwMode="auto">
            <a:xfrm>
              <a:off x="1963" y="2697"/>
              <a:ext cx="18" cy="3"/>
            </a:xfrm>
            <a:custGeom>
              <a:avLst/>
              <a:gdLst>
                <a:gd name="T0" fmla="*/ 0 w 219"/>
                <a:gd name="T1" fmla="*/ 0 h 46"/>
                <a:gd name="T2" fmla="*/ 0 w 219"/>
                <a:gd name="T3" fmla="*/ 0 h 46"/>
                <a:gd name="T4" fmla="*/ 0 w 219"/>
                <a:gd name="T5" fmla="*/ 0 h 46"/>
                <a:gd name="T6" fmla="*/ 0 w 219"/>
                <a:gd name="T7" fmla="*/ 0 h 46"/>
                <a:gd name="T8" fmla="*/ 0 w 219"/>
                <a:gd name="T9" fmla="*/ 0 h 46"/>
                <a:gd name="T10" fmla="*/ 0 w 219"/>
                <a:gd name="T11" fmla="*/ 0 h 46"/>
                <a:gd name="T12" fmla="*/ 0 w 219"/>
                <a:gd name="T13" fmla="*/ 0 h 46"/>
                <a:gd name="T14" fmla="*/ 0 w 219"/>
                <a:gd name="T15" fmla="*/ 0 h 46"/>
                <a:gd name="T16" fmla="*/ 0 w 219"/>
                <a:gd name="T17" fmla="*/ 0 h 46"/>
                <a:gd name="T18" fmla="*/ 0 w 219"/>
                <a:gd name="T19" fmla="*/ 0 h 46"/>
                <a:gd name="T20" fmla="*/ 0 w 219"/>
                <a:gd name="T21" fmla="*/ 0 h 46"/>
                <a:gd name="T22" fmla="*/ 0 w 219"/>
                <a:gd name="T23" fmla="*/ 0 h 46"/>
                <a:gd name="T24" fmla="*/ 0 w 219"/>
                <a:gd name="T25" fmla="*/ 0 h 46"/>
                <a:gd name="T26" fmla="*/ 0 w 219"/>
                <a:gd name="T27" fmla="*/ 0 h 46"/>
                <a:gd name="T28" fmla="*/ 0 w 219"/>
                <a:gd name="T29" fmla="*/ 0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9"/>
                <a:gd name="T46" fmla="*/ 0 h 46"/>
                <a:gd name="T47" fmla="*/ 219 w 219"/>
                <a:gd name="T48" fmla="*/ 46 h 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9" h="46">
                  <a:moveTo>
                    <a:pt x="0" y="0"/>
                  </a:moveTo>
                  <a:lnTo>
                    <a:pt x="14" y="13"/>
                  </a:lnTo>
                  <a:lnTo>
                    <a:pt x="29" y="24"/>
                  </a:lnTo>
                  <a:lnTo>
                    <a:pt x="46" y="33"/>
                  </a:lnTo>
                  <a:lnTo>
                    <a:pt x="63" y="39"/>
                  </a:lnTo>
                  <a:lnTo>
                    <a:pt x="82" y="43"/>
                  </a:lnTo>
                  <a:lnTo>
                    <a:pt x="100" y="46"/>
                  </a:lnTo>
                  <a:lnTo>
                    <a:pt x="118" y="46"/>
                  </a:lnTo>
                  <a:lnTo>
                    <a:pt x="136" y="43"/>
                  </a:lnTo>
                  <a:lnTo>
                    <a:pt x="155" y="39"/>
                  </a:lnTo>
                  <a:lnTo>
                    <a:pt x="172" y="33"/>
                  </a:lnTo>
                  <a:lnTo>
                    <a:pt x="189" y="24"/>
                  </a:lnTo>
                  <a:lnTo>
                    <a:pt x="204" y="13"/>
                  </a:lnTo>
                  <a:lnTo>
                    <a:pt x="218" y="0"/>
                  </a:lnTo>
                  <a:lnTo>
                    <a:pt x="2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9" name="Freeform 468"/>
            <p:cNvSpPr>
              <a:spLocks/>
            </p:cNvSpPr>
            <p:nvPr/>
          </p:nvSpPr>
          <p:spPr bwMode="auto">
            <a:xfrm>
              <a:off x="1961" y="2698"/>
              <a:ext cx="22" cy="5"/>
            </a:xfrm>
            <a:custGeom>
              <a:avLst/>
              <a:gdLst>
                <a:gd name="T0" fmla="*/ 0 w 263"/>
                <a:gd name="T1" fmla="*/ 0 h 55"/>
                <a:gd name="T2" fmla="*/ 0 w 263"/>
                <a:gd name="T3" fmla="*/ 0 h 55"/>
                <a:gd name="T4" fmla="*/ 0 w 263"/>
                <a:gd name="T5" fmla="*/ 0 h 55"/>
                <a:gd name="T6" fmla="*/ 0 w 263"/>
                <a:gd name="T7" fmla="*/ 0 h 55"/>
                <a:gd name="T8" fmla="*/ 0 w 263"/>
                <a:gd name="T9" fmla="*/ 0 h 55"/>
                <a:gd name="T10" fmla="*/ 0 w 263"/>
                <a:gd name="T11" fmla="*/ 0 h 55"/>
                <a:gd name="T12" fmla="*/ 0 w 263"/>
                <a:gd name="T13" fmla="*/ 0 h 55"/>
                <a:gd name="T14" fmla="*/ 0 w 263"/>
                <a:gd name="T15" fmla="*/ 0 h 55"/>
                <a:gd name="T16" fmla="*/ 0 w 263"/>
                <a:gd name="T17" fmla="*/ 0 h 55"/>
                <a:gd name="T18" fmla="*/ 0 w 263"/>
                <a:gd name="T19" fmla="*/ 0 h 55"/>
                <a:gd name="T20" fmla="*/ 0 w 263"/>
                <a:gd name="T21" fmla="*/ 0 h 55"/>
                <a:gd name="T22" fmla="*/ 0 w 263"/>
                <a:gd name="T23" fmla="*/ 0 h 55"/>
                <a:gd name="T24" fmla="*/ 0 w 263"/>
                <a:gd name="T25" fmla="*/ 0 h 55"/>
                <a:gd name="T26" fmla="*/ 0 w 263"/>
                <a:gd name="T27" fmla="*/ 0 h 55"/>
                <a:gd name="T28" fmla="*/ 0 w 263"/>
                <a:gd name="T29" fmla="*/ 0 h 55"/>
                <a:gd name="T30" fmla="*/ 0 w 263"/>
                <a:gd name="T31" fmla="*/ 0 h 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3"/>
                <a:gd name="T49" fmla="*/ 0 h 55"/>
                <a:gd name="T50" fmla="*/ 263 w 263"/>
                <a:gd name="T51" fmla="*/ 55 h 5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3" h="55">
                  <a:moveTo>
                    <a:pt x="0" y="0"/>
                  </a:moveTo>
                  <a:lnTo>
                    <a:pt x="15" y="14"/>
                  </a:lnTo>
                  <a:lnTo>
                    <a:pt x="32" y="26"/>
                  </a:lnTo>
                  <a:lnTo>
                    <a:pt x="51" y="36"/>
                  </a:lnTo>
                  <a:lnTo>
                    <a:pt x="70" y="44"/>
                  </a:lnTo>
                  <a:lnTo>
                    <a:pt x="89" y="49"/>
                  </a:lnTo>
                  <a:lnTo>
                    <a:pt x="110" y="54"/>
                  </a:lnTo>
                  <a:lnTo>
                    <a:pt x="130" y="55"/>
                  </a:lnTo>
                  <a:lnTo>
                    <a:pt x="152" y="54"/>
                  </a:lnTo>
                  <a:lnTo>
                    <a:pt x="172" y="49"/>
                  </a:lnTo>
                  <a:lnTo>
                    <a:pt x="192" y="44"/>
                  </a:lnTo>
                  <a:lnTo>
                    <a:pt x="211" y="36"/>
                  </a:lnTo>
                  <a:lnTo>
                    <a:pt x="230" y="26"/>
                  </a:lnTo>
                  <a:lnTo>
                    <a:pt x="247" y="14"/>
                  </a:lnTo>
                  <a:lnTo>
                    <a:pt x="262" y="0"/>
                  </a:lnTo>
                  <a:lnTo>
                    <a:pt x="26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0" name="Freeform 469"/>
            <p:cNvSpPr>
              <a:spLocks/>
            </p:cNvSpPr>
            <p:nvPr/>
          </p:nvSpPr>
          <p:spPr bwMode="auto">
            <a:xfrm>
              <a:off x="1983" y="2636"/>
              <a:ext cx="62" cy="62"/>
            </a:xfrm>
            <a:custGeom>
              <a:avLst/>
              <a:gdLst>
                <a:gd name="T0" fmla="*/ 0 w 751"/>
                <a:gd name="T1" fmla="*/ 0 h 751"/>
                <a:gd name="T2" fmla="*/ 0 w 751"/>
                <a:gd name="T3" fmla="*/ 0 h 751"/>
                <a:gd name="T4" fmla="*/ 0 w 751"/>
                <a:gd name="T5" fmla="*/ 0 h 751"/>
                <a:gd name="T6" fmla="*/ 0 60000 65536"/>
                <a:gd name="T7" fmla="*/ 0 60000 65536"/>
                <a:gd name="T8" fmla="*/ 0 60000 65536"/>
                <a:gd name="T9" fmla="*/ 0 w 751"/>
                <a:gd name="T10" fmla="*/ 0 h 751"/>
                <a:gd name="T11" fmla="*/ 751 w 751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1" h="751">
                  <a:moveTo>
                    <a:pt x="751" y="0"/>
                  </a:moveTo>
                  <a:lnTo>
                    <a:pt x="0" y="751"/>
                  </a:lnTo>
                  <a:lnTo>
                    <a:pt x="1" y="75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1" name="Freeform 470"/>
            <p:cNvSpPr>
              <a:spLocks/>
            </p:cNvSpPr>
            <p:nvPr/>
          </p:nvSpPr>
          <p:spPr bwMode="auto">
            <a:xfrm>
              <a:off x="1981" y="2634"/>
              <a:ext cx="62" cy="63"/>
            </a:xfrm>
            <a:custGeom>
              <a:avLst/>
              <a:gdLst>
                <a:gd name="T0" fmla="*/ 0 w 748"/>
                <a:gd name="T1" fmla="*/ 0 h 747"/>
                <a:gd name="T2" fmla="*/ 0 w 748"/>
                <a:gd name="T3" fmla="*/ 0 h 747"/>
                <a:gd name="T4" fmla="*/ 0 w 748"/>
                <a:gd name="T5" fmla="*/ 0 h 747"/>
                <a:gd name="T6" fmla="*/ 0 60000 65536"/>
                <a:gd name="T7" fmla="*/ 0 60000 65536"/>
                <a:gd name="T8" fmla="*/ 0 60000 65536"/>
                <a:gd name="T9" fmla="*/ 0 w 748"/>
                <a:gd name="T10" fmla="*/ 0 h 747"/>
                <a:gd name="T11" fmla="*/ 748 w 748"/>
                <a:gd name="T12" fmla="*/ 747 h 7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8" h="747">
                  <a:moveTo>
                    <a:pt x="748" y="0"/>
                  </a:moveTo>
                  <a:lnTo>
                    <a:pt x="0" y="747"/>
                  </a:lnTo>
                  <a:lnTo>
                    <a:pt x="1" y="74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2" name="Freeform 471"/>
            <p:cNvSpPr>
              <a:spLocks/>
            </p:cNvSpPr>
            <p:nvPr/>
          </p:nvSpPr>
          <p:spPr bwMode="auto">
            <a:xfrm>
              <a:off x="1898" y="2636"/>
              <a:ext cx="64" cy="63"/>
            </a:xfrm>
            <a:custGeom>
              <a:avLst/>
              <a:gdLst>
                <a:gd name="T0" fmla="*/ 0 w 759"/>
                <a:gd name="T1" fmla="*/ 0 h 759"/>
                <a:gd name="T2" fmla="*/ 0 w 759"/>
                <a:gd name="T3" fmla="*/ 0 h 759"/>
                <a:gd name="T4" fmla="*/ 0 w 759"/>
                <a:gd name="T5" fmla="*/ 0 h 759"/>
                <a:gd name="T6" fmla="*/ 0 60000 65536"/>
                <a:gd name="T7" fmla="*/ 0 60000 65536"/>
                <a:gd name="T8" fmla="*/ 0 60000 65536"/>
                <a:gd name="T9" fmla="*/ 0 w 759"/>
                <a:gd name="T10" fmla="*/ 0 h 759"/>
                <a:gd name="T11" fmla="*/ 759 w 759"/>
                <a:gd name="T12" fmla="*/ 759 h 7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9" h="759">
                  <a:moveTo>
                    <a:pt x="759" y="75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3" name="Freeform 472"/>
            <p:cNvSpPr>
              <a:spLocks/>
            </p:cNvSpPr>
            <p:nvPr/>
          </p:nvSpPr>
          <p:spPr bwMode="auto">
            <a:xfrm>
              <a:off x="1900" y="2634"/>
              <a:ext cx="63" cy="63"/>
            </a:xfrm>
            <a:custGeom>
              <a:avLst/>
              <a:gdLst>
                <a:gd name="T0" fmla="*/ 0 w 754"/>
                <a:gd name="T1" fmla="*/ 0 h 756"/>
                <a:gd name="T2" fmla="*/ 0 w 754"/>
                <a:gd name="T3" fmla="*/ 0 h 756"/>
                <a:gd name="T4" fmla="*/ 0 w 754"/>
                <a:gd name="T5" fmla="*/ 0 h 756"/>
                <a:gd name="T6" fmla="*/ 0 60000 65536"/>
                <a:gd name="T7" fmla="*/ 0 60000 65536"/>
                <a:gd name="T8" fmla="*/ 0 60000 65536"/>
                <a:gd name="T9" fmla="*/ 0 w 754"/>
                <a:gd name="T10" fmla="*/ 0 h 756"/>
                <a:gd name="T11" fmla="*/ 754 w 754"/>
                <a:gd name="T12" fmla="*/ 756 h 7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4" h="756">
                  <a:moveTo>
                    <a:pt x="754" y="75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4" name="Freeform 473"/>
            <p:cNvSpPr>
              <a:spLocks/>
            </p:cNvSpPr>
            <p:nvPr/>
          </p:nvSpPr>
          <p:spPr bwMode="auto">
            <a:xfrm>
              <a:off x="2208" y="2629"/>
              <a:ext cx="22" cy="5"/>
            </a:xfrm>
            <a:custGeom>
              <a:avLst/>
              <a:gdLst>
                <a:gd name="T0" fmla="*/ 0 w 263"/>
                <a:gd name="T1" fmla="*/ 0 h 54"/>
                <a:gd name="T2" fmla="*/ 0 w 263"/>
                <a:gd name="T3" fmla="*/ 0 h 54"/>
                <a:gd name="T4" fmla="*/ 0 w 263"/>
                <a:gd name="T5" fmla="*/ 0 h 54"/>
                <a:gd name="T6" fmla="*/ 0 w 263"/>
                <a:gd name="T7" fmla="*/ 0 h 54"/>
                <a:gd name="T8" fmla="*/ 0 w 263"/>
                <a:gd name="T9" fmla="*/ 0 h 54"/>
                <a:gd name="T10" fmla="*/ 0 w 263"/>
                <a:gd name="T11" fmla="*/ 0 h 54"/>
                <a:gd name="T12" fmla="*/ 0 w 263"/>
                <a:gd name="T13" fmla="*/ 0 h 54"/>
                <a:gd name="T14" fmla="*/ 0 w 263"/>
                <a:gd name="T15" fmla="*/ 0 h 54"/>
                <a:gd name="T16" fmla="*/ 0 w 263"/>
                <a:gd name="T17" fmla="*/ 0 h 54"/>
                <a:gd name="T18" fmla="*/ 0 w 263"/>
                <a:gd name="T19" fmla="*/ 0 h 54"/>
                <a:gd name="T20" fmla="*/ 0 w 263"/>
                <a:gd name="T21" fmla="*/ 0 h 54"/>
                <a:gd name="T22" fmla="*/ 0 w 263"/>
                <a:gd name="T23" fmla="*/ 0 h 54"/>
                <a:gd name="T24" fmla="*/ 0 w 263"/>
                <a:gd name="T25" fmla="*/ 0 h 54"/>
                <a:gd name="T26" fmla="*/ 0 w 263"/>
                <a:gd name="T27" fmla="*/ 0 h 54"/>
                <a:gd name="T28" fmla="*/ 0 w 263"/>
                <a:gd name="T29" fmla="*/ 0 h 54"/>
                <a:gd name="T30" fmla="*/ 0 w 263"/>
                <a:gd name="T31" fmla="*/ 0 h 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3"/>
                <a:gd name="T49" fmla="*/ 0 h 54"/>
                <a:gd name="T50" fmla="*/ 263 w 263"/>
                <a:gd name="T51" fmla="*/ 54 h 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3" h="54">
                  <a:moveTo>
                    <a:pt x="263" y="54"/>
                  </a:moveTo>
                  <a:lnTo>
                    <a:pt x="247" y="41"/>
                  </a:lnTo>
                  <a:lnTo>
                    <a:pt x="230" y="28"/>
                  </a:lnTo>
                  <a:lnTo>
                    <a:pt x="212" y="18"/>
                  </a:lnTo>
                  <a:lnTo>
                    <a:pt x="193" y="11"/>
                  </a:lnTo>
                  <a:lnTo>
                    <a:pt x="172" y="4"/>
                  </a:lnTo>
                  <a:lnTo>
                    <a:pt x="152" y="1"/>
                  </a:lnTo>
                  <a:lnTo>
                    <a:pt x="131" y="0"/>
                  </a:lnTo>
                  <a:lnTo>
                    <a:pt x="111" y="1"/>
                  </a:lnTo>
                  <a:lnTo>
                    <a:pt x="90" y="4"/>
                  </a:lnTo>
                  <a:lnTo>
                    <a:pt x="70" y="11"/>
                  </a:lnTo>
                  <a:lnTo>
                    <a:pt x="50" y="18"/>
                  </a:lnTo>
                  <a:lnTo>
                    <a:pt x="33" y="28"/>
                  </a:lnTo>
                  <a:lnTo>
                    <a:pt x="16" y="41"/>
                  </a:lnTo>
                  <a:lnTo>
                    <a:pt x="0" y="54"/>
                  </a:lnTo>
                  <a:lnTo>
                    <a:pt x="1" y="5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5" name="Freeform 474"/>
            <p:cNvSpPr>
              <a:spLocks/>
            </p:cNvSpPr>
            <p:nvPr/>
          </p:nvSpPr>
          <p:spPr bwMode="auto">
            <a:xfrm>
              <a:off x="2210" y="2632"/>
              <a:ext cx="18" cy="4"/>
            </a:xfrm>
            <a:custGeom>
              <a:avLst/>
              <a:gdLst>
                <a:gd name="T0" fmla="*/ 0 w 219"/>
                <a:gd name="T1" fmla="*/ 0 h 44"/>
                <a:gd name="T2" fmla="*/ 0 w 219"/>
                <a:gd name="T3" fmla="*/ 0 h 44"/>
                <a:gd name="T4" fmla="*/ 0 w 219"/>
                <a:gd name="T5" fmla="*/ 0 h 44"/>
                <a:gd name="T6" fmla="*/ 0 w 219"/>
                <a:gd name="T7" fmla="*/ 0 h 44"/>
                <a:gd name="T8" fmla="*/ 0 w 219"/>
                <a:gd name="T9" fmla="*/ 0 h 44"/>
                <a:gd name="T10" fmla="*/ 0 w 219"/>
                <a:gd name="T11" fmla="*/ 0 h 44"/>
                <a:gd name="T12" fmla="*/ 0 w 219"/>
                <a:gd name="T13" fmla="*/ 0 h 44"/>
                <a:gd name="T14" fmla="*/ 0 w 219"/>
                <a:gd name="T15" fmla="*/ 0 h 44"/>
                <a:gd name="T16" fmla="*/ 0 w 219"/>
                <a:gd name="T17" fmla="*/ 0 h 44"/>
                <a:gd name="T18" fmla="*/ 0 w 219"/>
                <a:gd name="T19" fmla="*/ 0 h 44"/>
                <a:gd name="T20" fmla="*/ 0 w 219"/>
                <a:gd name="T21" fmla="*/ 0 h 44"/>
                <a:gd name="T22" fmla="*/ 0 w 219"/>
                <a:gd name="T23" fmla="*/ 0 h 44"/>
                <a:gd name="T24" fmla="*/ 0 w 219"/>
                <a:gd name="T25" fmla="*/ 0 h 44"/>
                <a:gd name="T26" fmla="*/ 0 w 219"/>
                <a:gd name="T27" fmla="*/ 0 h 44"/>
                <a:gd name="T28" fmla="*/ 0 w 219"/>
                <a:gd name="T29" fmla="*/ 0 h 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9"/>
                <a:gd name="T46" fmla="*/ 0 h 44"/>
                <a:gd name="T47" fmla="*/ 219 w 219"/>
                <a:gd name="T48" fmla="*/ 44 h 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9" h="44">
                  <a:moveTo>
                    <a:pt x="219" y="44"/>
                  </a:moveTo>
                  <a:lnTo>
                    <a:pt x="205" y="32"/>
                  </a:lnTo>
                  <a:lnTo>
                    <a:pt x="189" y="22"/>
                  </a:lnTo>
                  <a:lnTo>
                    <a:pt x="173" y="13"/>
                  </a:lnTo>
                  <a:lnTo>
                    <a:pt x="156" y="6"/>
                  </a:lnTo>
                  <a:lnTo>
                    <a:pt x="137" y="2"/>
                  </a:lnTo>
                  <a:lnTo>
                    <a:pt x="119" y="0"/>
                  </a:lnTo>
                  <a:lnTo>
                    <a:pt x="100" y="0"/>
                  </a:lnTo>
                  <a:lnTo>
                    <a:pt x="81" y="2"/>
                  </a:lnTo>
                  <a:lnTo>
                    <a:pt x="63" y="6"/>
                  </a:lnTo>
                  <a:lnTo>
                    <a:pt x="46" y="13"/>
                  </a:lnTo>
                  <a:lnTo>
                    <a:pt x="30" y="22"/>
                  </a:lnTo>
                  <a:lnTo>
                    <a:pt x="14" y="32"/>
                  </a:lnTo>
                  <a:lnTo>
                    <a:pt x="0" y="44"/>
                  </a:lnTo>
                  <a:lnTo>
                    <a:pt x="1" y="4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6" name="Freeform 475"/>
            <p:cNvSpPr>
              <a:spLocks/>
            </p:cNvSpPr>
            <p:nvPr/>
          </p:nvSpPr>
          <p:spPr bwMode="auto">
            <a:xfrm>
              <a:off x="2128" y="2697"/>
              <a:ext cx="18" cy="3"/>
            </a:xfrm>
            <a:custGeom>
              <a:avLst/>
              <a:gdLst>
                <a:gd name="T0" fmla="*/ 0 w 220"/>
                <a:gd name="T1" fmla="*/ 0 h 46"/>
                <a:gd name="T2" fmla="*/ 0 w 220"/>
                <a:gd name="T3" fmla="*/ 0 h 46"/>
                <a:gd name="T4" fmla="*/ 0 w 220"/>
                <a:gd name="T5" fmla="*/ 0 h 46"/>
                <a:gd name="T6" fmla="*/ 0 w 220"/>
                <a:gd name="T7" fmla="*/ 0 h 46"/>
                <a:gd name="T8" fmla="*/ 0 w 220"/>
                <a:gd name="T9" fmla="*/ 0 h 46"/>
                <a:gd name="T10" fmla="*/ 0 w 220"/>
                <a:gd name="T11" fmla="*/ 0 h 46"/>
                <a:gd name="T12" fmla="*/ 0 w 220"/>
                <a:gd name="T13" fmla="*/ 0 h 46"/>
                <a:gd name="T14" fmla="*/ 0 w 220"/>
                <a:gd name="T15" fmla="*/ 0 h 46"/>
                <a:gd name="T16" fmla="*/ 0 w 220"/>
                <a:gd name="T17" fmla="*/ 0 h 46"/>
                <a:gd name="T18" fmla="*/ 0 w 220"/>
                <a:gd name="T19" fmla="*/ 0 h 46"/>
                <a:gd name="T20" fmla="*/ 0 w 220"/>
                <a:gd name="T21" fmla="*/ 0 h 46"/>
                <a:gd name="T22" fmla="*/ 0 w 220"/>
                <a:gd name="T23" fmla="*/ 0 h 46"/>
                <a:gd name="T24" fmla="*/ 0 w 220"/>
                <a:gd name="T25" fmla="*/ 0 h 46"/>
                <a:gd name="T26" fmla="*/ 0 w 220"/>
                <a:gd name="T27" fmla="*/ 0 h 46"/>
                <a:gd name="T28" fmla="*/ 0 w 220"/>
                <a:gd name="T29" fmla="*/ 0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0"/>
                <a:gd name="T46" fmla="*/ 0 h 46"/>
                <a:gd name="T47" fmla="*/ 220 w 220"/>
                <a:gd name="T48" fmla="*/ 46 h 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0" h="46">
                  <a:moveTo>
                    <a:pt x="0" y="0"/>
                  </a:moveTo>
                  <a:lnTo>
                    <a:pt x="14" y="13"/>
                  </a:lnTo>
                  <a:lnTo>
                    <a:pt x="29" y="24"/>
                  </a:lnTo>
                  <a:lnTo>
                    <a:pt x="46" y="33"/>
                  </a:lnTo>
                  <a:lnTo>
                    <a:pt x="64" y="39"/>
                  </a:lnTo>
                  <a:lnTo>
                    <a:pt x="82" y="43"/>
                  </a:lnTo>
                  <a:lnTo>
                    <a:pt x="100" y="46"/>
                  </a:lnTo>
                  <a:lnTo>
                    <a:pt x="119" y="46"/>
                  </a:lnTo>
                  <a:lnTo>
                    <a:pt x="137" y="43"/>
                  </a:lnTo>
                  <a:lnTo>
                    <a:pt x="155" y="39"/>
                  </a:lnTo>
                  <a:lnTo>
                    <a:pt x="172" y="33"/>
                  </a:lnTo>
                  <a:lnTo>
                    <a:pt x="190" y="24"/>
                  </a:lnTo>
                  <a:lnTo>
                    <a:pt x="205" y="13"/>
                  </a:lnTo>
                  <a:lnTo>
                    <a:pt x="219" y="0"/>
                  </a:lnTo>
                  <a:lnTo>
                    <a:pt x="2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7" name="Freeform 476"/>
            <p:cNvSpPr>
              <a:spLocks/>
            </p:cNvSpPr>
            <p:nvPr/>
          </p:nvSpPr>
          <p:spPr bwMode="auto">
            <a:xfrm>
              <a:off x="2126" y="2698"/>
              <a:ext cx="22" cy="5"/>
            </a:xfrm>
            <a:custGeom>
              <a:avLst/>
              <a:gdLst>
                <a:gd name="T0" fmla="*/ 0 w 263"/>
                <a:gd name="T1" fmla="*/ 0 h 55"/>
                <a:gd name="T2" fmla="*/ 0 w 263"/>
                <a:gd name="T3" fmla="*/ 0 h 55"/>
                <a:gd name="T4" fmla="*/ 0 w 263"/>
                <a:gd name="T5" fmla="*/ 0 h 55"/>
                <a:gd name="T6" fmla="*/ 0 w 263"/>
                <a:gd name="T7" fmla="*/ 0 h 55"/>
                <a:gd name="T8" fmla="*/ 0 w 263"/>
                <a:gd name="T9" fmla="*/ 0 h 55"/>
                <a:gd name="T10" fmla="*/ 0 w 263"/>
                <a:gd name="T11" fmla="*/ 0 h 55"/>
                <a:gd name="T12" fmla="*/ 0 w 263"/>
                <a:gd name="T13" fmla="*/ 0 h 55"/>
                <a:gd name="T14" fmla="*/ 0 w 263"/>
                <a:gd name="T15" fmla="*/ 0 h 55"/>
                <a:gd name="T16" fmla="*/ 0 w 263"/>
                <a:gd name="T17" fmla="*/ 0 h 55"/>
                <a:gd name="T18" fmla="*/ 0 w 263"/>
                <a:gd name="T19" fmla="*/ 0 h 55"/>
                <a:gd name="T20" fmla="*/ 0 w 263"/>
                <a:gd name="T21" fmla="*/ 0 h 55"/>
                <a:gd name="T22" fmla="*/ 0 w 263"/>
                <a:gd name="T23" fmla="*/ 0 h 55"/>
                <a:gd name="T24" fmla="*/ 0 w 263"/>
                <a:gd name="T25" fmla="*/ 0 h 55"/>
                <a:gd name="T26" fmla="*/ 0 w 263"/>
                <a:gd name="T27" fmla="*/ 0 h 55"/>
                <a:gd name="T28" fmla="*/ 0 w 263"/>
                <a:gd name="T29" fmla="*/ 0 h 55"/>
                <a:gd name="T30" fmla="*/ 0 w 263"/>
                <a:gd name="T31" fmla="*/ 0 h 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3"/>
                <a:gd name="T49" fmla="*/ 0 h 55"/>
                <a:gd name="T50" fmla="*/ 263 w 263"/>
                <a:gd name="T51" fmla="*/ 55 h 5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3" h="55">
                  <a:moveTo>
                    <a:pt x="0" y="0"/>
                  </a:moveTo>
                  <a:lnTo>
                    <a:pt x="16" y="14"/>
                  </a:lnTo>
                  <a:lnTo>
                    <a:pt x="33" y="26"/>
                  </a:lnTo>
                  <a:lnTo>
                    <a:pt x="51" y="36"/>
                  </a:lnTo>
                  <a:lnTo>
                    <a:pt x="71" y="44"/>
                  </a:lnTo>
                  <a:lnTo>
                    <a:pt x="90" y="49"/>
                  </a:lnTo>
                  <a:lnTo>
                    <a:pt x="110" y="54"/>
                  </a:lnTo>
                  <a:lnTo>
                    <a:pt x="132" y="55"/>
                  </a:lnTo>
                  <a:lnTo>
                    <a:pt x="152" y="54"/>
                  </a:lnTo>
                  <a:lnTo>
                    <a:pt x="173" y="49"/>
                  </a:lnTo>
                  <a:lnTo>
                    <a:pt x="192" y="44"/>
                  </a:lnTo>
                  <a:lnTo>
                    <a:pt x="212" y="36"/>
                  </a:lnTo>
                  <a:lnTo>
                    <a:pt x="230" y="26"/>
                  </a:lnTo>
                  <a:lnTo>
                    <a:pt x="247" y="14"/>
                  </a:lnTo>
                  <a:lnTo>
                    <a:pt x="262" y="0"/>
                  </a:lnTo>
                  <a:lnTo>
                    <a:pt x="26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8" name="Freeform 477"/>
            <p:cNvSpPr>
              <a:spLocks/>
            </p:cNvSpPr>
            <p:nvPr/>
          </p:nvSpPr>
          <p:spPr bwMode="auto">
            <a:xfrm>
              <a:off x="2148" y="2636"/>
              <a:ext cx="62" cy="62"/>
            </a:xfrm>
            <a:custGeom>
              <a:avLst/>
              <a:gdLst>
                <a:gd name="T0" fmla="*/ 0 w 751"/>
                <a:gd name="T1" fmla="*/ 0 h 751"/>
                <a:gd name="T2" fmla="*/ 0 w 751"/>
                <a:gd name="T3" fmla="*/ 0 h 751"/>
                <a:gd name="T4" fmla="*/ 0 w 751"/>
                <a:gd name="T5" fmla="*/ 0 h 751"/>
                <a:gd name="T6" fmla="*/ 0 60000 65536"/>
                <a:gd name="T7" fmla="*/ 0 60000 65536"/>
                <a:gd name="T8" fmla="*/ 0 60000 65536"/>
                <a:gd name="T9" fmla="*/ 0 w 751"/>
                <a:gd name="T10" fmla="*/ 0 h 751"/>
                <a:gd name="T11" fmla="*/ 751 w 751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1" h="751">
                  <a:moveTo>
                    <a:pt x="751" y="0"/>
                  </a:moveTo>
                  <a:lnTo>
                    <a:pt x="0" y="751"/>
                  </a:lnTo>
                  <a:lnTo>
                    <a:pt x="1" y="75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9" name="Freeform 478"/>
            <p:cNvSpPr>
              <a:spLocks/>
            </p:cNvSpPr>
            <p:nvPr/>
          </p:nvSpPr>
          <p:spPr bwMode="auto">
            <a:xfrm>
              <a:off x="2146" y="2634"/>
              <a:ext cx="62" cy="63"/>
            </a:xfrm>
            <a:custGeom>
              <a:avLst/>
              <a:gdLst>
                <a:gd name="T0" fmla="*/ 0 w 748"/>
                <a:gd name="T1" fmla="*/ 0 h 747"/>
                <a:gd name="T2" fmla="*/ 0 w 748"/>
                <a:gd name="T3" fmla="*/ 0 h 747"/>
                <a:gd name="T4" fmla="*/ 0 w 748"/>
                <a:gd name="T5" fmla="*/ 0 h 747"/>
                <a:gd name="T6" fmla="*/ 0 60000 65536"/>
                <a:gd name="T7" fmla="*/ 0 60000 65536"/>
                <a:gd name="T8" fmla="*/ 0 60000 65536"/>
                <a:gd name="T9" fmla="*/ 0 w 748"/>
                <a:gd name="T10" fmla="*/ 0 h 747"/>
                <a:gd name="T11" fmla="*/ 748 w 748"/>
                <a:gd name="T12" fmla="*/ 747 h 7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8" h="747">
                  <a:moveTo>
                    <a:pt x="748" y="0"/>
                  </a:moveTo>
                  <a:lnTo>
                    <a:pt x="0" y="747"/>
                  </a:lnTo>
                  <a:lnTo>
                    <a:pt x="1" y="74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0" name="Freeform 479"/>
            <p:cNvSpPr>
              <a:spLocks/>
            </p:cNvSpPr>
            <p:nvPr/>
          </p:nvSpPr>
          <p:spPr bwMode="auto">
            <a:xfrm>
              <a:off x="2230" y="2634"/>
              <a:ext cx="63" cy="63"/>
            </a:xfrm>
            <a:custGeom>
              <a:avLst/>
              <a:gdLst>
                <a:gd name="T0" fmla="*/ 0 w 754"/>
                <a:gd name="T1" fmla="*/ 0 h 756"/>
                <a:gd name="T2" fmla="*/ 0 w 754"/>
                <a:gd name="T3" fmla="*/ 0 h 756"/>
                <a:gd name="T4" fmla="*/ 0 w 754"/>
                <a:gd name="T5" fmla="*/ 0 h 756"/>
                <a:gd name="T6" fmla="*/ 0 60000 65536"/>
                <a:gd name="T7" fmla="*/ 0 60000 65536"/>
                <a:gd name="T8" fmla="*/ 0 60000 65536"/>
                <a:gd name="T9" fmla="*/ 0 w 754"/>
                <a:gd name="T10" fmla="*/ 0 h 756"/>
                <a:gd name="T11" fmla="*/ 754 w 754"/>
                <a:gd name="T12" fmla="*/ 756 h 7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4" h="756">
                  <a:moveTo>
                    <a:pt x="754" y="75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1" name="Freeform 480"/>
            <p:cNvSpPr>
              <a:spLocks/>
            </p:cNvSpPr>
            <p:nvPr/>
          </p:nvSpPr>
          <p:spPr bwMode="auto">
            <a:xfrm>
              <a:off x="2228" y="2636"/>
              <a:ext cx="64" cy="63"/>
            </a:xfrm>
            <a:custGeom>
              <a:avLst/>
              <a:gdLst>
                <a:gd name="T0" fmla="*/ 0 w 759"/>
                <a:gd name="T1" fmla="*/ 0 h 759"/>
                <a:gd name="T2" fmla="*/ 0 w 759"/>
                <a:gd name="T3" fmla="*/ 0 h 759"/>
                <a:gd name="T4" fmla="*/ 0 w 759"/>
                <a:gd name="T5" fmla="*/ 0 h 759"/>
                <a:gd name="T6" fmla="*/ 0 60000 65536"/>
                <a:gd name="T7" fmla="*/ 0 60000 65536"/>
                <a:gd name="T8" fmla="*/ 0 60000 65536"/>
                <a:gd name="T9" fmla="*/ 0 w 759"/>
                <a:gd name="T10" fmla="*/ 0 h 759"/>
                <a:gd name="T11" fmla="*/ 759 w 759"/>
                <a:gd name="T12" fmla="*/ 759 h 7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9" h="759">
                  <a:moveTo>
                    <a:pt x="759" y="75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2" name="Freeform 481"/>
            <p:cNvSpPr>
              <a:spLocks/>
            </p:cNvSpPr>
            <p:nvPr/>
          </p:nvSpPr>
          <p:spPr bwMode="auto">
            <a:xfrm>
              <a:off x="2065" y="2634"/>
              <a:ext cx="63" cy="62"/>
            </a:xfrm>
            <a:custGeom>
              <a:avLst/>
              <a:gdLst>
                <a:gd name="T0" fmla="*/ 0 w 748"/>
                <a:gd name="T1" fmla="*/ 0 h 749"/>
                <a:gd name="T2" fmla="*/ 0 w 748"/>
                <a:gd name="T3" fmla="*/ 0 h 749"/>
                <a:gd name="T4" fmla="*/ 0 w 748"/>
                <a:gd name="T5" fmla="*/ 0 h 749"/>
                <a:gd name="T6" fmla="*/ 0 60000 65536"/>
                <a:gd name="T7" fmla="*/ 0 60000 65536"/>
                <a:gd name="T8" fmla="*/ 0 60000 65536"/>
                <a:gd name="T9" fmla="*/ 0 w 748"/>
                <a:gd name="T10" fmla="*/ 0 h 749"/>
                <a:gd name="T11" fmla="*/ 748 w 748"/>
                <a:gd name="T12" fmla="*/ 749 h 7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8" h="749">
                  <a:moveTo>
                    <a:pt x="748" y="74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3" name="Freeform 482"/>
            <p:cNvSpPr>
              <a:spLocks/>
            </p:cNvSpPr>
            <p:nvPr/>
          </p:nvSpPr>
          <p:spPr bwMode="auto">
            <a:xfrm>
              <a:off x="2063" y="2636"/>
              <a:ext cx="63" cy="62"/>
            </a:xfrm>
            <a:custGeom>
              <a:avLst/>
              <a:gdLst>
                <a:gd name="T0" fmla="*/ 0 w 747"/>
                <a:gd name="T1" fmla="*/ 0 h 751"/>
                <a:gd name="T2" fmla="*/ 0 w 747"/>
                <a:gd name="T3" fmla="*/ 0 h 751"/>
                <a:gd name="T4" fmla="*/ 0 w 747"/>
                <a:gd name="T5" fmla="*/ 0 h 751"/>
                <a:gd name="T6" fmla="*/ 0 60000 65536"/>
                <a:gd name="T7" fmla="*/ 0 60000 65536"/>
                <a:gd name="T8" fmla="*/ 0 60000 65536"/>
                <a:gd name="T9" fmla="*/ 0 w 747"/>
                <a:gd name="T10" fmla="*/ 0 h 751"/>
                <a:gd name="T11" fmla="*/ 747 w 747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7" h="751">
                  <a:moveTo>
                    <a:pt x="747" y="75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4" name="Freeform 483"/>
            <p:cNvSpPr>
              <a:spLocks/>
            </p:cNvSpPr>
            <p:nvPr/>
          </p:nvSpPr>
          <p:spPr bwMode="auto">
            <a:xfrm>
              <a:off x="1704" y="2518"/>
              <a:ext cx="1" cy="94"/>
            </a:xfrm>
            <a:custGeom>
              <a:avLst/>
              <a:gdLst>
                <a:gd name="T0" fmla="*/ 0 w 1"/>
                <a:gd name="T1" fmla="*/ 0 h 1135"/>
                <a:gd name="T2" fmla="*/ 0 w 1"/>
                <a:gd name="T3" fmla="*/ 0 h 1135"/>
                <a:gd name="T4" fmla="*/ 1 w 1"/>
                <a:gd name="T5" fmla="*/ 0 h 1135"/>
                <a:gd name="T6" fmla="*/ 0 60000 65536"/>
                <a:gd name="T7" fmla="*/ 0 60000 65536"/>
                <a:gd name="T8" fmla="*/ 0 60000 65536"/>
                <a:gd name="T9" fmla="*/ 0 w 1"/>
                <a:gd name="T10" fmla="*/ 0 h 1135"/>
                <a:gd name="T11" fmla="*/ 1 w 1"/>
                <a:gd name="T12" fmla="*/ 1135 h 1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135">
                  <a:moveTo>
                    <a:pt x="0" y="0"/>
                  </a:moveTo>
                  <a:lnTo>
                    <a:pt x="0" y="1135"/>
                  </a:lnTo>
                  <a:lnTo>
                    <a:pt x="1" y="113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5" name="Freeform 484"/>
            <p:cNvSpPr>
              <a:spLocks/>
            </p:cNvSpPr>
            <p:nvPr/>
          </p:nvSpPr>
          <p:spPr bwMode="auto">
            <a:xfrm>
              <a:off x="1725" y="2890"/>
              <a:ext cx="372" cy="3"/>
            </a:xfrm>
            <a:custGeom>
              <a:avLst/>
              <a:gdLst>
                <a:gd name="T0" fmla="*/ 0 w 4468"/>
                <a:gd name="T1" fmla="*/ 0 h 28"/>
                <a:gd name="T2" fmla="*/ 0 w 4468"/>
                <a:gd name="T3" fmla="*/ 0 h 28"/>
                <a:gd name="T4" fmla="*/ 0 w 4468"/>
                <a:gd name="T5" fmla="*/ 0 h 28"/>
                <a:gd name="T6" fmla="*/ 0 w 4468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8"/>
                <a:gd name="T13" fmla="*/ 0 h 28"/>
                <a:gd name="T14" fmla="*/ 4468 w 446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8" h="28">
                  <a:moveTo>
                    <a:pt x="0" y="0"/>
                  </a:moveTo>
                  <a:lnTo>
                    <a:pt x="0" y="28"/>
                  </a:lnTo>
                  <a:lnTo>
                    <a:pt x="446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6" name="Freeform 485"/>
            <p:cNvSpPr>
              <a:spLocks/>
            </p:cNvSpPr>
            <p:nvPr/>
          </p:nvSpPr>
          <p:spPr bwMode="auto">
            <a:xfrm>
              <a:off x="1725" y="2890"/>
              <a:ext cx="372" cy="3"/>
            </a:xfrm>
            <a:custGeom>
              <a:avLst/>
              <a:gdLst>
                <a:gd name="T0" fmla="*/ 0 w 4468"/>
                <a:gd name="T1" fmla="*/ 0 h 28"/>
                <a:gd name="T2" fmla="*/ 0 w 4468"/>
                <a:gd name="T3" fmla="*/ 0 h 28"/>
                <a:gd name="T4" fmla="*/ 0 w 4468"/>
                <a:gd name="T5" fmla="*/ 0 h 28"/>
                <a:gd name="T6" fmla="*/ 0 w 4468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8"/>
                <a:gd name="T13" fmla="*/ 0 h 28"/>
                <a:gd name="T14" fmla="*/ 4468 w 446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8" h="28">
                  <a:moveTo>
                    <a:pt x="0" y="28"/>
                  </a:moveTo>
                  <a:lnTo>
                    <a:pt x="4468" y="0"/>
                  </a:lnTo>
                  <a:lnTo>
                    <a:pt x="4468" y="28"/>
                  </a:lnTo>
                  <a:lnTo>
                    <a:pt x="0" y="2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7" name="Rectangle 486"/>
            <p:cNvSpPr>
              <a:spLocks noChangeArrowheads="1"/>
            </p:cNvSpPr>
            <p:nvPr/>
          </p:nvSpPr>
          <p:spPr bwMode="auto">
            <a:xfrm>
              <a:off x="1725" y="2890"/>
              <a:ext cx="372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8" name="Freeform 487"/>
            <p:cNvSpPr>
              <a:spLocks/>
            </p:cNvSpPr>
            <p:nvPr/>
          </p:nvSpPr>
          <p:spPr bwMode="auto">
            <a:xfrm>
              <a:off x="1967" y="2892"/>
              <a:ext cx="2" cy="130"/>
            </a:xfrm>
            <a:custGeom>
              <a:avLst/>
              <a:gdLst>
                <a:gd name="T0" fmla="*/ 0 w 28"/>
                <a:gd name="T1" fmla="*/ 0 h 1562"/>
                <a:gd name="T2" fmla="*/ 0 w 28"/>
                <a:gd name="T3" fmla="*/ 0 h 1562"/>
                <a:gd name="T4" fmla="*/ 0 w 28"/>
                <a:gd name="T5" fmla="*/ 0 h 1562"/>
                <a:gd name="T6" fmla="*/ 0 w 28"/>
                <a:gd name="T7" fmla="*/ 0 h 15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562"/>
                <a:gd name="T14" fmla="*/ 28 w 28"/>
                <a:gd name="T15" fmla="*/ 1562 h 15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562">
                  <a:moveTo>
                    <a:pt x="28" y="0"/>
                  </a:moveTo>
                  <a:lnTo>
                    <a:pt x="0" y="0"/>
                  </a:lnTo>
                  <a:lnTo>
                    <a:pt x="28" y="1562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9" name="Freeform 488"/>
            <p:cNvSpPr>
              <a:spLocks/>
            </p:cNvSpPr>
            <p:nvPr/>
          </p:nvSpPr>
          <p:spPr bwMode="auto">
            <a:xfrm>
              <a:off x="1967" y="2892"/>
              <a:ext cx="2" cy="130"/>
            </a:xfrm>
            <a:custGeom>
              <a:avLst/>
              <a:gdLst>
                <a:gd name="T0" fmla="*/ 0 w 28"/>
                <a:gd name="T1" fmla="*/ 0 h 1562"/>
                <a:gd name="T2" fmla="*/ 0 w 28"/>
                <a:gd name="T3" fmla="*/ 0 h 1562"/>
                <a:gd name="T4" fmla="*/ 0 w 28"/>
                <a:gd name="T5" fmla="*/ 0 h 1562"/>
                <a:gd name="T6" fmla="*/ 0 w 28"/>
                <a:gd name="T7" fmla="*/ 0 h 15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562"/>
                <a:gd name="T14" fmla="*/ 28 w 28"/>
                <a:gd name="T15" fmla="*/ 1562 h 15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562">
                  <a:moveTo>
                    <a:pt x="0" y="0"/>
                  </a:moveTo>
                  <a:lnTo>
                    <a:pt x="28" y="1562"/>
                  </a:lnTo>
                  <a:lnTo>
                    <a:pt x="0" y="156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0" name="Rectangle 489"/>
            <p:cNvSpPr>
              <a:spLocks noChangeArrowheads="1"/>
            </p:cNvSpPr>
            <p:nvPr/>
          </p:nvSpPr>
          <p:spPr bwMode="auto">
            <a:xfrm>
              <a:off x="1967" y="2892"/>
              <a:ext cx="2" cy="13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1" name="Freeform 490"/>
            <p:cNvSpPr>
              <a:spLocks/>
            </p:cNvSpPr>
            <p:nvPr/>
          </p:nvSpPr>
          <p:spPr bwMode="auto">
            <a:xfrm>
              <a:off x="1967" y="3037"/>
              <a:ext cx="2" cy="594"/>
            </a:xfrm>
            <a:custGeom>
              <a:avLst/>
              <a:gdLst>
                <a:gd name="T0" fmla="*/ 0 w 28"/>
                <a:gd name="T1" fmla="*/ 0 h 7130"/>
                <a:gd name="T2" fmla="*/ 0 w 28"/>
                <a:gd name="T3" fmla="*/ 0 h 7130"/>
                <a:gd name="T4" fmla="*/ 0 w 28"/>
                <a:gd name="T5" fmla="*/ 0 h 7130"/>
                <a:gd name="T6" fmla="*/ 0 w 28"/>
                <a:gd name="T7" fmla="*/ 0 h 71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7130"/>
                <a:gd name="T14" fmla="*/ 28 w 28"/>
                <a:gd name="T15" fmla="*/ 7130 h 71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7130">
                  <a:moveTo>
                    <a:pt x="28" y="0"/>
                  </a:moveTo>
                  <a:lnTo>
                    <a:pt x="0" y="0"/>
                  </a:lnTo>
                  <a:lnTo>
                    <a:pt x="28" y="7130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2" name="Freeform 491"/>
            <p:cNvSpPr>
              <a:spLocks/>
            </p:cNvSpPr>
            <p:nvPr/>
          </p:nvSpPr>
          <p:spPr bwMode="auto">
            <a:xfrm>
              <a:off x="1967" y="3037"/>
              <a:ext cx="2" cy="594"/>
            </a:xfrm>
            <a:custGeom>
              <a:avLst/>
              <a:gdLst>
                <a:gd name="T0" fmla="*/ 0 w 28"/>
                <a:gd name="T1" fmla="*/ 0 h 7130"/>
                <a:gd name="T2" fmla="*/ 0 w 28"/>
                <a:gd name="T3" fmla="*/ 0 h 7130"/>
                <a:gd name="T4" fmla="*/ 0 w 28"/>
                <a:gd name="T5" fmla="*/ 0 h 7130"/>
                <a:gd name="T6" fmla="*/ 0 w 28"/>
                <a:gd name="T7" fmla="*/ 0 h 71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7130"/>
                <a:gd name="T14" fmla="*/ 28 w 28"/>
                <a:gd name="T15" fmla="*/ 7130 h 71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7130">
                  <a:moveTo>
                    <a:pt x="0" y="0"/>
                  </a:moveTo>
                  <a:lnTo>
                    <a:pt x="28" y="7130"/>
                  </a:lnTo>
                  <a:lnTo>
                    <a:pt x="0" y="713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3" name="Rectangle 492"/>
            <p:cNvSpPr>
              <a:spLocks noChangeArrowheads="1"/>
            </p:cNvSpPr>
            <p:nvPr/>
          </p:nvSpPr>
          <p:spPr bwMode="auto">
            <a:xfrm>
              <a:off x="1967" y="3037"/>
              <a:ext cx="2" cy="59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4" name="Freeform 493"/>
            <p:cNvSpPr>
              <a:spLocks/>
            </p:cNvSpPr>
            <p:nvPr/>
          </p:nvSpPr>
          <p:spPr bwMode="auto">
            <a:xfrm>
              <a:off x="1725" y="3021"/>
              <a:ext cx="243" cy="2"/>
            </a:xfrm>
            <a:custGeom>
              <a:avLst/>
              <a:gdLst>
                <a:gd name="T0" fmla="*/ 0 w 2915"/>
                <a:gd name="T1" fmla="*/ 0 h 15"/>
                <a:gd name="T2" fmla="*/ 0 w 2915"/>
                <a:gd name="T3" fmla="*/ 0 h 15"/>
                <a:gd name="T4" fmla="*/ 0 w 2915"/>
                <a:gd name="T5" fmla="*/ 0 h 15"/>
                <a:gd name="T6" fmla="*/ 0 w 2915"/>
                <a:gd name="T7" fmla="*/ 0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15"/>
                <a:gd name="T13" fmla="*/ 0 h 15"/>
                <a:gd name="T14" fmla="*/ 2915 w 2915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15" h="15">
                  <a:moveTo>
                    <a:pt x="0" y="0"/>
                  </a:moveTo>
                  <a:lnTo>
                    <a:pt x="0" y="15"/>
                  </a:lnTo>
                  <a:lnTo>
                    <a:pt x="291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5" name="Freeform 494"/>
            <p:cNvSpPr>
              <a:spLocks/>
            </p:cNvSpPr>
            <p:nvPr/>
          </p:nvSpPr>
          <p:spPr bwMode="auto">
            <a:xfrm>
              <a:off x="1725" y="3021"/>
              <a:ext cx="243" cy="2"/>
            </a:xfrm>
            <a:custGeom>
              <a:avLst/>
              <a:gdLst>
                <a:gd name="T0" fmla="*/ 0 w 2915"/>
                <a:gd name="T1" fmla="*/ 0 h 15"/>
                <a:gd name="T2" fmla="*/ 0 w 2915"/>
                <a:gd name="T3" fmla="*/ 0 h 15"/>
                <a:gd name="T4" fmla="*/ 0 w 2915"/>
                <a:gd name="T5" fmla="*/ 0 h 15"/>
                <a:gd name="T6" fmla="*/ 0 w 2915"/>
                <a:gd name="T7" fmla="*/ 0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15"/>
                <a:gd name="T13" fmla="*/ 0 h 15"/>
                <a:gd name="T14" fmla="*/ 2915 w 2915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15" h="15">
                  <a:moveTo>
                    <a:pt x="0" y="15"/>
                  </a:moveTo>
                  <a:lnTo>
                    <a:pt x="2915" y="0"/>
                  </a:lnTo>
                  <a:lnTo>
                    <a:pt x="2915" y="15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6" name="Rectangle 495"/>
            <p:cNvSpPr>
              <a:spLocks noChangeArrowheads="1"/>
            </p:cNvSpPr>
            <p:nvPr/>
          </p:nvSpPr>
          <p:spPr bwMode="auto">
            <a:xfrm>
              <a:off x="1725" y="3021"/>
              <a:ext cx="243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7" name="Freeform 496"/>
            <p:cNvSpPr>
              <a:spLocks/>
            </p:cNvSpPr>
            <p:nvPr/>
          </p:nvSpPr>
          <p:spPr bwMode="auto">
            <a:xfrm>
              <a:off x="1725" y="3646"/>
              <a:ext cx="243" cy="2"/>
            </a:xfrm>
            <a:custGeom>
              <a:avLst/>
              <a:gdLst>
                <a:gd name="T0" fmla="*/ 0 w 2915"/>
                <a:gd name="T1" fmla="*/ 0 h 28"/>
                <a:gd name="T2" fmla="*/ 0 w 2915"/>
                <a:gd name="T3" fmla="*/ 0 h 28"/>
                <a:gd name="T4" fmla="*/ 0 w 2915"/>
                <a:gd name="T5" fmla="*/ 0 h 28"/>
                <a:gd name="T6" fmla="*/ 0 w 2915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15"/>
                <a:gd name="T13" fmla="*/ 0 h 28"/>
                <a:gd name="T14" fmla="*/ 2915 w 2915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15" h="28">
                  <a:moveTo>
                    <a:pt x="0" y="0"/>
                  </a:moveTo>
                  <a:lnTo>
                    <a:pt x="0" y="28"/>
                  </a:lnTo>
                  <a:lnTo>
                    <a:pt x="291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8" name="Freeform 497"/>
            <p:cNvSpPr>
              <a:spLocks/>
            </p:cNvSpPr>
            <p:nvPr/>
          </p:nvSpPr>
          <p:spPr bwMode="auto">
            <a:xfrm>
              <a:off x="1725" y="3646"/>
              <a:ext cx="243" cy="2"/>
            </a:xfrm>
            <a:custGeom>
              <a:avLst/>
              <a:gdLst>
                <a:gd name="T0" fmla="*/ 0 w 2915"/>
                <a:gd name="T1" fmla="*/ 0 h 28"/>
                <a:gd name="T2" fmla="*/ 0 w 2915"/>
                <a:gd name="T3" fmla="*/ 0 h 28"/>
                <a:gd name="T4" fmla="*/ 0 w 2915"/>
                <a:gd name="T5" fmla="*/ 0 h 28"/>
                <a:gd name="T6" fmla="*/ 0 w 2915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15"/>
                <a:gd name="T13" fmla="*/ 0 h 28"/>
                <a:gd name="T14" fmla="*/ 2915 w 2915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15" h="28">
                  <a:moveTo>
                    <a:pt x="0" y="28"/>
                  </a:moveTo>
                  <a:lnTo>
                    <a:pt x="2915" y="0"/>
                  </a:lnTo>
                  <a:lnTo>
                    <a:pt x="2915" y="28"/>
                  </a:lnTo>
                  <a:lnTo>
                    <a:pt x="0" y="2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9" name="Rectangle 498"/>
            <p:cNvSpPr>
              <a:spLocks noChangeArrowheads="1"/>
            </p:cNvSpPr>
            <p:nvPr/>
          </p:nvSpPr>
          <p:spPr bwMode="auto">
            <a:xfrm>
              <a:off x="1725" y="3646"/>
              <a:ext cx="243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0" name="Freeform 499"/>
            <p:cNvSpPr>
              <a:spLocks/>
            </p:cNvSpPr>
            <p:nvPr/>
          </p:nvSpPr>
          <p:spPr bwMode="auto">
            <a:xfrm>
              <a:off x="1218" y="3788"/>
              <a:ext cx="6" cy="8"/>
            </a:xfrm>
            <a:custGeom>
              <a:avLst/>
              <a:gdLst>
                <a:gd name="T0" fmla="*/ 0 w 72"/>
                <a:gd name="T1" fmla="*/ 0 h 107"/>
                <a:gd name="T2" fmla="*/ 0 w 72"/>
                <a:gd name="T3" fmla="*/ 0 h 107"/>
                <a:gd name="T4" fmla="*/ 0 w 72"/>
                <a:gd name="T5" fmla="*/ 0 h 107"/>
                <a:gd name="T6" fmla="*/ 0 w 72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107"/>
                <a:gd name="T14" fmla="*/ 72 w 72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107">
                  <a:moveTo>
                    <a:pt x="58" y="107"/>
                  </a:moveTo>
                  <a:lnTo>
                    <a:pt x="72" y="101"/>
                  </a:lnTo>
                  <a:lnTo>
                    <a:pt x="0" y="0"/>
                  </a:lnTo>
                  <a:lnTo>
                    <a:pt x="58" y="10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1" name="Freeform 500"/>
            <p:cNvSpPr>
              <a:spLocks/>
            </p:cNvSpPr>
            <p:nvPr/>
          </p:nvSpPr>
          <p:spPr bwMode="auto">
            <a:xfrm>
              <a:off x="1218" y="3787"/>
              <a:ext cx="6" cy="9"/>
            </a:xfrm>
            <a:custGeom>
              <a:avLst/>
              <a:gdLst>
                <a:gd name="T0" fmla="*/ 0 w 72"/>
                <a:gd name="T1" fmla="*/ 0 h 108"/>
                <a:gd name="T2" fmla="*/ 0 w 72"/>
                <a:gd name="T3" fmla="*/ 0 h 108"/>
                <a:gd name="T4" fmla="*/ 0 w 72"/>
                <a:gd name="T5" fmla="*/ 0 h 108"/>
                <a:gd name="T6" fmla="*/ 0 w 72"/>
                <a:gd name="T7" fmla="*/ 0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108"/>
                <a:gd name="T14" fmla="*/ 72 w 72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108">
                  <a:moveTo>
                    <a:pt x="72" y="108"/>
                  </a:moveTo>
                  <a:lnTo>
                    <a:pt x="0" y="7"/>
                  </a:lnTo>
                  <a:lnTo>
                    <a:pt x="14" y="0"/>
                  </a:lnTo>
                  <a:lnTo>
                    <a:pt x="72" y="10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2" name="Freeform 501"/>
            <p:cNvSpPr>
              <a:spLocks/>
            </p:cNvSpPr>
            <p:nvPr/>
          </p:nvSpPr>
          <p:spPr bwMode="auto">
            <a:xfrm>
              <a:off x="1218" y="3787"/>
              <a:ext cx="6" cy="9"/>
            </a:xfrm>
            <a:custGeom>
              <a:avLst/>
              <a:gdLst>
                <a:gd name="T0" fmla="*/ 0 w 72"/>
                <a:gd name="T1" fmla="*/ 0 h 114"/>
                <a:gd name="T2" fmla="*/ 0 w 72"/>
                <a:gd name="T3" fmla="*/ 0 h 114"/>
                <a:gd name="T4" fmla="*/ 0 w 72"/>
                <a:gd name="T5" fmla="*/ 0 h 114"/>
                <a:gd name="T6" fmla="*/ 0 w 72"/>
                <a:gd name="T7" fmla="*/ 0 h 114"/>
                <a:gd name="T8" fmla="*/ 0 w 72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14"/>
                <a:gd name="T17" fmla="*/ 72 w 72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14">
                  <a:moveTo>
                    <a:pt x="58" y="114"/>
                  </a:moveTo>
                  <a:lnTo>
                    <a:pt x="72" y="108"/>
                  </a:lnTo>
                  <a:lnTo>
                    <a:pt x="14" y="0"/>
                  </a:lnTo>
                  <a:lnTo>
                    <a:pt x="0" y="7"/>
                  </a:lnTo>
                  <a:lnTo>
                    <a:pt x="58" y="1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3" name="Freeform 502"/>
            <p:cNvSpPr>
              <a:spLocks/>
            </p:cNvSpPr>
            <p:nvPr/>
          </p:nvSpPr>
          <p:spPr bwMode="auto">
            <a:xfrm>
              <a:off x="1652" y="2518"/>
              <a:ext cx="52" cy="1"/>
            </a:xfrm>
            <a:custGeom>
              <a:avLst/>
              <a:gdLst>
                <a:gd name="T0" fmla="*/ 0 w 626"/>
                <a:gd name="T1" fmla="*/ 0 h 1"/>
                <a:gd name="T2" fmla="*/ 0 w 626"/>
                <a:gd name="T3" fmla="*/ 0 h 1"/>
                <a:gd name="T4" fmla="*/ 0 w 626"/>
                <a:gd name="T5" fmla="*/ 0 h 1"/>
                <a:gd name="T6" fmla="*/ 0 60000 65536"/>
                <a:gd name="T7" fmla="*/ 0 60000 65536"/>
                <a:gd name="T8" fmla="*/ 0 60000 65536"/>
                <a:gd name="T9" fmla="*/ 0 w 626"/>
                <a:gd name="T10" fmla="*/ 0 h 1"/>
                <a:gd name="T11" fmla="*/ 626 w 62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1">
                  <a:moveTo>
                    <a:pt x="0" y="0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4" name="Freeform 503"/>
            <p:cNvSpPr>
              <a:spLocks/>
            </p:cNvSpPr>
            <p:nvPr/>
          </p:nvSpPr>
          <p:spPr bwMode="auto">
            <a:xfrm>
              <a:off x="1668" y="4094"/>
              <a:ext cx="36" cy="36"/>
            </a:xfrm>
            <a:custGeom>
              <a:avLst/>
              <a:gdLst>
                <a:gd name="T0" fmla="*/ 0 w 436"/>
                <a:gd name="T1" fmla="*/ 0 h 435"/>
                <a:gd name="T2" fmla="*/ 0 w 436"/>
                <a:gd name="T3" fmla="*/ 0 h 435"/>
                <a:gd name="T4" fmla="*/ 0 w 436"/>
                <a:gd name="T5" fmla="*/ 0 h 435"/>
                <a:gd name="T6" fmla="*/ 0 60000 65536"/>
                <a:gd name="T7" fmla="*/ 0 60000 65536"/>
                <a:gd name="T8" fmla="*/ 0 60000 65536"/>
                <a:gd name="T9" fmla="*/ 0 w 436"/>
                <a:gd name="T10" fmla="*/ 0 h 435"/>
                <a:gd name="T11" fmla="*/ 436 w 436"/>
                <a:gd name="T12" fmla="*/ 435 h 4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6" h="435">
                  <a:moveTo>
                    <a:pt x="0" y="435"/>
                  </a:moveTo>
                  <a:lnTo>
                    <a:pt x="435" y="0"/>
                  </a:lnTo>
                  <a:lnTo>
                    <a:pt x="4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5" name="Freeform 504"/>
            <p:cNvSpPr>
              <a:spLocks/>
            </p:cNvSpPr>
            <p:nvPr/>
          </p:nvSpPr>
          <p:spPr bwMode="auto">
            <a:xfrm>
              <a:off x="1654" y="4080"/>
              <a:ext cx="50" cy="50"/>
            </a:xfrm>
            <a:custGeom>
              <a:avLst/>
              <a:gdLst>
                <a:gd name="T0" fmla="*/ 0 w 600"/>
                <a:gd name="T1" fmla="*/ 0 h 600"/>
                <a:gd name="T2" fmla="*/ 0 w 600"/>
                <a:gd name="T3" fmla="*/ 0 h 600"/>
                <a:gd name="T4" fmla="*/ 0 w 600"/>
                <a:gd name="T5" fmla="*/ 0 h 600"/>
                <a:gd name="T6" fmla="*/ 0 60000 65536"/>
                <a:gd name="T7" fmla="*/ 0 60000 65536"/>
                <a:gd name="T8" fmla="*/ 0 60000 65536"/>
                <a:gd name="T9" fmla="*/ 0 w 600"/>
                <a:gd name="T10" fmla="*/ 0 h 600"/>
                <a:gd name="T11" fmla="*/ 600 w 600"/>
                <a:gd name="T12" fmla="*/ 600 h 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0" h="600">
                  <a:moveTo>
                    <a:pt x="0" y="600"/>
                  </a:moveTo>
                  <a:lnTo>
                    <a:pt x="599" y="0"/>
                  </a:lnTo>
                  <a:lnTo>
                    <a:pt x="60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6" name="Freeform 505"/>
            <p:cNvSpPr>
              <a:spLocks/>
            </p:cNvSpPr>
            <p:nvPr/>
          </p:nvSpPr>
          <p:spPr bwMode="auto">
            <a:xfrm>
              <a:off x="1652" y="4066"/>
              <a:ext cx="52" cy="52"/>
            </a:xfrm>
            <a:custGeom>
              <a:avLst/>
              <a:gdLst>
                <a:gd name="T0" fmla="*/ 0 w 626"/>
                <a:gd name="T1" fmla="*/ 0 h 626"/>
                <a:gd name="T2" fmla="*/ 0 w 626"/>
                <a:gd name="T3" fmla="*/ 0 h 626"/>
                <a:gd name="T4" fmla="*/ 0 w 626"/>
                <a:gd name="T5" fmla="*/ 0 h 626"/>
                <a:gd name="T6" fmla="*/ 0 60000 65536"/>
                <a:gd name="T7" fmla="*/ 0 60000 65536"/>
                <a:gd name="T8" fmla="*/ 0 60000 65536"/>
                <a:gd name="T9" fmla="*/ 0 w 626"/>
                <a:gd name="T10" fmla="*/ 0 h 626"/>
                <a:gd name="T11" fmla="*/ 626 w 626"/>
                <a:gd name="T12" fmla="*/ 626 h 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6">
                  <a:moveTo>
                    <a:pt x="0" y="626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7" name="Freeform 506"/>
            <p:cNvSpPr>
              <a:spLocks/>
            </p:cNvSpPr>
            <p:nvPr/>
          </p:nvSpPr>
          <p:spPr bwMode="auto">
            <a:xfrm>
              <a:off x="1652" y="4052"/>
              <a:ext cx="52" cy="53"/>
            </a:xfrm>
            <a:custGeom>
              <a:avLst/>
              <a:gdLst>
                <a:gd name="T0" fmla="*/ 0 w 626"/>
                <a:gd name="T1" fmla="*/ 0 h 624"/>
                <a:gd name="T2" fmla="*/ 0 w 626"/>
                <a:gd name="T3" fmla="*/ 0 h 624"/>
                <a:gd name="T4" fmla="*/ 0 w 626"/>
                <a:gd name="T5" fmla="*/ 0 h 624"/>
                <a:gd name="T6" fmla="*/ 0 60000 65536"/>
                <a:gd name="T7" fmla="*/ 0 60000 65536"/>
                <a:gd name="T8" fmla="*/ 0 60000 65536"/>
                <a:gd name="T9" fmla="*/ 0 w 626"/>
                <a:gd name="T10" fmla="*/ 0 h 624"/>
                <a:gd name="T11" fmla="*/ 626 w 626"/>
                <a:gd name="T12" fmla="*/ 624 h 6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4">
                  <a:moveTo>
                    <a:pt x="0" y="624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8" name="Freeform 507"/>
            <p:cNvSpPr>
              <a:spLocks/>
            </p:cNvSpPr>
            <p:nvPr/>
          </p:nvSpPr>
          <p:spPr bwMode="auto">
            <a:xfrm>
              <a:off x="1652" y="4039"/>
              <a:ext cx="52" cy="52"/>
            </a:xfrm>
            <a:custGeom>
              <a:avLst/>
              <a:gdLst>
                <a:gd name="T0" fmla="*/ 0 w 626"/>
                <a:gd name="T1" fmla="*/ 0 h 626"/>
                <a:gd name="T2" fmla="*/ 0 w 626"/>
                <a:gd name="T3" fmla="*/ 0 h 626"/>
                <a:gd name="T4" fmla="*/ 0 w 626"/>
                <a:gd name="T5" fmla="*/ 0 h 626"/>
                <a:gd name="T6" fmla="*/ 0 60000 65536"/>
                <a:gd name="T7" fmla="*/ 0 60000 65536"/>
                <a:gd name="T8" fmla="*/ 0 60000 65536"/>
                <a:gd name="T9" fmla="*/ 0 w 626"/>
                <a:gd name="T10" fmla="*/ 0 h 626"/>
                <a:gd name="T11" fmla="*/ 626 w 626"/>
                <a:gd name="T12" fmla="*/ 626 h 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6">
                  <a:moveTo>
                    <a:pt x="0" y="626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9" name="Freeform 508"/>
            <p:cNvSpPr>
              <a:spLocks/>
            </p:cNvSpPr>
            <p:nvPr/>
          </p:nvSpPr>
          <p:spPr bwMode="auto">
            <a:xfrm>
              <a:off x="1652" y="4025"/>
              <a:ext cx="52" cy="52"/>
            </a:xfrm>
            <a:custGeom>
              <a:avLst/>
              <a:gdLst>
                <a:gd name="T0" fmla="*/ 0 w 626"/>
                <a:gd name="T1" fmla="*/ 0 h 625"/>
                <a:gd name="T2" fmla="*/ 0 w 626"/>
                <a:gd name="T3" fmla="*/ 0 h 625"/>
                <a:gd name="T4" fmla="*/ 0 w 626"/>
                <a:gd name="T5" fmla="*/ 0 h 625"/>
                <a:gd name="T6" fmla="*/ 0 60000 65536"/>
                <a:gd name="T7" fmla="*/ 0 60000 65536"/>
                <a:gd name="T8" fmla="*/ 0 60000 65536"/>
                <a:gd name="T9" fmla="*/ 0 w 626"/>
                <a:gd name="T10" fmla="*/ 0 h 625"/>
                <a:gd name="T11" fmla="*/ 626 w 626"/>
                <a:gd name="T12" fmla="*/ 625 h 6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5">
                  <a:moveTo>
                    <a:pt x="0" y="625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0" name="Freeform 509"/>
            <p:cNvSpPr>
              <a:spLocks/>
            </p:cNvSpPr>
            <p:nvPr/>
          </p:nvSpPr>
          <p:spPr bwMode="auto">
            <a:xfrm>
              <a:off x="1652" y="4011"/>
              <a:ext cx="52" cy="52"/>
            </a:xfrm>
            <a:custGeom>
              <a:avLst/>
              <a:gdLst>
                <a:gd name="T0" fmla="*/ 0 w 626"/>
                <a:gd name="T1" fmla="*/ 0 h 625"/>
                <a:gd name="T2" fmla="*/ 0 w 626"/>
                <a:gd name="T3" fmla="*/ 0 h 625"/>
                <a:gd name="T4" fmla="*/ 0 w 626"/>
                <a:gd name="T5" fmla="*/ 0 h 625"/>
                <a:gd name="T6" fmla="*/ 0 60000 65536"/>
                <a:gd name="T7" fmla="*/ 0 60000 65536"/>
                <a:gd name="T8" fmla="*/ 0 60000 65536"/>
                <a:gd name="T9" fmla="*/ 0 w 626"/>
                <a:gd name="T10" fmla="*/ 0 h 625"/>
                <a:gd name="T11" fmla="*/ 626 w 626"/>
                <a:gd name="T12" fmla="*/ 625 h 6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5">
                  <a:moveTo>
                    <a:pt x="0" y="625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1" name="Freeform 510"/>
            <p:cNvSpPr>
              <a:spLocks/>
            </p:cNvSpPr>
            <p:nvPr/>
          </p:nvSpPr>
          <p:spPr bwMode="auto">
            <a:xfrm>
              <a:off x="1652" y="3998"/>
              <a:ext cx="52" cy="52"/>
            </a:xfrm>
            <a:custGeom>
              <a:avLst/>
              <a:gdLst>
                <a:gd name="T0" fmla="*/ 0 w 626"/>
                <a:gd name="T1" fmla="*/ 0 h 625"/>
                <a:gd name="T2" fmla="*/ 0 w 626"/>
                <a:gd name="T3" fmla="*/ 0 h 625"/>
                <a:gd name="T4" fmla="*/ 0 w 626"/>
                <a:gd name="T5" fmla="*/ 0 h 625"/>
                <a:gd name="T6" fmla="*/ 0 60000 65536"/>
                <a:gd name="T7" fmla="*/ 0 60000 65536"/>
                <a:gd name="T8" fmla="*/ 0 60000 65536"/>
                <a:gd name="T9" fmla="*/ 0 w 626"/>
                <a:gd name="T10" fmla="*/ 0 h 625"/>
                <a:gd name="T11" fmla="*/ 626 w 626"/>
                <a:gd name="T12" fmla="*/ 625 h 6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5">
                  <a:moveTo>
                    <a:pt x="0" y="625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2" name="Freeform 511"/>
            <p:cNvSpPr>
              <a:spLocks/>
            </p:cNvSpPr>
            <p:nvPr/>
          </p:nvSpPr>
          <p:spPr bwMode="auto">
            <a:xfrm>
              <a:off x="1652" y="3984"/>
              <a:ext cx="52" cy="52"/>
            </a:xfrm>
            <a:custGeom>
              <a:avLst/>
              <a:gdLst>
                <a:gd name="T0" fmla="*/ 0 w 626"/>
                <a:gd name="T1" fmla="*/ 0 h 625"/>
                <a:gd name="T2" fmla="*/ 0 w 626"/>
                <a:gd name="T3" fmla="*/ 0 h 625"/>
                <a:gd name="T4" fmla="*/ 0 w 626"/>
                <a:gd name="T5" fmla="*/ 0 h 625"/>
                <a:gd name="T6" fmla="*/ 0 60000 65536"/>
                <a:gd name="T7" fmla="*/ 0 60000 65536"/>
                <a:gd name="T8" fmla="*/ 0 60000 65536"/>
                <a:gd name="T9" fmla="*/ 0 w 626"/>
                <a:gd name="T10" fmla="*/ 0 h 625"/>
                <a:gd name="T11" fmla="*/ 626 w 626"/>
                <a:gd name="T12" fmla="*/ 625 h 6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5">
                  <a:moveTo>
                    <a:pt x="0" y="625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3" name="Freeform 512"/>
            <p:cNvSpPr>
              <a:spLocks/>
            </p:cNvSpPr>
            <p:nvPr/>
          </p:nvSpPr>
          <p:spPr bwMode="auto">
            <a:xfrm>
              <a:off x="1652" y="3970"/>
              <a:ext cx="52" cy="52"/>
            </a:xfrm>
            <a:custGeom>
              <a:avLst/>
              <a:gdLst>
                <a:gd name="T0" fmla="*/ 0 w 626"/>
                <a:gd name="T1" fmla="*/ 0 h 626"/>
                <a:gd name="T2" fmla="*/ 0 w 626"/>
                <a:gd name="T3" fmla="*/ 0 h 626"/>
                <a:gd name="T4" fmla="*/ 0 w 626"/>
                <a:gd name="T5" fmla="*/ 0 h 626"/>
                <a:gd name="T6" fmla="*/ 0 60000 65536"/>
                <a:gd name="T7" fmla="*/ 0 60000 65536"/>
                <a:gd name="T8" fmla="*/ 0 60000 65536"/>
                <a:gd name="T9" fmla="*/ 0 w 626"/>
                <a:gd name="T10" fmla="*/ 0 h 626"/>
                <a:gd name="T11" fmla="*/ 626 w 626"/>
                <a:gd name="T12" fmla="*/ 626 h 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6">
                  <a:moveTo>
                    <a:pt x="0" y="626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4" name="Freeform 513"/>
            <p:cNvSpPr>
              <a:spLocks/>
            </p:cNvSpPr>
            <p:nvPr/>
          </p:nvSpPr>
          <p:spPr bwMode="auto">
            <a:xfrm>
              <a:off x="1652" y="3957"/>
              <a:ext cx="52" cy="52"/>
            </a:xfrm>
            <a:custGeom>
              <a:avLst/>
              <a:gdLst>
                <a:gd name="T0" fmla="*/ 0 w 626"/>
                <a:gd name="T1" fmla="*/ 0 h 624"/>
                <a:gd name="T2" fmla="*/ 0 w 626"/>
                <a:gd name="T3" fmla="*/ 0 h 624"/>
                <a:gd name="T4" fmla="*/ 0 w 626"/>
                <a:gd name="T5" fmla="*/ 0 h 624"/>
                <a:gd name="T6" fmla="*/ 0 60000 65536"/>
                <a:gd name="T7" fmla="*/ 0 60000 65536"/>
                <a:gd name="T8" fmla="*/ 0 60000 65536"/>
                <a:gd name="T9" fmla="*/ 0 w 626"/>
                <a:gd name="T10" fmla="*/ 0 h 624"/>
                <a:gd name="T11" fmla="*/ 626 w 626"/>
                <a:gd name="T12" fmla="*/ 624 h 6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4">
                  <a:moveTo>
                    <a:pt x="0" y="624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5" name="Freeform 514"/>
            <p:cNvSpPr>
              <a:spLocks/>
            </p:cNvSpPr>
            <p:nvPr/>
          </p:nvSpPr>
          <p:spPr bwMode="auto">
            <a:xfrm>
              <a:off x="1652" y="3943"/>
              <a:ext cx="52" cy="52"/>
            </a:xfrm>
            <a:custGeom>
              <a:avLst/>
              <a:gdLst>
                <a:gd name="T0" fmla="*/ 0 w 626"/>
                <a:gd name="T1" fmla="*/ 0 h 624"/>
                <a:gd name="T2" fmla="*/ 0 w 626"/>
                <a:gd name="T3" fmla="*/ 0 h 624"/>
                <a:gd name="T4" fmla="*/ 0 w 626"/>
                <a:gd name="T5" fmla="*/ 0 h 624"/>
                <a:gd name="T6" fmla="*/ 0 60000 65536"/>
                <a:gd name="T7" fmla="*/ 0 60000 65536"/>
                <a:gd name="T8" fmla="*/ 0 60000 65536"/>
                <a:gd name="T9" fmla="*/ 0 w 626"/>
                <a:gd name="T10" fmla="*/ 0 h 624"/>
                <a:gd name="T11" fmla="*/ 626 w 626"/>
                <a:gd name="T12" fmla="*/ 624 h 6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4">
                  <a:moveTo>
                    <a:pt x="0" y="624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6" name="Freeform 515"/>
            <p:cNvSpPr>
              <a:spLocks/>
            </p:cNvSpPr>
            <p:nvPr/>
          </p:nvSpPr>
          <p:spPr bwMode="auto">
            <a:xfrm>
              <a:off x="1652" y="3929"/>
              <a:ext cx="52" cy="52"/>
            </a:xfrm>
            <a:custGeom>
              <a:avLst/>
              <a:gdLst>
                <a:gd name="T0" fmla="*/ 0 w 626"/>
                <a:gd name="T1" fmla="*/ 0 h 626"/>
                <a:gd name="T2" fmla="*/ 0 w 626"/>
                <a:gd name="T3" fmla="*/ 0 h 626"/>
                <a:gd name="T4" fmla="*/ 0 w 626"/>
                <a:gd name="T5" fmla="*/ 0 h 626"/>
                <a:gd name="T6" fmla="*/ 0 60000 65536"/>
                <a:gd name="T7" fmla="*/ 0 60000 65536"/>
                <a:gd name="T8" fmla="*/ 0 60000 65536"/>
                <a:gd name="T9" fmla="*/ 0 w 626"/>
                <a:gd name="T10" fmla="*/ 0 h 626"/>
                <a:gd name="T11" fmla="*/ 626 w 626"/>
                <a:gd name="T12" fmla="*/ 626 h 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6">
                  <a:moveTo>
                    <a:pt x="0" y="626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7" name="Freeform 516"/>
            <p:cNvSpPr>
              <a:spLocks/>
            </p:cNvSpPr>
            <p:nvPr/>
          </p:nvSpPr>
          <p:spPr bwMode="auto">
            <a:xfrm>
              <a:off x="1652" y="3916"/>
              <a:ext cx="52" cy="52"/>
            </a:xfrm>
            <a:custGeom>
              <a:avLst/>
              <a:gdLst>
                <a:gd name="T0" fmla="*/ 0 w 626"/>
                <a:gd name="T1" fmla="*/ 0 h 625"/>
                <a:gd name="T2" fmla="*/ 0 w 626"/>
                <a:gd name="T3" fmla="*/ 0 h 625"/>
                <a:gd name="T4" fmla="*/ 0 w 626"/>
                <a:gd name="T5" fmla="*/ 0 h 625"/>
                <a:gd name="T6" fmla="*/ 0 60000 65536"/>
                <a:gd name="T7" fmla="*/ 0 60000 65536"/>
                <a:gd name="T8" fmla="*/ 0 60000 65536"/>
                <a:gd name="T9" fmla="*/ 0 w 626"/>
                <a:gd name="T10" fmla="*/ 0 h 625"/>
                <a:gd name="T11" fmla="*/ 626 w 626"/>
                <a:gd name="T12" fmla="*/ 625 h 6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5">
                  <a:moveTo>
                    <a:pt x="0" y="625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8" name="Freeform 517"/>
            <p:cNvSpPr>
              <a:spLocks/>
            </p:cNvSpPr>
            <p:nvPr/>
          </p:nvSpPr>
          <p:spPr bwMode="auto">
            <a:xfrm>
              <a:off x="1652" y="3902"/>
              <a:ext cx="52" cy="52"/>
            </a:xfrm>
            <a:custGeom>
              <a:avLst/>
              <a:gdLst>
                <a:gd name="T0" fmla="*/ 0 w 626"/>
                <a:gd name="T1" fmla="*/ 0 h 625"/>
                <a:gd name="T2" fmla="*/ 0 w 626"/>
                <a:gd name="T3" fmla="*/ 0 h 625"/>
                <a:gd name="T4" fmla="*/ 0 w 626"/>
                <a:gd name="T5" fmla="*/ 0 h 625"/>
                <a:gd name="T6" fmla="*/ 0 60000 65536"/>
                <a:gd name="T7" fmla="*/ 0 60000 65536"/>
                <a:gd name="T8" fmla="*/ 0 60000 65536"/>
                <a:gd name="T9" fmla="*/ 0 w 626"/>
                <a:gd name="T10" fmla="*/ 0 h 625"/>
                <a:gd name="T11" fmla="*/ 626 w 626"/>
                <a:gd name="T12" fmla="*/ 625 h 6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5">
                  <a:moveTo>
                    <a:pt x="0" y="625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9" name="Freeform 518"/>
            <p:cNvSpPr>
              <a:spLocks/>
            </p:cNvSpPr>
            <p:nvPr/>
          </p:nvSpPr>
          <p:spPr bwMode="auto">
            <a:xfrm>
              <a:off x="1652" y="3888"/>
              <a:ext cx="52" cy="52"/>
            </a:xfrm>
            <a:custGeom>
              <a:avLst/>
              <a:gdLst>
                <a:gd name="T0" fmla="*/ 0 w 626"/>
                <a:gd name="T1" fmla="*/ 0 h 624"/>
                <a:gd name="T2" fmla="*/ 0 w 626"/>
                <a:gd name="T3" fmla="*/ 0 h 624"/>
                <a:gd name="T4" fmla="*/ 0 w 626"/>
                <a:gd name="T5" fmla="*/ 0 h 624"/>
                <a:gd name="T6" fmla="*/ 0 60000 65536"/>
                <a:gd name="T7" fmla="*/ 0 60000 65536"/>
                <a:gd name="T8" fmla="*/ 0 60000 65536"/>
                <a:gd name="T9" fmla="*/ 0 w 626"/>
                <a:gd name="T10" fmla="*/ 0 h 624"/>
                <a:gd name="T11" fmla="*/ 626 w 626"/>
                <a:gd name="T12" fmla="*/ 624 h 6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6" h="624">
                  <a:moveTo>
                    <a:pt x="0" y="624"/>
                  </a:moveTo>
                  <a:lnTo>
                    <a:pt x="625" y="0"/>
                  </a:lnTo>
                  <a:lnTo>
                    <a:pt x="6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0" name="Freeform 519"/>
            <p:cNvSpPr>
              <a:spLocks/>
            </p:cNvSpPr>
            <p:nvPr/>
          </p:nvSpPr>
          <p:spPr bwMode="auto">
            <a:xfrm>
              <a:off x="1652" y="3887"/>
              <a:ext cx="39" cy="39"/>
            </a:xfrm>
            <a:custGeom>
              <a:avLst/>
              <a:gdLst>
                <a:gd name="T0" fmla="*/ 0 w 472"/>
                <a:gd name="T1" fmla="*/ 0 h 471"/>
                <a:gd name="T2" fmla="*/ 0 w 472"/>
                <a:gd name="T3" fmla="*/ 0 h 471"/>
                <a:gd name="T4" fmla="*/ 0 w 472"/>
                <a:gd name="T5" fmla="*/ 0 h 471"/>
                <a:gd name="T6" fmla="*/ 0 60000 65536"/>
                <a:gd name="T7" fmla="*/ 0 60000 65536"/>
                <a:gd name="T8" fmla="*/ 0 60000 65536"/>
                <a:gd name="T9" fmla="*/ 0 w 472"/>
                <a:gd name="T10" fmla="*/ 0 h 471"/>
                <a:gd name="T11" fmla="*/ 472 w 472"/>
                <a:gd name="T12" fmla="*/ 471 h 4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471">
                  <a:moveTo>
                    <a:pt x="0" y="471"/>
                  </a:moveTo>
                  <a:lnTo>
                    <a:pt x="471" y="0"/>
                  </a:lnTo>
                  <a:lnTo>
                    <a:pt x="47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1" name="Freeform 520"/>
            <p:cNvSpPr>
              <a:spLocks/>
            </p:cNvSpPr>
            <p:nvPr/>
          </p:nvSpPr>
          <p:spPr bwMode="auto">
            <a:xfrm>
              <a:off x="1652" y="3887"/>
              <a:ext cx="25" cy="26"/>
            </a:xfrm>
            <a:custGeom>
              <a:avLst/>
              <a:gdLst>
                <a:gd name="T0" fmla="*/ 0 w 308"/>
                <a:gd name="T1" fmla="*/ 0 h 307"/>
                <a:gd name="T2" fmla="*/ 0 w 308"/>
                <a:gd name="T3" fmla="*/ 0 h 307"/>
                <a:gd name="T4" fmla="*/ 0 w 308"/>
                <a:gd name="T5" fmla="*/ 0 h 307"/>
                <a:gd name="T6" fmla="*/ 0 60000 65536"/>
                <a:gd name="T7" fmla="*/ 0 60000 65536"/>
                <a:gd name="T8" fmla="*/ 0 60000 65536"/>
                <a:gd name="T9" fmla="*/ 0 w 308"/>
                <a:gd name="T10" fmla="*/ 0 h 307"/>
                <a:gd name="T11" fmla="*/ 308 w 308"/>
                <a:gd name="T12" fmla="*/ 307 h 3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8" h="307">
                  <a:moveTo>
                    <a:pt x="0" y="307"/>
                  </a:moveTo>
                  <a:lnTo>
                    <a:pt x="307" y="0"/>
                  </a:lnTo>
                  <a:lnTo>
                    <a:pt x="30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2" name="Freeform 521"/>
            <p:cNvSpPr>
              <a:spLocks/>
            </p:cNvSpPr>
            <p:nvPr/>
          </p:nvSpPr>
          <p:spPr bwMode="auto">
            <a:xfrm>
              <a:off x="1652" y="3887"/>
              <a:ext cx="12" cy="12"/>
            </a:xfrm>
            <a:custGeom>
              <a:avLst/>
              <a:gdLst>
                <a:gd name="T0" fmla="*/ 0 w 144"/>
                <a:gd name="T1" fmla="*/ 0 h 142"/>
                <a:gd name="T2" fmla="*/ 0 w 144"/>
                <a:gd name="T3" fmla="*/ 0 h 142"/>
                <a:gd name="T4" fmla="*/ 0 w 144"/>
                <a:gd name="T5" fmla="*/ 0 h 142"/>
                <a:gd name="T6" fmla="*/ 0 60000 65536"/>
                <a:gd name="T7" fmla="*/ 0 60000 65536"/>
                <a:gd name="T8" fmla="*/ 0 60000 65536"/>
                <a:gd name="T9" fmla="*/ 0 w 144"/>
                <a:gd name="T10" fmla="*/ 0 h 142"/>
                <a:gd name="T11" fmla="*/ 144 w 144"/>
                <a:gd name="T12" fmla="*/ 142 h 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42">
                  <a:moveTo>
                    <a:pt x="0" y="142"/>
                  </a:moveTo>
                  <a:lnTo>
                    <a:pt x="143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3" name="Freeform 522"/>
            <p:cNvSpPr>
              <a:spLocks/>
            </p:cNvSpPr>
            <p:nvPr/>
          </p:nvSpPr>
          <p:spPr bwMode="auto">
            <a:xfrm>
              <a:off x="1704" y="2629"/>
              <a:ext cx="1" cy="1013"/>
            </a:xfrm>
            <a:custGeom>
              <a:avLst/>
              <a:gdLst>
                <a:gd name="T0" fmla="*/ 0 w 1"/>
                <a:gd name="T1" fmla="*/ 0 h 12159"/>
                <a:gd name="T2" fmla="*/ 0 w 1"/>
                <a:gd name="T3" fmla="*/ 0 h 12159"/>
                <a:gd name="T4" fmla="*/ 1 w 1"/>
                <a:gd name="T5" fmla="*/ 0 h 12159"/>
                <a:gd name="T6" fmla="*/ 0 60000 65536"/>
                <a:gd name="T7" fmla="*/ 0 60000 65536"/>
                <a:gd name="T8" fmla="*/ 0 60000 65536"/>
                <a:gd name="T9" fmla="*/ 0 w 1"/>
                <a:gd name="T10" fmla="*/ 0 h 12159"/>
                <a:gd name="T11" fmla="*/ 1 w 1"/>
                <a:gd name="T12" fmla="*/ 12159 h 121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159">
                  <a:moveTo>
                    <a:pt x="0" y="0"/>
                  </a:moveTo>
                  <a:lnTo>
                    <a:pt x="0" y="12159"/>
                  </a:lnTo>
                  <a:lnTo>
                    <a:pt x="1" y="1215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4" name="Freeform 523"/>
            <p:cNvSpPr>
              <a:spLocks/>
            </p:cNvSpPr>
            <p:nvPr/>
          </p:nvSpPr>
          <p:spPr bwMode="auto">
            <a:xfrm>
              <a:off x="1725" y="3649"/>
              <a:ext cx="241" cy="1"/>
            </a:xfrm>
            <a:custGeom>
              <a:avLst/>
              <a:gdLst>
                <a:gd name="T0" fmla="*/ 0 w 2899"/>
                <a:gd name="T1" fmla="*/ 0 h 1"/>
                <a:gd name="T2" fmla="*/ 0 w 2899"/>
                <a:gd name="T3" fmla="*/ 0 h 1"/>
                <a:gd name="T4" fmla="*/ 0 w 2899"/>
                <a:gd name="T5" fmla="*/ 0 h 1"/>
                <a:gd name="T6" fmla="*/ 0 60000 65536"/>
                <a:gd name="T7" fmla="*/ 0 60000 65536"/>
                <a:gd name="T8" fmla="*/ 0 60000 65536"/>
                <a:gd name="T9" fmla="*/ 0 w 2899"/>
                <a:gd name="T10" fmla="*/ 0 h 1"/>
                <a:gd name="T11" fmla="*/ 2899 w 289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99" h="1">
                  <a:moveTo>
                    <a:pt x="0" y="0"/>
                  </a:moveTo>
                  <a:lnTo>
                    <a:pt x="2898" y="0"/>
                  </a:lnTo>
                  <a:lnTo>
                    <a:pt x="289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5" name="Freeform 524"/>
            <p:cNvSpPr>
              <a:spLocks/>
            </p:cNvSpPr>
            <p:nvPr/>
          </p:nvSpPr>
          <p:spPr bwMode="auto">
            <a:xfrm>
              <a:off x="1724" y="3020"/>
              <a:ext cx="244" cy="1"/>
            </a:xfrm>
            <a:custGeom>
              <a:avLst/>
              <a:gdLst>
                <a:gd name="T0" fmla="*/ 0 w 2925"/>
                <a:gd name="T1" fmla="*/ 0 h 1"/>
                <a:gd name="T2" fmla="*/ 0 w 2925"/>
                <a:gd name="T3" fmla="*/ 0 h 1"/>
                <a:gd name="T4" fmla="*/ 0 w 2925"/>
                <a:gd name="T5" fmla="*/ 0 h 1"/>
                <a:gd name="T6" fmla="*/ 0 60000 65536"/>
                <a:gd name="T7" fmla="*/ 0 60000 65536"/>
                <a:gd name="T8" fmla="*/ 0 60000 65536"/>
                <a:gd name="T9" fmla="*/ 0 w 2925"/>
                <a:gd name="T10" fmla="*/ 0 h 1"/>
                <a:gd name="T11" fmla="*/ 2925 w 292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25" h="1">
                  <a:moveTo>
                    <a:pt x="0" y="0"/>
                  </a:moveTo>
                  <a:lnTo>
                    <a:pt x="2924" y="0"/>
                  </a:lnTo>
                  <a:lnTo>
                    <a:pt x="29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6" name="Freeform 525"/>
            <p:cNvSpPr>
              <a:spLocks/>
            </p:cNvSpPr>
            <p:nvPr/>
          </p:nvSpPr>
          <p:spPr bwMode="auto">
            <a:xfrm>
              <a:off x="1704" y="3029"/>
              <a:ext cx="229" cy="1"/>
            </a:xfrm>
            <a:custGeom>
              <a:avLst/>
              <a:gdLst>
                <a:gd name="T0" fmla="*/ 0 w 2746"/>
                <a:gd name="T1" fmla="*/ 0 h 1"/>
                <a:gd name="T2" fmla="*/ 0 w 2746"/>
                <a:gd name="T3" fmla="*/ 0 h 1"/>
                <a:gd name="T4" fmla="*/ 0 w 2746"/>
                <a:gd name="T5" fmla="*/ 0 h 1"/>
                <a:gd name="T6" fmla="*/ 0 60000 65536"/>
                <a:gd name="T7" fmla="*/ 0 60000 65536"/>
                <a:gd name="T8" fmla="*/ 0 60000 65536"/>
                <a:gd name="T9" fmla="*/ 0 w 2746"/>
                <a:gd name="T10" fmla="*/ 0 h 1"/>
                <a:gd name="T11" fmla="*/ 2746 w 274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46" h="1">
                  <a:moveTo>
                    <a:pt x="0" y="0"/>
                  </a:moveTo>
                  <a:lnTo>
                    <a:pt x="2745" y="0"/>
                  </a:lnTo>
                  <a:lnTo>
                    <a:pt x="274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7" name="Freeform 526"/>
            <p:cNvSpPr>
              <a:spLocks/>
            </p:cNvSpPr>
            <p:nvPr/>
          </p:nvSpPr>
          <p:spPr bwMode="auto">
            <a:xfrm>
              <a:off x="1704" y="3032"/>
              <a:ext cx="229" cy="1"/>
            </a:xfrm>
            <a:custGeom>
              <a:avLst/>
              <a:gdLst>
                <a:gd name="T0" fmla="*/ 0 w 2746"/>
                <a:gd name="T1" fmla="*/ 0 h 1"/>
                <a:gd name="T2" fmla="*/ 0 w 2746"/>
                <a:gd name="T3" fmla="*/ 0 h 1"/>
                <a:gd name="T4" fmla="*/ 0 w 2746"/>
                <a:gd name="T5" fmla="*/ 0 h 1"/>
                <a:gd name="T6" fmla="*/ 0 60000 65536"/>
                <a:gd name="T7" fmla="*/ 0 60000 65536"/>
                <a:gd name="T8" fmla="*/ 0 60000 65536"/>
                <a:gd name="T9" fmla="*/ 0 w 2746"/>
                <a:gd name="T10" fmla="*/ 0 h 1"/>
                <a:gd name="T11" fmla="*/ 2746 w 274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46" h="1">
                  <a:moveTo>
                    <a:pt x="0" y="0"/>
                  </a:moveTo>
                  <a:lnTo>
                    <a:pt x="2745" y="0"/>
                  </a:lnTo>
                  <a:lnTo>
                    <a:pt x="274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8" name="Freeform 527"/>
            <p:cNvSpPr>
              <a:spLocks/>
            </p:cNvSpPr>
            <p:nvPr/>
          </p:nvSpPr>
          <p:spPr bwMode="auto">
            <a:xfrm>
              <a:off x="1972" y="3034"/>
              <a:ext cx="1" cy="1"/>
            </a:xfrm>
            <a:custGeom>
              <a:avLst/>
              <a:gdLst>
                <a:gd name="T0" fmla="*/ 0 w 20"/>
                <a:gd name="T1" fmla="*/ 0 h 1"/>
                <a:gd name="T2" fmla="*/ 0 w 20"/>
                <a:gd name="T3" fmla="*/ 0 h 1"/>
                <a:gd name="T4" fmla="*/ 0 w 20"/>
                <a:gd name="T5" fmla="*/ 0 h 1"/>
                <a:gd name="T6" fmla="*/ 0 60000 65536"/>
                <a:gd name="T7" fmla="*/ 0 60000 65536"/>
                <a:gd name="T8" fmla="*/ 0 60000 65536"/>
                <a:gd name="T9" fmla="*/ 0 w 20"/>
                <a:gd name="T10" fmla="*/ 0 h 1"/>
                <a:gd name="T11" fmla="*/ 20 w 2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">
                  <a:moveTo>
                    <a:pt x="0" y="0"/>
                  </a:moveTo>
                  <a:lnTo>
                    <a:pt x="19" y="0"/>
                  </a:lnTo>
                  <a:lnTo>
                    <a:pt x="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9" name="Freeform 528"/>
            <p:cNvSpPr>
              <a:spLocks/>
            </p:cNvSpPr>
            <p:nvPr/>
          </p:nvSpPr>
          <p:spPr bwMode="auto">
            <a:xfrm>
              <a:off x="1973" y="3028"/>
              <a:ext cx="1" cy="2"/>
            </a:xfrm>
            <a:custGeom>
              <a:avLst/>
              <a:gdLst>
                <a:gd name="T0" fmla="*/ 0 w 4"/>
                <a:gd name="T1" fmla="*/ 0 h 19"/>
                <a:gd name="T2" fmla="*/ 0 w 4"/>
                <a:gd name="T3" fmla="*/ 0 h 19"/>
                <a:gd name="T4" fmla="*/ 0 w 4"/>
                <a:gd name="T5" fmla="*/ 0 h 19"/>
                <a:gd name="T6" fmla="*/ 0 w 4"/>
                <a:gd name="T7" fmla="*/ 0 h 19"/>
                <a:gd name="T8" fmla="*/ 0 w 4"/>
                <a:gd name="T9" fmla="*/ 0 h 19"/>
                <a:gd name="T10" fmla="*/ 0 w 4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9"/>
                <a:gd name="T20" fmla="*/ 4 w 4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9">
                  <a:moveTo>
                    <a:pt x="0" y="19"/>
                  </a:moveTo>
                  <a:lnTo>
                    <a:pt x="3" y="15"/>
                  </a:lnTo>
                  <a:lnTo>
                    <a:pt x="4" y="9"/>
                  </a:lnTo>
                  <a:lnTo>
                    <a:pt x="3" y="4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0" name="Freeform 529"/>
            <p:cNvSpPr>
              <a:spLocks/>
            </p:cNvSpPr>
            <p:nvPr/>
          </p:nvSpPr>
          <p:spPr bwMode="auto">
            <a:xfrm>
              <a:off x="1973" y="3030"/>
              <a:ext cx="1" cy="2"/>
            </a:xfrm>
            <a:custGeom>
              <a:avLst/>
              <a:gdLst>
                <a:gd name="T0" fmla="*/ 0 w 4"/>
                <a:gd name="T1" fmla="*/ 0 h 28"/>
                <a:gd name="T2" fmla="*/ 0 w 4"/>
                <a:gd name="T3" fmla="*/ 0 h 28"/>
                <a:gd name="T4" fmla="*/ 0 w 4"/>
                <a:gd name="T5" fmla="*/ 0 h 28"/>
                <a:gd name="T6" fmla="*/ 0 w 4"/>
                <a:gd name="T7" fmla="*/ 0 h 28"/>
                <a:gd name="T8" fmla="*/ 0 w 4"/>
                <a:gd name="T9" fmla="*/ 0 h 28"/>
                <a:gd name="T10" fmla="*/ 0 w 4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28"/>
                <a:gd name="T20" fmla="*/ 4 w 4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28">
                  <a:moveTo>
                    <a:pt x="0" y="28"/>
                  </a:moveTo>
                  <a:lnTo>
                    <a:pt x="3" y="20"/>
                  </a:lnTo>
                  <a:lnTo>
                    <a:pt x="4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1" name="Freeform 530"/>
            <p:cNvSpPr>
              <a:spLocks/>
            </p:cNvSpPr>
            <p:nvPr/>
          </p:nvSpPr>
          <p:spPr bwMode="auto">
            <a:xfrm>
              <a:off x="1973" y="3032"/>
              <a:ext cx="1" cy="2"/>
            </a:xfrm>
            <a:custGeom>
              <a:avLst/>
              <a:gdLst>
                <a:gd name="T0" fmla="*/ 0 w 4"/>
                <a:gd name="T1" fmla="*/ 0 h 20"/>
                <a:gd name="T2" fmla="*/ 0 w 4"/>
                <a:gd name="T3" fmla="*/ 0 h 20"/>
                <a:gd name="T4" fmla="*/ 0 w 4"/>
                <a:gd name="T5" fmla="*/ 0 h 20"/>
                <a:gd name="T6" fmla="*/ 0 w 4"/>
                <a:gd name="T7" fmla="*/ 0 h 20"/>
                <a:gd name="T8" fmla="*/ 0 w 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0"/>
                <a:gd name="T17" fmla="*/ 4 w 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0">
                  <a:moveTo>
                    <a:pt x="1" y="20"/>
                  </a:moveTo>
                  <a:lnTo>
                    <a:pt x="4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2" name="Freeform 531"/>
            <p:cNvSpPr>
              <a:spLocks/>
            </p:cNvSpPr>
            <p:nvPr/>
          </p:nvSpPr>
          <p:spPr bwMode="auto">
            <a:xfrm>
              <a:off x="1973" y="3029"/>
              <a:ext cx="1" cy="4"/>
            </a:xfrm>
            <a:custGeom>
              <a:avLst/>
              <a:gdLst>
                <a:gd name="T0" fmla="*/ 0 w 1"/>
                <a:gd name="T1" fmla="*/ 0 h 48"/>
                <a:gd name="T2" fmla="*/ 0 w 1"/>
                <a:gd name="T3" fmla="*/ 0 h 48"/>
                <a:gd name="T4" fmla="*/ 1 w 1"/>
                <a:gd name="T5" fmla="*/ 0 h 48"/>
                <a:gd name="T6" fmla="*/ 0 60000 65536"/>
                <a:gd name="T7" fmla="*/ 0 60000 65536"/>
                <a:gd name="T8" fmla="*/ 0 60000 65536"/>
                <a:gd name="T9" fmla="*/ 0 w 1"/>
                <a:gd name="T10" fmla="*/ 0 h 48"/>
                <a:gd name="T11" fmla="*/ 1 w 1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8">
                  <a:moveTo>
                    <a:pt x="0" y="4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3" name="Freeform 532"/>
            <p:cNvSpPr>
              <a:spLocks/>
            </p:cNvSpPr>
            <p:nvPr/>
          </p:nvSpPr>
          <p:spPr bwMode="auto">
            <a:xfrm>
              <a:off x="1972" y="3028"/>
              <a:ext cx="1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0 w 19"/>
                <a:gd name="T5" fmla="*/ 0 h 1"/>
                <a:gd name="T6" fmla="*/ 0 60000 65536"/>
                <a:gd name="T7" fmla="*/ 0 60000 65536"/>
                <a:gd name="T8" fmla="*/ 0 60000 65536"/>
                <a:gd name="T9" fmla="*/ 0 w 19"/>
                <a:gd name="T10" fmla="*/ 0 h 1"/>
                <a:gd name="T11" fmla="*/ 19 w 1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">
                  <a:moveTo>
                    <a:pt x="19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4" name="Freeform 533"/>
            <p:cNvSpPr>
              <a:spLocks/>
            </p:cNvSpPr>
            <p:nvPr/>
          </p:nvSpPr>
          <p:spPr bwMode="auto">
            <a:xfrm>
              <a:off x="1973" y="3030"/>
              <a:ext cx="7" cy="1"/>
            </a:xfrm>
            <a:custGeom>
              <a:avLst/>
              <a:gdLst>
                <a:gd name="T0" fmla="*/ 0 w 83"/>
                <a:gd name="T1" fmla="*/ 0 h 1"/>
                <a:gd name="T2" fmla="*/ 0 w 83"/>
                <a:gd name="T3" fmla="*/ 0 h 1"/>
                <a:gd name="T4" fmla="*/ 0 w 83"/>
                <a:gd name="T5" fmla="*/ 0 h 1"/>
                <a:gd name="T6" fmla="*/ 0 60000 65536"/>
                <a:gd name="T7" fmla="*/ 0 60000 65536"/>
                <a:gd name="T8" fmla="*/ 0 60000 65536"/>
                <a:gd name="T9" fmla="*/ 0 w 83"/>
                <a:gd name="T10" fmla="*/ 0 h 1"/>
                <a:gd name="T11" fmla="*/ 83 w 8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1">
                  <a:moveTo>
                    <a:pt x="0" y="0"/>
                  </a:moveTo>
                  <a:lnTo>
                    <a:pt x="82" y="0"/>
                  </a:lnTo>
                  <a:lnTo>
                    <a:pt x="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5" name="Freeform 534"/>
            <p:cNvSpPr>
              <a:spLocks/>
            </p:cNvSpPr>
            <p:nvPr/>
          </p:nvSpPr>
          <p:spPr bwMode="auto">
            <a:xfrm>
              <a:off x="1973" y="3032"/>
              <a:ext cx="7" cy="1"/>
            </a:xfrm>
            <a:custGeom>
              <a:avLst/>
              <a:gdLst>
                <a:gd name="T0" fmla="*/ 0 w 83"/>
                <a:gd name="T1" fmla="*/ 0 h 1"/>
                <a:gd name="T2" fmla="*/ 0 w 83"/>
                <a:gd name="T3" fmla="*/ 0 h 1"/>
                <a:gd name="T4" fmla="*/ 0 w 83"/>
                <a:gd name="T5" fmla="*/ 0 h 1"/>
                <a:gd name="T6" fmla="*/ 0 60000 65536"/>
                <a:gd name="T7" fmla="*/ 0 60000 65536"/>
                <a:gd name="T8" fmla="*/ 0 60000 65536"/>
                <a:gd name="T9" fmla="*/ 0 w 83"/>
                <a:gd name="T10" fmla="*/ 0 h 1"/>
                <a:gd name="T11" fmla="*/ 83 w 8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1">
                  <a:moveTo>
                    <a:pt x="0" y="0"/>
                  </a:moveTo>
                  <a:lnTo>
                    <a:pt x="82" y="0"/>
                  </a:lnTo>
                  <a:lnTo>
                    <a:pt x="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6" name="Freeform 535"/>
            <p:cNvSpPr>
              <a:spLocks/>
            </p:cNvSpPr>
            <p:nvPr/>
          </p:nvSpPr>
          <p:spPr bwMode="auto">
            <a:xfrm>
              <a:off x="1972" y="3032"/>
              <a:ext cx="1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7" name="Freeform 536"/>
            <p:cNvSpPr>
              <a:spLocks/>
            </p:cNvSpPr>
            <p:nvPr/>
          </p:nvSpPr>
          <p:spPr bwMode="auto">
            <a:xfrm>
              <a:off x="1972" y="3030"/>
              <a:ext cx="1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8" name="Freeform 537"/>
            <p:cNvSpPr>
              <a:spLocks/>
            </p:cNvSpPr>
            <p:nvPr/>
          </p:nvSpPr>
          <p:spPr bwMode="auto">
            <a:xfrm>
              <a:off x="1929" y="3022"/>
              <a:ext cx="1" cy="7"/>
            </a:xfrm>
            <a:custGeom>
              <a:avLst/>
              <a:gdLst>
                <a:gd name="T0" fmla="*/ 0 w 16"/>
                <a:gd name="T1" fmla="*/ 0 h 91"/>
                <a:gd name="T2" fmla="*/ 0 w 16"/>
                <a:gd name="T3" fmla="*/ 0 h 91"/>
                <a:gd name="T4" fmla="*/ 0 w 16"/>
                <a:gd name="T5" fmla="*/ 0 h 91"/>
                <a:gd name="T6" fmla="*/ 0 w 16"/>
                <a:gd name="T7" fmla="*/ 0 h 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91"/>
                <a:gd name="T14" fmla="*/ 16 w 16"/>
                <a:gd name="T15" fmla="*/ 91 h 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91">
                  <a:moveTo>
                    <a:pt x="16" y="0"/>
                  </a:moveTo>
                  <a:lnTo>
                    <a:pt x="0" y="0"/>
                  </a:lnTo>
                  <a:lnTo>
                    <a:pt x="16" y="91"/>
                  </a:lnTo>
                  <a:lnTo>
                    <a:pt x="16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9" name="Freeform 538"/>
            <p:cNvSpPr>
              <a:spLocks/>
            </p:cNvSpPr>
            <p:nvPr/>
          </p:nvSpPr>
          <p:spPr bwMode="auto">
            <a:xfrm>
              <a:off x="1929" y="3022"/>
              <a:ext cx="1" cy="7"/>
            </a:xfrm>
            <a:custGeom>
              <a:avLst/>
              <a:gdLst>
                <a:gd name="T0" fmla="*/ 0 w 16"/>
                <a:gd name="T1" fmla="*/ 0 h 91"/>
                <a:gd name="T2" fmla="*/ 0 w 16"/>
                <a:gd name="T3" fmla="*/ 0 h 91"/>
                <a:gd name="T4" fmla="*/ 0 w 16"/>
                <a:gd name="T5" fmla="*/ 0 h 91"/>
                <a:gd name="T6" fmla="*/ 0 w 16"/>
                <a:gd name="T7" fmla="*/ 0 h 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91"/>
                <a:gd name="T14" fmla="*/ 16 w 16"/>
                <a:gd name="T15" fmla="*/ 91 h 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91">
                  <a:moveTo>
                    <a:pt x="0" y="0"/>
                  </a:moveTo>
                  <a:lnTo>
                    <a:pt x="16" y="91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0" name="Rectangle 539"/>
            <p:cNvSpPr>
              <a:spLocks noChangeArrowheads="1"/>
            </p:cNvSpPr>
            <p:nvPr/>
          </p:nvSpPr>
          <p:spPr bwMode="auto">
            <a:xfrm>
              <a:off x="1929" y="3022"/>
              <a:ext cx="1" cy="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1" name="Freeform 540"/>
            <p:cNvSpPr>
              <a:spLocks/>
            </p:cNvSpPr>
            <p:nvPr/>
          </p:nvSpPr>
          <p:spPr bwMode="auto">
            <a:xfrm>
              <a:off x="1935" y="3032"/>
              <a:ext cx="34" cy="1"/>
            </a:xfrm>
            <a:custGeom>
              <a:avLst/>
              <a:gdLst>
                <a:gd name="T0" fmla="*/ 0 w 417"/>
                <a:gd name="T1" fmla="*/ 0 h 1"/>
                <a:gd name="T2" fmla="*/ 0 w 417"/>
                <a:gd name="T3" fmla="*/ 0 h 1"/>
                <a:gd name="T4" fmla="*/ 0 w 417"/>
                <a:gd name="T5" fmla="*/ 0 h 1"/>
                <a:gd name="T6" fmla="*/ 0 60000 65536"/>
                <a:gd name="T7" fmla="*/ 0 60000 65536"/>
                <a:gd name="T8" fmla="*/ 0 60000 65536"/>
                <a:gd name="T9" fmla="*/ 0 w 417"/>
                <a:gd name="T10" fmla="*/ 0 h 1"/>
                <a:gd name="T11" fmla="*/ 417 w 41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" h="1">
                  <a:moveTo>
                    <a:pt x="0" y="0"/>
                  </a:moveTo>
                  <a:lnTo>
                    <a:pt x="416" y="0"/>
                  </a:lnTo>
                  <a:lnTo>
                    <a:pt x="4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2" name="Freeform 541"/>
            <p:cNvSpPr>
              <a:spLocks/>
            </p:cNvSpPr>
            <p:nvPr/>
          </p:nvSpPr>
          <p:spPr bwMode="auto">
            <a:xfrm>
              <a:off x="1935" y="3029"/>
              <a:ext cx="34" cy="1"/>
            </a:xfrm>
            <a:custGeom>
              <a:avLst/>
              <a:gdLst>
                <a:gd name="T0" fmla="*/ 0 w 417"/>
                <a:gd name="T1" fmla="*/ 0 h 1"/>
                <a:gd name="T2" fmla="*/ 0 w 417"/>
                <a:gd name="T3" fmla="*/ 0 h 1"/>
                <a:gd name="T4" fmla="*/ 0 w 417"/>
                <a:gd name="T5" fmla="*/ 0 h 1"/>
                <a:gd name="T6" fmla="*/ 0 60000 65536"/>
                <a:gd name="T7" fmla="*/ 0 60000 65536"/>
                <a:gd name="T8" fmla="*/ 0 60000 65536"/>
                <a:gd name="T9" fmla="*/ 0 w 417"/>
                <a:gd name="T10" fmla="*/ 0 h 1"/>
                <a:gd name="T11" fmla="*/ 417 w 41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" h="1">
                  <a:moveTo>
                    <a:pt x="0" y="0"/>
                  </a:moveTo>
                  <a:lnTo>
                    <a:pt x="416" y="0"/>
                  </a:lnTo>
                  <a:lnTo>
                    <a:pt x="4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3" name="Freeform 542"/>
            <p:cNvSpPr>
              <a:spLocks/>
            </p:cNvSpPr>
            <p:nvPr/>
          </p:nvSpPr>
          <p:spPr bwMode="auto">
            <a:xfrm>
              <a:off x="1940" y="3029"/>
              <a:ext cx="2" cy="1"/>
            </a:xfrm>
            <a:custGeom>
              <a:avLst/>
              <a:gdLst>
                <a:gd name="T0" fmla="*/ 0 w 27"/>
                <a:gd name="T1" fmla="*/ 0 h 5"/>
                <a:gd name="T2" fmla="*/ 0 w 27"/>
                <a:gd name="T3" fmla="*/ 0 h 5"/>
                <a:gd name="T4" fmla="*/ 0 w 27"/>
                <a:gd name="T5" fmla="*/ 0 h 5"/>
                <a:gd name="T6" fmla="*/ 0 w 27"/>
                <a:gd name="T7" fmla="*/ 0 h 5"/>
                <a:gd name="T8" fmla="*/ 0 w 27"/>
                <a:gd name="T9" fmla="*/ 0 h 5"/>
                <a:gd name="T10" fmla="*/ 0 w 27"/>
                <a:gd name="T11" fmla="*/ 0 h 5"/>
                <a:gd name="T12" fmla="*/ 0 w 27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5"/>
                <a:gd name="T23" fmla="*/ 27 w 27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5">
                  <a:moveTo>
                    <a:pt x="27" y="5"/>
                  </a:moveTo>
                  <a:lnTo>
                    <a:pt x="22" y="2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4" name="Freeform 543"/>
            <p:cNvSpPr>
              <a:spLocks/>
            </p:cNvSpPr>
            <p:nvPr/>
          </p:nvSpPr>
          <p:spPr bwMode="auto">
            <a:xfrm>
              <a:off x="1958" y="3029"/>
              <a:ext cx="2" cy="1"/>
            </a:xfrm>
            <a:custGeom>
              <a:avLst/>
              <a:gdLst>
                <a:gd name="T0" fmla="*/ 0 w 25"/>
                <a:gd name="T1" fmla="*/ 0 h 5"/>
                <a:gd name="T2" fmla="*/ 0 w 25"/>
                <a:gd name="T3" fmla="*/ 0 h 5"/>
                <a:gd name="T4" fmla="*/ 0 w 25"/>
                <a:gd name="T5" fmla="*/ 0 h 5"/>
                <a:gd name="T6" fmla="*/ 0 w 25"/>
                <a:gd name="T7" fmla="*/ 0 h 5"/>
                <a:gd name="T8" fmla="*/ 0 w 25"/>
                <a:gd name="T9" fmla="*/ 0 h 5"/>
                <a:gd name="T10" fmla="*/ 0 w 25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5"/>
                <a:gd name="T20" fmla="*/ 25 w 25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5">
                  <a:moveTo>
                    <a:pt x="25" y="5"/>
                  </a:moveTo>
                  <a:lnTo>
                    <a:pt x="20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5" name="Freeform 544"/>
            <p:cNvSpPr>
              <a:spLocks/>
            </p:cNvSpPr>
            <p:nvPr/>
          </p:nvSpPr>
          <p:spPr bwMode="auto">
            <a:xfrm>
              <a:off x="1972" y="3027"/>
              <a:ext cx="3" cy="7"/>
            </a:xfrm>
            <a:custGeom>
              <a:avLst/>
              <a:gdLst>
                <a:gd name="T0" fmla="*/ 0 w 39"/>
                <a:gd name="T1" fmla="*/ 0 h 92"/>
                <a:gd name="T2" fmla="*/ 0 w 39"/>
                <a:gd name="T3" fmla="*/ 0 h 92"/>
                <a:gd name="T4" fmla="*/ 0 w 39"/>
                <a:gd name="T5" fmla="*/ 0 h 92"/>
                <a:gd name="T6" fmla="*/ 0 w 39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92"/>
                <a:gd name="T14" fmla="*/ 39 w 39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92">
                  <a:moveTo>
                    <a:pt x="39" y="0"/>
                  </a:moveTo>
                  <a:lnTo>
                    <a:pt x="0" y="0"/>
                  </a:lnTo>
                  <a:lnTo>
                    <a:pt x="39" y="92"/>
                  </a:lnTo>
                  <a:lnTo>
                    <a:pt x="3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6" name="Freeform 545"/>
            <p:cNvSpPr>
              <a:spLocks/>
            </p:cNvSpPr>
            <p:nvPr/>
          </p:nvSpPr>
          <p:spPr bwMode="auto">
            <a:xfrm>
              <a:off x="1972" y="3027"/>
              <a:ext cx="3" cy="7"/>
            </a:xfrm>
            <a:custGeom>
              <a:avLst/>
              <a:gdLst>
                <a:gd name="T0" fmla="*/ 0 w 39"/>
                <a:gd name="T1" fmla="*/ 0 h 92"/>
                <a:gd name="T2" fmla="*/ 0 w 39"/>
                <a:gd name="T3" fmla="*/ 0 h 92"/>
                <a:gd name="T4" fmla="*/ 0 w 39"/>
                <a:gd name="T5" fmla="*/ 0 h 92"/>
                <a:gd name="T6" fmla="*/ 0 w 39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92"/>
                <a:gd name="T14" fmla="*/ 39 w 39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92">
                  <a:moveTo>
                    <a:pt x="0" y="0"/>
                  </a:moveTo>
                  <a:lnTo>
                    <a:pt x="39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7" name="Rectangle 546"/>
            <p:cNvSpPr>
              <a:spLocks noChangeArrowheads="1"/>
            </p:cNvSpPr>
            <p:nvPr/>
          </p:nvSpPr>
          <p:spPr bwMode="auto">
            <a:xfrm>
              <a:off x="1972" y="3027"/>
              <a:ext cx="3" cy="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8" name="Freeform 547"/>
            <p:cNvSpPr>
              <a:spLocks/>
            </p:cNvSpPr>
            <p:nvPr/>
          </p:nvSpPr>
          <p:spPr bwMode="auto">
            <a:xfrm>
              <a:off x="1980" y="3030"/>
              <a:ext cx="1" cy="2"/>
            </a:xfrm>
            <a:custGeom>
              <a:avLst/>
              <a:gdLst>
                <a:gd name="T0" fmla="*/ 0 w 1"/>
                <a:gd name="T1" fmla="*/ 0 h 27"/>
                <a:gd name="T2" fmla="*/ 0 w 1"/>
                <a:gd name="T3" fmla="*/ 0 h 27"/>
                <a:gd name="T4" fmla="*/ 1 w 1"/>
                <a:gd name="T5" fmla="*/ 0 h 27"/>
                <a:gd name="T6" fmla="*/ 0 60000 65536"/>
                <a:gd name="T7" fmla="*/ 0 60000 65536"/>
                <a:gd name="T8" fmla="*/ 0 60000 65536"/>
                <a:gd name="T9" fmla="*/ 0 w 1"/>
                <a:gd name="T10" fmla="*/ 0 h 27"/>
                <a:gd name="T11" fmla="*/ 1 w 1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7">
                  <a:moveTo>
                    <a:pt x="0" y="27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9" name="Freeform 548"/>
            <p:cNvSpPr>
              <a:spLocks/>
            </p:cNvSpPr>
            <p:nvPr/>
          </p:nvSpPr>
          <p:spPr bwMode="auto">
            <a:xfrm>
              <a:off x="1724" y="2892"/>
              <a:ext cx="2" cy="137"/>
            </a:xfrm>
            <a:custGeom>
              <a:avLst/>
              <a:gdLst>
                <a:gd name="T0" fmla="*/ 0 w 28"/>
                <a:gd name="T1" fmla="*/ 0 h 1653"/>
                <a:gd name="T2" fmla="*/ 0 w 28"/>
                <a:gd name="T3" fmla="*/ 0 h 1653"/>
                <a:gd name="T4" fmla="*/ 0 w 28"/>
                <a:gd name="T5" fmla="*/ 0 h 1653"/>
                <a:gd name="T6" fmla="*/ 0 w 28"/>
                <a:gd name="T7" fmla="*/ 0 h 16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653"/>
                <a:gd name="T14" fmla="*/ 28 w 28"/>
                <a:gd name="T15" fmla="*/ 1653 h 16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653">
                  <a:moveTo>
                    <a:pt x="28" y="0"/>
                  </a:moveTo>
                  <a:lnTo>
                    <a:pt x="0" y="0"/>
                  </a:lnTo>
                  <a:lnTo>
                    <a:pt x="28" y="1653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0" name="Freeform 549"/>
            <p:cNvSpPr>
              <a:spLocks/>
            </p:cNvSpPr>
            <p:nvPr/>
          </p:nvSpPr>
          <p:spPr bwMode="auto">
            <a:xfrm>
              <a:off x="1724" y="2892"/>
              <a:ext cx="2" cy="137"/>
            </a:xfrm>
            <a:custGeom>
              <a:avLst/>
              <a:gdLst>
                <a:gd name="T0" fmla="*/ 0 w 28"/>
                <a:gd name="T1" fmla="*/ 0 h 1653"/>
                <a:gd name="T2" fmla="*/ 0 w 28"/>
                <a:gd name="T3" fmla="*/ 0 h 1653"/>
                <a:gd name="T4" fmla="*/ 0 w 28"/>
                <a:gd name="T5" fmla="*/ 0 h 1653"/>
                <a:gd name="T6" fmla="*/ 0 w 28"/>
                <a:gd name="T7" fmla="*/ 0 h 16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653"/>
                <a:gd name="T14" fmla="*/ 28 w 28"/>
                <a:gd name="T15" fmla="*/ 1653 h 16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653">
                  <a:moveTo>
                    <a:pt x="0" y="0"/>
                  </a:moveTo>
                  <a:lnTo>
                    <a:pt x="28" y="1653"/>
                  </a:lnTo>
                  <a:lnTo>
                    <a:pt x="0" y="165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1" name="Rectangle 550"/>
            <p:cNvSpPr>
              <a:spLocks noChangeArrowheads="1"/>
            </p:cNvSpPr>
            <p:nvPr/>
          </p:nvSpPr>
          <p:spPr bwMode="auto">
            <a:xfrm>
              <a:off x="1724" y="2892"/>
              <a:ext cx="2" cy="13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2" name="Freeform 551"/>
            <p:cNvSpPr>
              <a:spLocks/>
            </p:cNvSpPr>
            <p:nvPr/>
          </p:nvSpPr>
          <p:spPr bwMode="auto">
            <a:xfrm>
              <a:off x="1935" y="3636"/>
              <a:ext cx="34" cy="1"/>
            </a:xfrm>
            <a:custGeom>
              <a:avLst/>
              <a:gdLst>
                <a:gd name="T0" fmla="*/ 0 w 417"/>
                <a:gd name="T1" fmla="*/ 0 h 1"/>
                <a:gd name="T2" fmla="*/ 0 w 417"/>
                <a:gd name="T3" fmla="*/ 0 h 1"/>
                <a:gd name="T4" fmla="*/ 0 w 417"/>
                <a:gd name="T5" fmla="*/ 0 h 1"/>
                <a:gd name="T6" fmla="*/ 0 60000 65536"/>
                <a:gd name="T7" fmla="*/ 0 60000 65536"/>
                <a:gd name="T8" fmla="*/ 0 60000 65536"/>
                <a:gd name="T9" fmla="*/ 0 w 417"/>
                <a:gd name="T10" fmla="*/ 0 h 1"/>
                <a:gd name="T11" fmla="*/ 417 w 41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" h="1">
                  <a:moveTo>
                    <a:pt x="0" y="0"/>
                  </a:moveTo>
                  <a:lnTo>
                    <a:pt x="416" y="0"/>
                  </a:lnTo>
                  <a:lnTo>
                    <a:pt x="4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3" name="Freeform 552"/>
            <p:cNvSpPr>
              <a:spLocks/>
            </p:cNvSpPr>
            <p:nvPr/>
          </p:nvSpPr>
          <p:spPr bwMode="auto">
            <a:xfrm>
              <a:off x="1935" y="3639"/>
              <a:ext cx="34" cy="1"/>
            </a:xfrm>
            <a:custGeom>
              <a:avLst/>
              <a:gdLst>
                <a:gd name="T0" fmla="*/ 0 w 417"/>
                <a:gd name="T1" fmla="*/ 0 h 1"/>
                <a:gd name="T2" fmla="*/ 0 w 417"/>
                <a:gd name="T3" fmla="*/ 0 h 1"/>
                <a:gd name="T4" fmla="*/ 0 w 417"/>
                <a:gd name="T5" fmla="*/ 0 h 1"/>
                <a:gd name="T6" fmla="*/ 0 60000 65536"/>
                <a:gd name="T7" fmla="*/ 0 60000 65536"/>
                <a:gd name="T8" fmla="*/ 0 60000 65536"/>
                <a:gd name="T9" fmla="*/ 0 w 417"/>
                <a:gd name="T10" fmla="*/ 0 h 1"/>
                <a:gd name="T11" fmla="*/ 417 w 41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" h="1">
                  <a:moveTo>
                    <a:pt x="0" y="0"/>
                  </a:moveTo>
                  <a:lnTo>
                    <a:pt x="416" y="0"/>
                  </a:lnTo>
                  <a:lnTo>
                    <a:pt x="4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4" name="Freeform 553"/>
            <p:cNvSpPr>
              <a:spLocks/>
            </p:cNvSpPr>
            <p:nvPr/>
          </p:nvSpPr>
          <p:spPr bwMode="auto">
            <a:xfrm>
              <a:off x="1933" y="3644"/>
              <a:ext cx="39" cy="1"/>
            </a:xfrm>
            <a:custGeom>
              <a:avLst/>
              <a:gdLst>
                <a:gd name="T0" fmla="*/ 0 w 468"/>
                <a:gd name="T1" fmla="*/ 0 h 1"/>
                <a:gd name="T2" fmla="*/ 0 w 468"/>
                <a:gd name="T3" fmla="*/ 0 h 1"/>
                <a:gd name="T4" fmla="*/ 0 w 468"/>
                <a:gd name="T5" fmla="*/ 0 h 1"/>
                <a:gd name="T6" fmla="*/ 0 60000 65536"/>
                <a:gd name="T7" fmla="*/ 0 60000 65536"/>
                <a:gd name="T8" fmla="*/ 0 60000 65536"/>
                <a:gd name="T9" fmla="*/ 0 w 468"/>
                <a:gd name="T10" fmla="*/ 0 h 1"/>
                <a:gd name="T11" fmla="*/ 468 w 46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" h="1">
                  <a:moveTo>
                    <a:pt x="0" y="0"/>
                  </a:moveTo>
                  <a:lnTo>
                    <a:pt x="467" y="0"/>
                  </a:lnTo>
                  <a:lnTo>
                    <a:pt x="46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5" name="Freeform 554"/>
            <p:cNvSpPr>
              <a:spLocks/>
            </p:cNvSpPr>
            <p:nvPr/>
          </p:nvSpPr>
          <p:spPr bwMode="auto">
            <a:xfrm>
              <a:off x="1933" y="3631"/>
              <a:ext cx="39" cy="1"/>
            </a:xfrm>
            <a:custGeom>
              <a:avLst/>
              <a:gdLst>
                <a:gd name="T0" fmla="*/ 0 w 468"/>
                <a:gd name="T1" fmla="*/ 0 h 1"/>
                <a:gd name="T2" fmla="*/ 0 w 468"/>
                <a:gd name="T3" fmla="*/ 0 h 1"/>
                <a:gd name="T4" fmla="*/ 0 w 468"/>
                <a:gd name="T5" fmla="*/ 0 h 1"/>
                <a:gd name="T6" fmla="*/ 0 60000 65536"/>
                <a:gd name="T7" fmla="*/ 0 60000 65536"/>
                <a:gd name="T8" fmla="*/ 0 60000 65536"/>
                <a:gd name="T9" fmla="*/ 0 w 468"/>
                <a:gd name="T10" fmla="*/ 0 h 1"/>
                <a:gd name="T11" fmla="*/ 468 w 46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" h="1">
                  <a:moveTo>
                    <a:pt x="0" y="0"/>
                  </a:moveTo>
                  <a:lnTo>
                    <a:pt x="467" y="0"/>
                  </a:lnTo>
                  <a:lnTo>
                    <a:pt x="46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6" name="Freeform 555"/>
            <p:cNvSpPr>
              <a:spLocks/>
            </p:cNvSpPr>
            <p:nvPr/>
          </p:nvSpPr>
          <p:spPr bwMode="auto">
            <a:xfrm>
              <a:off x="1972" y="3634"/>
              <a:ext cx="3" cy="7"/>
            </a:xfrm>
            <a:custGeom>
              <a:avLst/>
              <a:gdLst>
                <a:gd name="T0" fmla="*/ 0 w 39"/>
                <a:gd name="T1" fmla="*/ 0 h 92"/>
                <a:gd name="T2" fmla="*/ 0 w 39"/>
                <a:gd name="T3" fmla="*/ 0 h 92"/>
                <a:gd name="T4" fmla="*/ 0 w 39"/>
                <a:gd name="T5" fmla="*/ 0 h 92"/>
                <a:gd name="T6" fmla="*/ 0 w 39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92"/>
                <a:gd name="T14" fmla="*/ 39 w 39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92">
                  <a:moveTo>
                    <a:pt x="39" y="0"/>
                  </a:moveTo>
                  <a:lnTo>
                    <a:pt x="0" y="0"/>
                  </a:lnTo>
                  <a:lnTo>
                    <a:pt x="39" y="92"/>
                  </a:lnTo>
                  <a:lnTo>
                    <a:pt x="3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7" name="Freeform 556"/>
            <p:cNvSpPr>
              <a:spLocks/>
            </p:cNvSpPr>
            <p:nvPr/>
          </p:nvSpPr>
          <p:spPr bwMode="auto">
            <a:xfrm>
              <a:off x="1972" y="3634"/>
              <a:ext cx="3" cy="7"/>
            </a:xfrm>
            <a:custGeom>
              <a:avLst/>
              <a:gdLst>
                <a:gd name="T0" fmla="*/ 0 w 39"/>
                <a:gd name="T1" fmla="*/ 0 h 92"/>
                <a:gd name="T2" fmla="*/ 0 w 39"/>
                <a:gd name="T3" fmla="*/ 0 h 92"/>
                <a:gd name="T4" fmla="*/ 0 w 39"/>
                <a:gd name="T5" fmla="*/ 0 h 92"/>
                <a:gd name="T6" fmla="*/ 0 w 39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92"/>
                <a:gd name="T14" fmla="*/ 39 w 39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92">
                  <a:moveTo>
                    <a:pt x="0" y="0"/>
                  </a:moveTo>
                  <a:lnTo>
                    <a:pt x="39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8" name="Rectangle 557"/>
            <p:cNvSpPr>
              <a:spLocks noChangeArrowheads="1"/>
            </p:cNvSpPr>
            <p:nvPr/>
          </p:nvSpPr>
          <p:spPr bwMode="auto">
            <a:xfrm>
              <a:off x="1972" y="3634"/>
              <a:ext cx="3" cy="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9" name="Freeform 558"/>
            <p:cNvSpPr>
              <a:spLocks/>
            </p:cNvSpPr>
            <p:nvPr/>
          </p:nvSpPr>
          <p:spPr bwMode="auto">
            <a:xfrm>
              <a:off x="1973" y="3637"/>
              <a:ext cx="7" cy="1"/>
            </a:xfrm>
            <a:custGeom>
              <a:avLst/>
              <a:gdLst>
                <a:gd name="T0" fmla="*/ 0 w 83"/>
                <a:gd name="T1" fmla="*/ 0 h 1"/>
                <a:gd name="T2" fmla="*/ 0 w 83"/>
                <a:gd name="T3" fmla="*/ 0 h 1"/>
                <a:gd name="T4" fmla="*/ 0 w 83"/>
                <a:gd name="T5" fmla="*/ 0 h 1"/>
                <a:gd name="T6" fmla="*/ 0 60000 65536"/>
                <a:gd name="T7" fmla="*/ 0 60000 65536"/>
                <a:gd name="T8" fmla="*/ 0 60000 65536"/>
                <a:gd name="T9" fmla="*/ 0 w 83"/>
                <a:gd name="T10" fmla="*/ 0 h 1"/>
                <a:gd name="T11" fmla="*/ 83 w 8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1">
                  <a:moveTo>
                    <a:pt x="0" y="0"/>
                  </a:moveTo>
                  <a:lnTo>
                    <a:pt x="82" y="0"/>
                  </a:lnTo>
                  <a:lnTo>
                    <a:pt x="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0" name="Freeform 559"/>
            <p:cNvSpPr>
              <a:spLocks/>
            </p:cNvSpPr>
            <p:nvPr/>
          </p:nvSpPr>
          <p:spPr bwMode="auto">
            <a:xfrm>
              <a:off x="1973" y="3639"/>
              <a:ext cx="7" cy="1"/>
            </a:xfrm>
            <a:custGeom>
              <a:avLst/>
              <a:gdLst>
                <a:gd name="T0" fmla="*/ 0 w 83"/>
                <a:gd name="T1" fmla="*/ 0 h 1"/>
                <a:gd name="T2" fmla="*/ 0 w 83"/>
                <a:gd name="T3" fmla="*/ 0 h 1"/>
                <a:gd name="T4" fmla="*/ 0 w 83"/>
                <a:gd name="T5" fmla="*/ 0 h 1"/>
                <a:gd name="T6" fmla="*/ 0 60000 65536"/>
                <a:gd name="T7" fmla="*/ 0 60000 65536"/>
                <a:gd name="T8" fmla="*/ 0 60000 65536"/>
                <a:gd name="T9" fmla="*/ 0 w 83"/>
                <a:gd name="T10" fmla="*/ 0 h 1"/>
                <a:gd name="T11" fmla="*/ 83 w 8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1">
                  <a:moveTo>
                    <a:pt x="0" y="0"/>
                  </a:moveTo>
                  <a:lnTo>
                    <a:pt x="82" y="0"/>
                  </a:lnTo>
                  <a:lnTo>
                    <a:pt x="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1" name="Freeform 560"/>
            <p:cNvSpPr>
              <a:spLocks/>
            </p:cNvSpPr>
            <p:nvPr/>
          </p:nvSpPr>
          <p:spPr bwMode="auto">
            <a:xfrm>
              <a:off x="1980" y="3637"/>
              <a:ext cx="1" cy="2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0 h 28"/>
                <a:gd name="T6" fmla="*/ 0 60000 65536"/>
                <a:gd name="T7" fmla="*/ 0 60000 65536"/>
                <a:gd name="T8" fmla="*/ 0 60000 65536"/>
                <a:gd name="T9" fmla="*/ 0 w 1"/>
                <a:gd name="T10" fmla="*/ 0 h 28"/>
                <a:gd name="T11" fmla="*/ 1 w 1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8">
                  <a:moveTo>
                    <a:pt x="0" y="2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2" name="Freeform 561"/>
            <p:cNvSpPr>
              <a:spLocks/>
            </p:cNvSpPr>
            <p:nvPr/>
          </p:nvSpPr>
          <p:spPr bwMode="auto">
            <a:xfrm>
              <a:off x="1958" y="3636"/>
              <a:ext cx="2" cy="1"/>
            </a:xfrm>
            <a:custGeom>
              <a:avLst/>
              <a:gdLst>
                <a:gd name="T0" fmla="*/ 0 w 25"/>
                <a:gd name="T1" fmla="*/ 0 h 4"/>
                <a:gd name="T2" fmla="*/ 0 w 25"/>
                <a:gd name="T3" fmla="*/ 0 h 4"/>
                <a:gd name="T4" fmla="*/ 0 w 25"/>
                <a:gd name="T5" fmla="*/ 0 h 4"/>
                <a:gd name="T6" fmla="*/ 0 w 25"/>
                <a:gd name="T7" fmla="*/ 0 h 4"/>
                <a:gd name="T8" fmla="*/ 0 w 25"/>
                <a:gd name="T9" fmla="*/ 0 h 4"/>
                <a:gd name="T10" fmla="*/ 0 w 25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4"/>
                <a:gd name="T20" fmla="*/ 25 w 2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4">
                  <a:moveTo>
                    <a:pt x="25" y="4"/>
                  </a:moveTo>
                  <a:lnTo>
                    <a:pt x="20" y="1"/>
                  </a:lnTo>
                  <a:lnTo>
                    <a:pt x="12" y="0"/>
                  </a:lnTo>
                  <a:lnTo>
                    <a:pt x="6" y="1"/>
                  </a:ln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3" name="Freeform 562"/>
            <p:cNvSpPr>
              <a:spLocks/>
            </p:cNvSpPr>
            <p:nvPr/>
          </p:nvSpPr>
          <p:spPr bwMode="auto">
            <a:xfrm>
              <a:off x="1958" y="3639"/>
              <a:ext cx="2" cy="1"/>
            </a:xfrm>
            <a:custGeom>
              <a:avLst/>
              <a:gdLst>
                <a:gd name="T0" fmla="*/ 0 w 26"/>
                <a:gd name="T1" fmla="*/ 0 h 4"/>
                <a:gd name="T2" fmla="*/ 0 w 26"/>
                <a:gd name="T3" fmla="*/ 0 h 4"/>
                <a:gd name="T4" fmla="*/ 0 w 26"/>
                <a:gd name="T5" fmla="*/ 0 h 4"/>
                <a:gd name="T6" fmla="*/ 0 w 26"/>
                <a:gd name="T7" fmla="*/ 0 h 4"/>
                <a:gd name="T8" fmla="*/ 0 w 26"/>
                <a:gd name="T9" fmla="*/ 0 h 4"/>
                <a:gd name="T10" fmla="*/ 0 w 26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4"/>
                <a:gd name="T20" fmla="*/ 26 w 26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4">
                  <a:moveTo>
                    <a:pt x="0" y="0"/>
                  </a:moveTo>
                  <a:lnTo>
                    <a:pt x="6" y="3"/>
                  </a:lnTo>
                  <a:lnTo>
                    <a:pt x="12" y="4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4" name="Freeform 563"/>
            <p:cNvSpPr>
              <a:spLocks/>
            </p:cNvSpPr>
            <p:nvPr/>
          </p:nvSpPr>
          <p:spPr bwMode="auto">
            <a:xfrm>
              <a:off x="1969" y="3631"/>
              <a:ext cx="1" cy="13"/>
            </a:xfrm>
            <a:custGeom>
              <a:avLst/>
              <a:gdLst>
                <a:gd name="T0" fmla="*/ 0 w 1"/>
                <a:gd name="T1" fmla="*/ 0 h 156"/>
                <a:gd name="T2" fmla="*/ 0 w 1"/>
                <a:gd name="T3" fmla="*/ 0 h 156"/>
                <a:gd name="T4" fmla="*/ 1 w 1"/>
                <a:gd name="T5" fmla="*/ 0 h 156"/>
                <a:gd name="T6" fmla="*/ 0 60000 65536"/>
                <a:gd name="T7" fmla="*/ 0 60000 65536"/>
                <a:gd name="T8" fmla="*/ 0 60000 65536"/>
                <a:gd name="T9" fmla="*/ 0 w 1"/>
                <a:gd name="T10" fmla="*/ 0 h 156"/>
                <a:gd name="T11" fmla="*/ 1 w 1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56">
                  <a:moveTo>
                    <a:pt x="0" y="15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5" name="Freeform 564"/>
            <p:cNvSpPr>
              <a:spLocks/>
            </p:cNvSpPr>
            <p:nvPr/>
          </p:nvSpPr>
          <p:spPr bwMode="auto">
            <a:xfrm>
              <a:off x="1972" y="3631"/>
              <a:ext cx="1" cy="13"/>
            </a:xfrm>
            <a:custGeom>
              <a:avLst/>
              <a:gdLst>
                <a:gd name="T0" fmla="*/ 0 w 1"/>
                <a:gd name="T1" fmla="*/ 0 h 156"/>
                <a:gd name="T2" fmla="*/ 0 w 1"/>
                <a:gd name="T3" fmla="*/ 0 h 156"/>
                <a:gd name="T4" fmla="*/ 1 w 1"/>
                <a:gd name="T5" fmla="*/ 0 h 156"/>
                <a:gd name="T6" fmla="*/ 0 60000 65536"/>
                <a:gd name="T7" fmla="*/ 0 60000 65536"/>
                <a:gd name="T8" fmla="*/ 0 60000 65536"/>
                <a:gd name="T9" fmla="*/ 0 w 1"/>
                <a:gd name="T10" fmla="*/ 0 h 156"/>
                <a:gd name="T11" fmla="*/ 1 w 1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56">
                  <a:moveTo>
                    <a:pt x="0" y="15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6" name="Freeform 565"/>
            <p:cNvSpPr>
              <a:spLocks/>
            </p:cNvSpPr>
            <p:nvPr/>
          </p:nvSpPr>
          <p:spPr bwMode="auto">
            <a:xfrm>
              <a:off x="1973" y="3635"/>
              <a:ext cx="1" cy="2"/>
            </a:xfrm>
            <a:custGeom>
              <a:avLst/>
              <a:gdLst>
                <a:gd name="T0" fmla="*/ 0 w 4"/>
                <a:gd name="T1" fmla="*/ 0 h 19"/>
                <a:gd name="T2" fmla="*/ 0 w 4"/>
                <a:gd name="T3" fmla="*/ 0 h 19"/>
                <a:gd name="T4" fmla="*/ 0 w 4"/>
                <a:gd name="T5" fmla="*/ 0 h 19"/>
                <a:gd name="T6" fmla="*/ 0 w 4"/>
                <a:gd name="T7" fmla="*/ 0 h 19"/>
                <a:gd name="T8" fmla="*/ 0 w 4"/>
                <a:gd name="T9" fmla="*/ 0 h 19"/>
                <a:gd name="T10" fmla="*/ 0 w 4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9"/>
                <a:gd name="T20" fmla="*/ 4 w 4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9">
                  <a:moveTo>
                    <a:pt x="0" y="19"/>
                  </a:moveTo>
                  <a:lnTo>
                    <a:pt x="3" y="15"/>
                  </a:lnTo>
                  <a:lnTo>
                    <a:pt x="4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7" name="Freeform 566"/>
            <p:cNvSpPr>
              <a:spLocks/>
            </p:cNvSpPr>
            <p:nvPr/>
          </p:nvSpPr>
          <p:spPr bwMode="auto">
            <a:xfrm>
              <a:off x="1973" y="3637"/>
              <a:ext cx="1" cy="2"/>
            </a:xfrm>
            <a:custGeom>
              <a:avLst/>
              <a:gdLst>
                <a:gd name="T0" fmla="*/ 0 w 4"/>
                <a:gd name="T1" fmla="*/ 0 h 28"/>
                <a:gd name="T2" fmla="*/ 0 w 4"/>
                <a:gd name="T3" fmla="*/ 0 h 28"/>
                <a:gd name="T4" fmla="*/ 0 w 4"/>
                <a:gd name="T5" fmla="*/ 0 h 28"/>
                <a:gd name="T6" fmla="*/ 0 w 4"/>
                <a:gd name="T7" fmla="*/ 0 h 28"/>
                <a:gd name="T8" fmla="*/ 0 w 4"/>
                <a:gd name="T9" fmla="*/ 0 h 28"/>
                <a:gd name="T10" fmla="*/ 0 w 4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28"/>
                <a:gd name="T20" fmla="*/ 4 w 4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28">
                  <a:moveTo>
                    <a:pt x="0" y="28"/>
                  </a:moveTo>
                  <a:lnTo>
                    <a:pt x="3" y="21"/>
                  </a:lnTo>
                  <a:lnTo>
                    <a:pt x="4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8" name="Freeform 567"/>
            <p:cNvSpPr>
              <a:spLocks/>
            </p:cNvSpPr>
            <p:nvPr/>
          </p:nvSpPr>
          <p:spPr bwMode="auto">
            <a:xfrm>
              <a:off x="1973" y="3639"/>
              <a:ext cx="1" cy="2"/>
            </a:xfrm>
            <a:custGeom>
              <a:avLst/>
              <a:gdLst>
                <a:gd name="T0" fmla="*/ 0 w 4"/>
                <a:gd name="T1" fmla="*/ 0 h 20"/>
                <a:gd name="T2" fmla="*/ 0 w 4"/>
                <a:gd name="T3" fmla="*/ 0 h 20"/>
                <a:gd name="T4" fmla="*/ 0 w 4"/>
                <a:gd name="T5" fmla="*/ 0 h 20"/>
                <a:gd name="T6" fmla="*/ 0 w 4"/>
                <a:gd name="T7" fmla="*/ 0 h 20"/>
                <a:gd name="T8" fmla="*/ 0 w 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0"/>
                <a:gd name="T17" fmla="*/ 4 w 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0">
                  <a:moveTo>
                    <a:pt x="1" y="20"/>
                  </a:moveTo>
                  <a:lnTo>
                    <a:pt x="4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9" name="Freeform 568"/>
            <p:cNvSpPr>
              <a:spLocks/>
            </p:cNvSpPr>
            <p:nvPr/>
          </p:nvSpPr>
          <p:spPr bwMode="auto">
            <a:xfrm>
              <a:off x="1973" y="3636"/>
              <a:ext cx="1" cy="4"/>
            </a:xfrm>
            <a:custGeom>
              <a:avLst/>
              <a:gdLst>
                <a:gd name="T0" fmla="*/ 0 w 1"/>
                <a:gd name="T1" fmla="*/ 0 h 48"/>
                <a:gd name="T2" fmla="*/ 0 w 1"/>
                <a:gd name="T3" fmla="*/ 0 h 48"/>
                <a:gd name="T4" fmla="*/ 1 w 1"/>
                <a:gd name="T5" fmla="*/ 0 h 48"/>
                <a:gd name="T6" fmla="*/ 0 60000 65536"/>
                <a:gd name="T7" fmla="*/ 0 60000 65536"/>
                <a:gd name="T8" fmla="*/ 0 60000 65536"/>
                <a:gd name="T9" fmla="*/ 0 w 1"/>
                <a:gd name="T10" fmla="*/ 0 h 48"/>
                <a:gd name="T11" fmla="*/ 1 w 1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8">
                  <a:moveTo>
                    <a:pt x="0" y="4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0" name="Freeform 569"/>
            <p:cNvSpPr>
              <a:spLocks/>
            </p:cNvSpPr>
            <p:nvPr/>
          </p:nvSpPr>
          <p:spPr bwMode="auto">
            <a:xfrm>
              <a:off x="1972" y="3635"/>
              <a:ext cx="1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0 w 19"/>
                <a:gd name="T5" fmla="*/ 0 h 1"/>
                <a:gd name="T6" fmla="*/ 0 60000 65536"/>
                <a:gd name="T7" fmla="*/ 0 60000 65536"/>
                <a:gd name="T8" fmla="*/ 0 60000 65536"/>
                <a:gd name="T9" fmla="*/ 0 w 19"/>
                <a:gd name="T10" fmla="*/ 0 h 1"/>
                <a:gd name="T11" fmla="*/ 19 w 1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">
                  <a:moveTo>
                    <a:pt x="19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1" name="Freeform 570"/>
            <p:cNvSpPr>
              <a:spLocks/>
            </p:cNvSpPr>
            <p:nvPr/>
          </p:nvSpPr>
          <p:spPr bwMode="auto">
            <a:xfrm>
              <a:off x="1972" y="3641"/>
              <a:ext cx="1" cy="1"/>
            </a:xfrm>
            <a:custGeom>
              <a:avLst/>
              <a:gdLst>
                <a:gd name="T0" fmla="*/ 0 w 20"/>
                <a:gd name="T1" fmla="*/ 0 h 1"/>
                <a:gd name="T2" fmla="*/ 0 w 20"/>
                <a:gd name="T3" fmla="*/ 0 h 1"/>
                <a:gd name="T4" fmla="*/ 0 w 20"/>
                <a:gd name="T5" fmla="*/ 0 h 1"/>
                <a:gd name="T6" fmla="*/ 0 60000 65536"/>
                <a:gd name="T7" fmla="*/ 0 60000 65536"/>
                <a:gd name="T8" fmla="*/ 0 60000 65536"/>
                <a:gd name="T9" fmla="*/ 0 w 20"/>
                <a:gd name="T10" fmla="*/ 0 h 1"/>
                <a:gd name="T11" fmla="*/ 20 w 2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">
                  <a:moveTo>
                    <a:pt x="0" y="0"/>
                  </a:moveTo>
                  <a:lnTo>
                    <a:pt x="19" y="0"/>
                  </a:lnTo>
                  <a:lnTo>
                    <a:pt x="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2" name="Freeform 571"/>
            <p:cNvSpPr>
              <a:spLocks/>
            </p:cNvSpPr>
            <p:nvPr/>
          </p:nvSpPr>
          <p:spPr bwMode="auto">
            <a:xfrm>
              <a:off x="1972" y="3639"/>
              <a:ext cx="1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3" name="Freeform 572"/>
            <p:cNvSpPr>
              <a:spLocks/>
            </p:cNvSpPr>
            <p:nvPr/>
          </p:nvSpPr>
          <p:spPr bwMode="auto">
            <a:xfrm>
              <a:off x="1972" y="3637"/>
              <a:ext cx="1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4" name="Freeform 573"/>
            <p:cNvSpPr>
              <a:spLocks/>
            </p:cNvSpPr>
            <p:nvPr/>
          </p:nvSpPr>
          <p:spPr bwMode="auto">
            <a:xfrm>
              <a:off x="1940" y="3636"/>
              <a:ext cx="2" cy="1"/>
            </a:xfrm>
            <a:custGeom>
              <a:avLst/>
              <a:gdLst>
                <a:gd name="T0" fmla="*/ 0 w 27"/>
                <a:gd name="T1" fmla="*/ 0 h 6"/>
                <a:gd name="T2" fmla="*/ 0 w 27"/>
                <a:gd name="T3" fmla="*/ 0 h 6"/>
                <a:gd name="T4" fmla="*/ 0 w 27"/>
                <a:gd name="T5" fmla="*/ 0 h 6"/>
                <a:gd name="T6" fmla="*/ 0 w 27"/>
                <a:gd name="T7" fmla="*/ 0 h 6"/>
                <a:gd name="T8" fmla="*/ 0 w 27"/>
                <a:gd name="T9" fmla="*/ 0 h 6"/>
                <a:gd name="T10" fmla="*/ 0 w 27"/>
                <a:gd name="T11" fmla="*/ 0 h 6"/>
                <a:gd name="T12" fmla="*/ 0 w 27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6"/>
                <a:gd name="T23" fmla="*/ 27 w 27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6">
                  <a:moveTo>
                    <a:pt x="27" y="6"/>
                  </a:moveTo>
                  <a:lnTo>
                    <a:pt x="22" y="3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5" y="3"/>
                  </a:lnTo>
                  <a:lnTo>
                    <a:pt x="0" y="6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5" name="Freeform 574"/>
            <p:cNvSpPr>
              <a:spLocks/>
            </p:cNvSpPr>
            <p:nvPr/>
          </p:nvSpPr>
          <p:spPr bwMode="auto">
            <a:xfrm>
              <a:off x="1940" y="3639"/>
              <a:ext cx="2" cy="1"/>
            </a:xfrm>
            <a:custGeom>
              <a:avLst/>
              <a:gdLst>
                <a:gd name="T0" fmla="*/ 0 w 24"/>
                <a:gd name="T1" fmla="*/ 0 h 3"/>
                <a:gd name="T2" fmla="*/ 0 w 24"/>
                <a:gd name="T3" fmla="*/ 0 h 3"/>
                <a:gd name="T4" fmla="*/ 0 w 24"/>
                <a:gd name="T5" fmla="*/ 0 h 3"/>
                <a:gd name="T6" fmla="*/ 0 w 24"/>
                <a:gd name="T7" fmla="*/ 0 h 3"/>
                <a:gd name="T8" fmla="*/ 0 w 24"/>
                <a:gd name="T9" fmla="*/ 0 h 3"/>
                <a:gd name="T10" fmla="*/ 0 w 24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3"/>
                <a:gd name="T20" fmla="*/ 24 w 2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3">
                  <a:moveTo>
                    <a:pt x="0" y="0"/>
                  </a:moveTo>
                  <a:lnTo>
                    <a:pt x="6" y="2"/>
                  </a:lnTo>
                  <a:lnTo>
                    <a:pt x="11" y="3"/>
                  </a:lnTo>
                  <a:lnTo>
                    <a:pt x="18" y="2"/>
                  </a:lnTo>
                  <a:lnTo>
                    <a:pt x="23" y="0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6" name="Freeform 575"/>
            <p:cNvSpPr>
              <a:spLocks/>
            </p:cNvSpPr>
            <p:nvPr/>
          </p:nvSpPr>
          <p:spPr bwMode="auto">
            <a:xfrm>
              <a:off x="1933" y="3631"/>
              <a:ext cx="1" cy="13"/>
            </a:xfrm>
            <a:custGeom>
              <a:avLst/>
              <a:gdLst>
                <a:gd name="T0" fmla="*/ 0 w 1"/>
                <a:gd name="T1" fmla="*/ 0 h 156"/>
                <a:gd name="T2" fmla="*/ 0 w 1"/>
                <a:gd name="T3" fmla="*/ 0 h 156"/>
                <a:gd name="T4" fmla="*/ 1 w 1"/>
                <a:gd name="T5" fmla="*/ 0 h 156"/>
                <a:gd name="T6" fmla="*/ 0 60000 65536"/>
                <a:gd name="T7" fmla="*/ 0 60000 65536"/>
                <a:gd name="T8" fmla="*/ 0 60000 65536"/>
                <a:gd name="T9" fmla="*/ 0 w 1"/>
                <a:gd name="T10" fmla="*/ 0 h 156"/>
                <a:gd name="T11" fmla="*/ 1 w 1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56">
                  <a:moveTo>
                    <a:pt x="0" y="15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7" name="Freeform 576"/>
            <p:cNvSpPr>
              <a:spLocks/>
            </p:cNvSpPr>
            <p:nvPr/>
          </p:nvSpPr>
          <p:spPr bwMode="auto">
            <a:xfrm>
              <a:off x="1935" y="3631"/>
              <a:ext cx="1" cy="13"/>
            </a:xfrm>
            <a:custGeom>
              <a:avLst/>
              <a:gdLst>
                <a:gd name="T0" fmla="*/ 0 w 1"/>
                <a:gd name="T1" fmla="*/ 0 h 156"/>
                <a:gd name="T2" fmla="*/ 0 w 1"/>
                <a:gd name="T3" fmla="*/ 0 h 156"/>
                <a:gd name="T4" fmla="*/ 1 w 1"/>
                <a:gd name="T5" fmla="*/ 0 h 156"/>
                <a:gd name="T6" fmla="*/ 0 60000 65536"/>
                <a:gd name="T7" fmla="*/ 0 60000 65536"/>
                <a:gd name="T8" fmla="*/ 0 60000 65536"/>
                <a:gd name="T9" fmla="*/ 0 w 1"/>
                <a:gd name="T10" fmla="*/ 0 h 156"/>
                <a:gd name="T11" fmla="*/ 1 w 1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56">
                  <a:moveTo>
                    <a:pt x="0" y="15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8" name="Freeform 577"/>
            <p:cNvSpPr>
              <a:spLocks/>
            </p:cNvSpPr>
            <p:nvPr/>
          </p:nvSpPr>
          <p:spPr bwMode="auto">
            <a:xfrm>
              <a:off x="1704" y="3636"/>
              <a:ext cx="229" cy="1"/>
            </a:xfrm>
            <a:custGeom>
              <a:avLst/>
              <a:gdLst>
                <a:gd name="T0" fmla="*/ 0 w 2746"/>
                <a:gd name="T1" fmla="*/ 0 h 1"/>
                <a:gd name="T2" fmla="*/ 0 w 2746"/>
                <a:gd name="T3" fmla="*/ 0 h 1"/>
                <a:gd name="T4" fmla="*/ 0 w 2746"/>
                <a:gd name="T5" fmla="*/ 0 h 1"/>
                <a:gd name="T6" fmla="*/ 0 60000 65536"/>
                <a:gd name="T7" fmla="*/ 0 60000 65536"/>
                <a:gd name="T8" fmla="*/ 0 60000 65536"/>
                <a:gd name="T9" fmla="*/ 0 w 2746"/>
                <a:gd name="T10" fmla="*/ 0 h 1"/>
                <a:gd name="T11" fmla="*/ 2746 w 274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46" h="1">
                  <a:moveTo>
                    <a:pt x="0" y="0"/>
                  </a:moveTo>
                  <a:lnTo>
                    <a:pt x="2745" y="0"/>
                  </a:lnTo>
                  <a:lnTo>
                    <a:pt x="274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9" name="Freeform 578"/>
            <p:cNvSpPr>
              <a:spLocks/>
            </p:cNvSpPr>
            <p:nvPr/>
          </p:nvSpPr>
          <p:spPr bwMode="auto">
            <a:xfrm>
              <a:off x="1704" y="3639"/>
              <a:ext cx="229" cy="1"/>
            </a:xfrm>
            <a:custGeom>
              <a:avLst/>
              <a:gdLst>
                <a:gd name="T0" fmla="*/ 0 w 2746"/>
                <a:gd name="T1" fmla="*/ 0 h 1"/>
                <a:gd name="T2" fmla="*/ 0 w 2746"/>
                <a:gd name="T3" fmla="*/ 0 h 1"/>
                <a:gd name="T4" fmla="*/ 0 w 2746"/>
                <a:gd name="T5" fmla="*/ 0 h 1"/>
                <a:gd name="T6" fmla="*/ 0 60000 65536"/>
                <a:gd name="T7" fmla="*/ 0 60000 65536"/>
                <a:gd name="T8" fmla="*/ 0 60000 65536"/>
                <a:gd name="T9" fmla="*/ 0 w 2746"/>
                <a:gd name="T10" fmla="*/ 0 h 1"/>
                <a:gd name="T11" fmla="*/ 2746 w 274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46" h="1">
                  <a:moveTo>
                    <a:pt x="0" y="0"/>
                  </a:moveTo>
                  <a:lnTo>
                    <a:pt x="2745" y="0"/>
                  </a:lnTo>
                  <a:lnTo>
                    <a:pt x="274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0" name="Freeform 579"/>
            <p:cNvSpPr>
              <a:spLocks/>
            </p:cNvSpPr>
            <p:nvPr/>
          </p:nvSpPr>
          <p:spPr bwMode="auto">
            <a:xfrm>
              <a:off x="1929" y="3032"/>
              <a:ext cx="1" cy="604"/>
            </a:xfrm>
            <a:custGeom>
              <a:avLst/>
              <a:gdLst>
                <a:gd name="T0" fmla="*/ 0 w 16"/>
                <a:gd name="T1" fmla="*/ 0 h 7255"/>
                <a:gd name="T2" fmla="*/ 0 w 16"/>
                <a:gd name="T3" fmla="*/ 0 h 7255"/>
                <a:gd name="T4" fmla="*/ 0 w 16"/>
                <a:gd name="T5" fmla="*/ 0 h 7255"/>
                <a:gd name="T6" fmla="*/ 0 w 16"/>
                <a:gd name="T7" fmla="*/ 0 h 72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7255"/>
                <a:gd name="T14" fmla="*/ 16 w 16"/>
                <a:gd name="T15" fmla="*/ 7255 h 72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7255">
                  <a:moveTo>
                    <a:pt x="16" y="0"/>
                  </a:moveTo>
                  <a:lnTo>
                    <a:pt x="0" y="0"/>
                  </a:lnTo>
                  <a:lnTo>
                    <a:pt x="16" y="7255"/>
                  </a:lnTo>
                  <a:lnTo>
                    <a:pt x="16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1" name="Freeform 580"/>
            <p:cNvSpPr>
              <a:spLocks/>
            </p:cNvSpPr>
            <p:nvPr/>
          </p:nvSpPr>
          <p:spPr bwMode="auto">
            <a:xfrm>
              <a:off x="1929" y="3032"/>
              <a:ext cx="1" cy="604"/>
            </a:xfrm>
            <a:custGeom>
              <a:avLst/>
              <a:gdLst>
                <a:gd name="T0" fmla="*/ 0 w 16"/>
                <a:gd name="T1" fmla="*/ 0 h 7255"/>
                <a:gd name="T2" fmla="*/ 0 w 16"/>
                <a:gd name="T3" fmla="*/ 0 h 7255"/>
                <a:gd name="T4" fmla="*/ 0 w 16"/>
                <a:gd name="T5" fmla="*/ 0 h 7255"/>
                <a:gd name="T6" fmla="*/ 0 w 16"/>
                <a:gd name="T7" fmla="*/ 0 h 72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7255"/>
                <a:gd name="T14" fmla="*/ 16 w 16"/>
                <a:gd name="T15" fmla="*/ 7255 h 72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7255">
                  <a:moveTo>
                    <a:pt x="0" y="0"/>
                  </a:moveTo>
                  <a:lnTo>
                    <a:pt x="16" y="7255"/>
                  </a:lnTo>
                  <a:lnTo>
                    <a:pt x="0" y="725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2" name="Rectangle 581"/>
            <p:cNvSpPr>
              <a:spLocks noChangeArrowheads="1"/>
            </p:cNvSpPr>
            <p:nvPr/>
          </p:nvSpPr>
          <p:spPr bwMode="auto">
            <a:xfrm>
              <a:off x="1929" y="3032"/>
              <a:ext cx="1" cy="60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3" name="Freeform 582"/>
            <p:cNvSpPr>
              <a:spLocks/>
            </p:cNvSpPr>
            <p:nvPr/>
          </p:nvSpPr>
          <p:spPr bwMode="auto">
            <a:xfrm>
              <a:off x="1929" y="3639"/>
              <a:ext cx="1" cy="8"/>
            </a:xfrm>
            <a:custGeom>
              <a:avLst/>
              <a:gdLst>
                <a:gd name="T0" fmla="*/ 0 w 16"/>
                <a:gd name="T1" fmla="*/ 0 h 95"/>
                <a:gd name="T2" fmla="*/ 0 w 16"/>
                <a:gd name="T3" fmla="*/ 0 h 95"/>
                <a:gd name="T4" fmla="*/ 0 w 16"/>
                <a:gd name="T5" fmla="*/ 0 h 95"/>
                <a:gd name="T6" fmla="*/ 0 w 16"/>
                <a:gd name="T7" fmla="*/ 0 h 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95"/>
                <a:gd name="T14" fmla="*/ 16 w 16"/>
                <a:gd name="T15" fmla="*/ 95 h 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95">
                  <a:moveTo>
                    <a:pt x="16" y="0"/>
                  </a:moveTo>
                  <a:lnTo>
                    <a:pt x="0" y="0"/>
                  </a:lnTo>
                  <a:lnTo>
                    <a:pt x="16" y="95"/>
                  </a:lnTo>
                  <a:lnTo>
                    <a:pt x="16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4" name="Freeform 583"/>
            <p:cNvSpPr>
              <a:spLocks/>
            </p:cNvSpPr>
            <p:nvPr/>
          </p:nvSpPr>
          <p:spPr bwMode="auto">
            <a:xfrm>
              <a:off x="1929" y="3639"/>
              <a:ext cx="1" cy="8"/>
            </a:xfrm>
            <a:custGeom>
              <a:avLst/>
              <a:gdLst>
                <a:gd name="T0" fmla="*/ 0 w 16"/>
                <a:gd name="T1" fmla="*/ 0 h 95"/>
                <a:gd name="T2" fmla="*/ 0 w 16"/>
                <a:gd name="T3" fmla="*/ 0 h 95"/>
                <a:gd name="T4" fmla="*/ 0 w 16"/>
                <a:gd name="T5" fmla="*/ 0 h 95"/>
                <a:gd name="T6" fmla="*/ 0 w 16"/>
                <a:gd name="T7" fmla="*/ 0 h 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95"/>
                <a:gd name="T14" fmla="*/ 16 w 16"/>
                <a:gd name="T15" fmla="*/ 95 h 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95">
                  <a:moveTo>
                    <a:pt x="0" y="0"/>
                  </a:moveTo>
                  <a:lnTo>
                    <a:pt x="16" y="95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5" name="Rectangle 584"/>
            <p:cNvSpPr>
              <a:spLocks noChangeArrowheads="1"/>
            </p:cNvSpPr>
            <p:nvPr/>
          </p:nvSpPr>
          <p:spPr bwMode="auto">
            <a:xfrm>
              <a:off x="1929" y="3639"/>
              <a:ext cx="1" cy="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6" name="Freeform 585"/>
            <p:cNvSpPr>
              <a:spLocks/>
            </p:cNvSpPr>
            <p:nvPr/>
          </p:nvSpPr>
          <p:spPr bwMode="auto">
            <a:xfrm>
              <a:off x="1724" y="3032"/>
              <a:ext cx="2" cy="604"/>
            </a:xfrm>
            <a:custGeom>
              <a:avLst/>
              <a:gdLst>
                <a:gd name="T0" fmla="*/ 0 w 28"/>
                <a:gd name="T1" fmla="*/ 0 h 7255"/>
                <a:gd name="T2" fmla="*/ 0 w 28"/>
                <a:gd name="T3" fmla="*/ 0 h 7255"/>
                <a:gd name="T4" fmla="*/ 0 w 28"/>
                <a:gd name="T5" fmla="*/ 0 h 7255"/>
                <a:gd name="T6" fmla="*/ 0 w 28"/>
                <a:gd name="T7" fmla="*/ 0 h 72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7255"/>
                <a:gd name="T14" fmla="*/ 28 w 28"/>
                <a:gd name="T15" fmla="*/ 7255 h 72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7255">
                  <a:moveTo>
                    <a:pt x="28" y="0"/>
                  </a:moveTo>
                  <a:lnTo>
                    <a:pt x="0" y="0"/>
                  </a:lnTo>
                  <a:lnTo>
                    <a:pt x="28" y="7255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7" name="Freeform 586"/>
            <p:cNvSpPr>
              <a:spLocks/>
            </p:cNvSpPr>
            <p:nvPr/>
          </p:nvSpPr>
          <p:spPr bwMode="auto">
            <a:xfrm>
              <a:off x="1724" y="3032"/>
              <a:ext cx="2" cy="604"/>
            </a:xfrm>
            <a:custGeom>
              <a:avLst/>
              <a:gdLst>
                <a:gd name="T0" fmla="*/ 0 w 28"/>
                <a:gd name="T1" fmla="*/ 0 h 7255"/>
                <a:gd name="T2" fmla="*/ 0 w 28"/>
                <a:gd name="T3" fmla="*/ 0 h 7255"/>
                <a:gd name="T4" fmla="*/ 0 w 28"/>
                <a:gd name="T5" fmla="*/ 0 h 7255"/>
                <a:gd name="T6" fmla="*/ 0 w 28"/>
                <a:gd name="T7" fmla="*/ 0 h 72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7255"/>
                <a:gd name="T14" fmla="*/ 28 w 28"/>
                <a:gd name="T15" fmla="*/ 7255 h 72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7255">
                  <a:moveTo>
                    <a:pt x="0" y="0"/>
                  </a:moveTo>
                  <a:lnTo>
                    <a:pt x="28" y="7255"/>
                  </a:lnTo>
                  <a:lnTo>
                    <a:pt x="0" y="725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8" name="Rectangle 587"/>
            <p:cNvSpPr>
              <a:spLocks noChangeArrowheads="1"/>
            </p:cNvSpPr>
            <p:nvPr/>
          </p:nvSpPr>
          <p:spPr bwMode="auto">
            <a:xfrm>
              <a:off x="1724" y="3032"/>
              <a:ext cx="2" cy="60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9" name="Freeform 588"/>
            <p:cNvSpPr>
              <a:spLocks/>
            </p:cNvSpPr>
            <p:nvPr/>
          </p:nvSpPr>
          <p:spPr bwMode="auto">
            <a:xfrm>
              <a:off x="1724" y="3639"/>
              <a:ext cx="2" cy="8"/>
            </a:xfrm>
            <a:custGeom>
              <a:avLst/>
              <a:gdLst>
                <a:gd name="T0" fmla="*/ 0 w 28"/>
                <a:gd name="T1" fmla="*/ 0 h 95"/>
                <a:gd name="T2" fmla="*/ 0 w 28"/>
                <a:gd name="T3" fmla="*/ 0 h 95"/>
                <a:gd name="T4" fmla="*/ 0 w 28"/>
                <a:gd name="T5" fmla="*/ 0 h 95"/>
                <a:gd name="T6" fmla="*/ 0 w 28"/>
                <a:gd name="T7" fmla="*/ 0 h 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95"/>
                <a:gd name="T14" fmla="*/ 28 w 28"/>
                <a:gd name="T15" fmla="*/ 95 h 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95">
                  <a:moveTo>
                    <a:pt x="28" y="0"/>
                  </a:moveTo>
                  <a:lnTo>
                    <a:pt x="0" y="0"/>
                  </a:lnTo>
                  <a:lnTo>
                    <a:pt x="28" y="95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0" name="Freeform 589"/>
            <p:cNvSpPr>
              <a:spLocks/>
            </p:cNvSpPr>
            <p:nvPr/>
          </p:nvSpPr>
          <p:spPr bwMode="auto">
            <a:xfrm>
              <a:off x="1724" y="3639"/>
              <a:ext cx="2" cy="8"/>
            </a:xfrm>
            <a:custGeom>
              <a:avLst/>
              <a:gdLst>
                <a:gd name="T0" fmla="*/ 0 w 28"/>
                <a:gd name="T1" fmla="*/ 0 h 95"/>
                <a:gd name="T2" fmla="*/ 0 w 28"/>
                <a:gd name="T3" fmla="*/ 0 h 95"/>
                <a:gd name="T4" fmla="*/ 0 w 28"/>
                <a:gd name="T5" fmla="*/ 0 h 95"/>
                <a:gd name="T6" fmla="*/ 0 w 28"/>
                <a:gd name="T7" fmla="*/ 0 h 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95"/>
                <a:gd name="T14" fmla="*/ 28 w 28"/>
                <a:gd name="T15" fmla="*/ 95 h 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95">
                  <a:moveTo>
                    <a:pt x="0" y="0"/>
                  </a:moveTo>
                  <a:lnTo>
                    <a:pt x="28" y="95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1" name="Rectangle 590"/>
            <p:cNvSpPr>
              <a:spLocks noChangeArrowheads="1"/>
            </p:cNvSpPr>
            <p:nvPr/>
          </p:nvSpPr>
          <p:spPr bwMode="auto">
            <a:xfrm>
              <a:off x="1724" y="3639"/>
              <a:ext cx="2" cy="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2" name="Freeform 591"/>
            <p:cNvSpPr>
              <a:spLocks/>
            </p:cNvSpPr>
            <p:nvPr/>
          </p:nvSpPr>
          <p:spPr bwMode="auto">
            <a:xfrm>
              <a:off x="1121" y="3990"/>
              <a:ext cx="531" cy="1"/>
            </a:xfrm>
            <a:custGeom>
              <a:avLst/>
              <a:gdLst>
                <a:gd name="T0" fmla="*/ 0 w 6374"/>
                <a:gd name="T1" fmla="*/ 0 h 1"/>
                <a:gd name="T2" fmla="*/ 0 w 6374"/>
                <a:gd name="T3" fmla="*/ 0 h 1"/>
                <a:gd name="T4" fmla="*/ 0 w 6374"/>
                <a:gd name="T5" fmla="*/ 0 h 1"/>
                <a:gd name="T6" fmla="*/ 0 60000 65536"/>
                <a:gd name="T7" fmla="*/ 0 60000 65536"/>
                <a:gd name="T8" fmla="*/ 0 60000 65536"/>
                <a:gd name="T9" fmla="*/ 0 w 6374"/>
                <a:gd name="T10" fmla="*/ 0 h 1"/>
                <a:gd name="T11" fmla="*/ 6374 w 637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74" h="1">
                  <a:moveTo>
                    <a:pt x="6374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3" name="Freeform 592"/>
            <p:cNvSpPr>
              <a:spLocks/>
            </p:cNvSpPr>
            <p:nvPr/>
          </p:nvSpPr>
          <p:spPr bwMode="auto">
            <a:xfrm>
              <a:off x="1223" y="3797"/>
              <a:ext cx="1" cy="88"/>
            </a:xfrm>
            <a:custGeom>
              <a:avLst/>
              <a:gdLst>
                <a:gd name="T0" fmla="*/ 0 w 1"/>
                <a:gd name="T1" fmla="*/ 0 h 1046"/>
                <a:gd name="T2" fmla="*/ 0 w 1"/>
                <a:gd name="T3" fmla="*/ 0 h 1046"/>
                <a:gd name="T4" fmla="*/ 1 w 1"/>
                <a:gd name="T5" fmla="*/ 0 h 1046"/>
                <a:gd name="T6" fmla="*/ 0 60000 65536"/>
                <a:gd name="T7" fmla="*/ 0 60000 65536"/>
                <a:gd name="T8" fmla="*/ 0 60000 65536"/>
                <a:gd name="T9" fmla="*/ 0 w 1"/>
                <a:gd name="T10" fmla="*/ 0 h 1046"/>
                <a:gd name="T11" fmla="*/ 1 w 1"/>
                <a:gd name="T12" fmla="*/ 1046 h 10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046">
                  <a:moveTo>
                    <a:pt x="0" y="0"/>
                  </a:moveTo>
                  <a:lnTo>
                    <a:pt x="0" y="1046"/>
                  </a:lnTo>
                  <a:lnTo>
                    <a:pt x="1" y="104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4" name="Freeform 593"/>
            <p:cNvSpPr>
              <a:spLocks/>
            </p:cNvSpPr>
            <p:nvPr/>
          </p:nvSpPr>
          <p:spPr bwMode="auto">
            <a:xfrm>
              <a:off x="1124" y="3885"/>
              <a:ext cx="99" cy="102"/>
            </a:xfrm>
            <a:custGeom>
              <a:avLst/>
              <a:gdLst>
                <a:gd name="T0" fmla="*/ 0 w 1197"/>
                <a:gd name="T1" fmla="*/ 0 h 1224"/>
                <a:gd name="T2" fmla="*/ 0 w 1197"/>
                <a:gd name="T3" fmla="*/ 0 h 1224"/>
                <a:gd name="T4" fmla="*/ 0 w 1197"/>
                <a:gd name="T5" fmla="*/ 0 h 1224"/>
                <a:gd name="T6" fmla="*/ 0 60000 65536"/>
                <a:gd name="T7" fmla="*/ 0 60000 65536"/>
                <a:gd name="T8" fmla="*/ 0 60000 65536"/>
                <a:gd name="T9" fmla="*/ 0 w 1197"/>
                <a:gd name="T10" fmla="*/ 0 h 1224"/>
                <a:gd name="T11" fmla="*/ 1197 w 1197"/>
                <a:gd name="T12" fmla="*/ 1224 h 12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97" h="1224">
                  <a:moveTo>
                    <a:pt x="1197" y="0"/>
                  </a:moveTo>
                  <a:lnTo>
                    <a:pt x="0" y="1224"/>
                  </a:lnTo>
                  <a:lnTo>
                    <a:pt x="2" y="12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5" name="Freeform 594"/>
            <p:cNvSpPr>
              <a:spLocks/>
            </p:cNvSpPr>
            <p:nvPr/>
          </p:nvSpPr>
          <p:spPr bwMode="auto">
            <a:xfrm>
              <a:off x="1223" y="3885"/>
              <a:ext cx="429" cy="1"/>
            </a:xfrm>
            <a:custGeom>
              <a:avLst/>
              <a:gdLst>
                <a:gd name="T0" fmla="*/ 0 w 5140"/>
                <a:gd name="T1" fmla="*/ 0 h 1"/>
                <a:gd name="T2" fmla="*/ 0 w 5140"/>
                <a:gd name="T3" fmla="*/ 0 h 1"/>
                <a:gd name="T4" fmla="*/ 0 w 5140"/>
                <a:gd name="T5" fmla="*/ 0 h 1"/>
                <a:gd name="T6" fmla="*/ 0 60000 65536"/>
                <a:gd name="T7" fmla="*/ 0 60000 65536"/>
                <a:gd name="T8" fmla="*/ 0 60000 65536"/>
                <a:gd name="T9" fmla="*/ 0 w 5140"/>
                <a:gd name="T10" fmla="*/ 0 h 1"/>
                <a:gd name="T11" fmla="*/ 5140 w 514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40" h="1">
                  <a:moveTo>
                    <a:pt x="0" y="0"/>
                  </a:moveTo>
                  <a:lnTo>
                    <a:pt x="5139" y="0"/>
                  </a:lnTo>
                  <a:lnTo>
                    <a:pt x="51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6" name="Freeform 595"/>
            <p:cNvSpPr>
              <a:spLocks/>
            </p:cNvSpPr>
            <p:nvPr/>
          </p:nvSpPr>
          <p:spPr bwMode="auto">
            <a:xfrm>
              <a:off x="1224" y="3799"/>
              <a:ext cx="207" cy="86"/>
            </a:xfrm>
            <a:custGeom>
              <a:avLst/>
              <a:gdLst>
                <a:gd name="T0" fmla="*/ 0 w 2487"/>
                <a:gd name="T1" fmla="*/ 0 h 1038"/>
                <a:gd name="T2" fmla="*/ 0 w 2487"/>
                <a:gd name="T3" fmla="*/ 0 h 1038"/>
                <a:gd name="T4" fmla="*/ 0 w 2487"/>
                <a:gd name="T5" fmla="*/ 0 h 1038"/>
                <a:gd name="T6" fmla="*/ 0 60000 65536"/>
                <a:gd name="T7" fmla="*/ 0 60000 65536"/>
                <a:gd name="T8" fmla="*/ 0 60000 65536"/>
                <a:gd name="T9" fmla="*/ 0 w 2487"/>
                <a:gd name="T10" fmla="*/ 0 h 1038"/>
                <a:gd name="T11" fmla="*/ 2487 w 2487"/>
                <a:gd name="T12" fmla="*/ 1038 h 10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87" h="1038">
                  <a:moveTo>
                    <a:pt x="0" y="0"/>
                  </a:moveTo>
                  <a:lnTo>
                    <a:pt x="2485" y="1038"/>
                  </a:lnTo>
                  <a:lnTo>
                    <a:pt x="2487" y="103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7" name="Freeform 596"/>
            <p:cNvSpPr>
              <a:spLocks/>
            </p:cNvSpPr>
            <p:nvPr/>
          </p:nvSpPr>
          <p:spPr bwMode="auto">
            <a:xfrm>
              <a:off x="1118" y="3987"/>
              <a:ext cx="2" cy="3"/>
            </a:xfrm>
            <a:custGeom>
              <a:avLst/>
              <a:gdLst>
                <a:gd name="T0" fmla="*/ 0 w 28"/>
                <a:gd name="T1" fmla="*/ 0 h 41"/>
                <a:gd name="T2" fmla="*/ 0 w 28"/>
                <a:gd name="T3" fmla="*/ 0 h 41"/>
                <a:gd name="T4" fmla="*/ 0 w 28"/>
                <a:gd name="T5" fmla="*/ 0 h 41"/>
                <a:gd name="T6" fmla="*/ 0 60000 65536"/>
                <a:gd name="T7" fmla="*/ 0 60000 65536"/>
                <a:gd name="T8" fmla="*/ 0 60000 65536"/>
                <a:gd name="T9" fmla="*/ 0 w 28"/>
                <a:gd name="T10" fmla="*/ 0 h 41"/>
                <a:gd name="T11" fmla="*/ 28 w 28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41">
                  <a:moveTo>
                    <a:pt x="28" y="4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8" name="Freeform 597"/>
            <p:cNvSpPr>
              <a:spLocks/>
            </p:cNvSpPr>
            <p:nvPr/>
          </p:nvSpPr>
          <p:spPr bwMode="auto">
            <a:xfrm>
              <a:off x="1118" y="3987"/>
              <a:ext cx="534" cy="1"/>
            </a:xfrm>
            <a:custGeom>
              <a:avLst/>
              <a:gdLst>
                <a:gd name="T0" fmla="*/ 0 w 6403"/>
                <a:gd name="T1" fmla="*/ 0 h 1"/>
                <a:gd name="T2" fmla="*/ 0 w 6403"/>
                <a:gd name="T3" fmla="*/ 0 h 1"/>
                <a:gd name="T4" fmla="*/ 0 w 6403"/>
                <a:gd name="T5" fmla="*/ 0 h 1"/>
                <a:gd name="T6" fmla="*/ 0 60000 65536"/>
                <a:gd name="T7" fmla="*/ 0 60000 65536"/>
                <a:gd name="T8" fmla="*/ 0 60000 65536"/>
                <a:gd name="T9" fmla="*/ 0 w 6403"/>
                <a:gd name="T10" fmla="*/ 0 h 1"/>
                <a:gd name="T11" fmla="*/ 6403 w 640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03" h="1">
                  <a:moveTo>
                    <a:pt x="6403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9" name="Freeform 598"/>
            <p:cNvSpPr>
              <a:spLocks/>
            </p:cNvSpPr>
            <p:nvPr/>
          </p:nvSpPr>
          <p:spPr bwMode="auto">
            <a:xfrm>
              <a:off x="1969" y="2890"/>
              <a:ext cx="1" cy="244"/>
            </a:xfrm>
            <a:custGeom>
              <a:avLst/>
              <a:gdLst>
                <a:gd name="T0" fmla="*/ 0 w 3"/>
                <a:gd name="T1" fmla="*/ 0 h 2927"/>
                <a:gd name="T2" fmla="*/ 0 w 3"/>
                <a:gd name="T3" fmla="*/ 0 h 2927"/>
                <a:gd name="T4" fmla="*/ 0 w 3"/>
                <a:gd name="T5" fmla="*/ 0 h 2927"/>
                <a:gd name="T6" fmla="*/ 0 60000 65536"/>
                <a:gd name="T7" fmla="*/ 0 60000 65536"/>
                <a:gd name="T8" fmla="*/ 0 60000 65536"/>
                <a:gd name="T9" fmla="*/ 0 w 3"/>
                <a:gd name="T10" fmla="*/ 0 h 2927"/>
                <a:gd name="T11" fmla="*/ 3 w 3"/>
                <a:gd name="T12" fmla="*/ 2927 h 29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927">
                  <a:moveTo>
                    <a:pt x="0" y="0"/>
                  </a:moveTo>
                  <a:lnTo>
                    <a:pt x="1" y="2927"/>
                  </a:lnTo>
                  <a:lnTo>
                    <a:pt x="3" y="29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40" name="Freeform 599"/>
            <p:cNvSpPr>
              <a:spLocks/>
            </p:cNvSpPr>
            <p:nvPr/>
          </p:nvSpPr>
          <p:spPr bwMode="auto">
            <a:xfrm>
              <a:off x="2096" y="2891"/>
              <a:ext cx="2" cy="243"/>
            </a:xfrm>
            <a:custGeom>
              <a:avLst/>
              <a:gdLst>
                <a:gd name="T0" fmla="*/ 0 w 29"/>
                <a:gd name="T1" fmla="*/ 0 h 2917"/>
                <a:gd name="T2" fmla="*/ 0 w 29"/>
                <a:gd name="T3" fmla="*/ 0 h 2917"/>
                <a:gd name="T4" fmla="*/ 0 w 29"/>
                <a:gd name="T5" fmla="*/ 0 h 2917"/>
                <a:gd name="T6" fmla="*/ 0 w 29"/>
                <a:gd name="T7" fmla="*/ 0 h 29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2917"/>
                <a:gd name="T14" fmla="*/ 29 w 29"/>
                <a:gd name="T15" fmla="*/ 2917 h 29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2917">
                  <a:moveTo>
                    <a:pt x="28" y="0"/>
                  </a:moveTo>
                  <a:lnTo>
                    <a:pt x="0" y="0"/>
                  </a:lnTo>
                  <a:lnTo>
                    <a:pt x="29" y="2917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600"/>
            <p:cNvGrpSpPr>
              <a:grpSpLocks/>
            </p:cNvGrpSpPr>
            <p:nvPr/>
          </p:nvGrpSpPr>
          <p:grpSpPr bwMode="auto">
            <a:xfrm>
              <a:off x="1222" y="2518"/>
              <a:ext cx="1083" cy="1377"/>
              <a:chOff x="1426" y="2578"/>
              <a:chExt cx="1083" cy="1377"/>
            </a:xfrm>
          </p:grpSpPr>
          <p:grpSp>
            <p:nvGrpSpPr>
              <p:cNvPr id="9" name="Group 601"/>
              <p:cNvGrpSpPr>
                <a:grpSpLocks/>
              </p:cNvGrpSpPr>
              <p:nvPr/>
            </p:nvGrpSpPr>
            <p:grpSpPr bwMode="auto">
              <a:xfrm>
                <a:off x="1426" y="2578"/>
                <a:ext cx="1044" cy="1377"/>
                <a:chOff x="1426" y="2578"/>
                <a:chExt cx="1044" cy="1377"/>
              </a:xfrm>
            </p:grpSpPr>
            <p:sp>
              <p:nvSpPr>
                <p:cNvPr id="54746" name="Freeform 602"/>
                <p:cNvSpPr>
                  <a:spLocks/>
                </p:cNvSpPr>
                <p:nvPr/>
              </p:nvSpPr>
              <p:spPr bwMode="auto">
                <a:xfrm>
                  <a:off x="2300" y="2951"/>
                  <a:ext cx="2" cy="243"/>
                </a:xfrm>
                <a:custGeom>
                  <a:avLst/>
                  <a:gdLst>
                    <a:gd name="T0" fmla="*/ 0 w 29"/>
                    <a:gd name="T1" fmla="*/ 0 h 2917"/>
                    <a:gd name="T2" fmla="*/ 0 w 29"/>
                    <a:gd name="T3" fmla="*/ 0 h 2917"/>
                    <a:gd name="T4" fmla="*/ 0 w 29"/>
                    <a:gd name="T5" fmla="*/ 0 h 2917"/>
                    <a:gd name="T6" fmla="*/ 0 w 29"/>
                    <a:gd name="T7" fmla="*/ 0 h 29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9"/>
                    <a:gd name="T13" fmla="*/ 0 h 2917"/>
                    <a:gd name="T14" fmla="*/ 29 w 29"/>
                    <a:gd name="T15" fmla="*/ 2917 h 29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9" h="2917">
                      <a:moveTo>
                        <a:pt x="0" y="0"/>
                      </a:moveTo>
                      <a:lnTo>
                        <a:pt x="29" y="2917"/>
                      </a:lnTo>
                      <a:lnTo>
                        <a:pt x="1" y="29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47" name="Freeform 603"/>
                <p:cNvSpPr>
                  <a:spLocks/>
                </p:cNvSpPr>
                <p:nvPr/>
              </p:nvSpPr>
              <p:spPr bwMode="auto">
                <a:xfrm>
                  <a:off x="2300" y="2951"/>
                  <a:ext cx="2" cy="243"/>
                </a:xfrm>
                <a:custGeom>
                  <a:avLst/>
                  <a:gdLst>
                    <a:gd name="T0" fmla="*/ 0 w 29"/>
                    <a:gd name="T1" fmla="*/ 0 h 2917"/>
                    <a:gd name="T2" fmla="*/ 0 w 29"/>
                    <a:gd name="T3" fmla="*/ 0 h 2917"/>
                    <a:gd name="T4" fmla="*/ 0 w 29"/>
                    <a:gd name="T5" fmla="*/ 0 h 2917"/>
                    <a:gd name="T6" fmla="*/ 0 w 29"/>
                    <a:gd name="T7" fmla="*/ 0 h 2917"/>
                    <a:gd name="T8" fmla="*/ 0 w 29"/>
                    <a:gd name="T9" fmla="*/ 0 h 29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2917"/>
                    <a:gd name="T17" fmla="*/ 29 w 29"/>
                    <a:gd name="T18" fmla="*/ 2917 h 29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2917">
                      <a:moveTo>
                        <a:pt x="28" y="0"/>
                      </a:moveTo>
                      <a:lnTo>
                        <a:pt x="0" y="0"/>
                      </a:lnTo>
                      <a:lnTo>
                        <a:pt x="1" y="2917"/>
                      </a:lnTo>
                      <a:lnTo>
                        <a:pt x="29" y="2917"/>
                      </a:lnTo>
                      <a:lnTo>
                        <a:pt x="2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48" name="Freeform 604"/>
                <p:cNvSpPr>
                  <a:spLocks/>
                </p:cNvSpPr>
                <p:nvPr/>
              </p:nvSpPr>
              <p:spPr bwMode="auto">
                <a:xfrm>
                  <a:off x="2179" y="3194"/>
                  <a:ext cx="1" cy="57"/>
                </a:xfrm>
                <a:custGeom>
                  <a:avLst/>
                  <a:gdLst>
                    <a:gd name="T0" fmla="*/ 0 w 17"/>
                    <a:gd name="T1" fmla="*/ 0 h 686"/>
                    <a:gd name="T2" fmla="*/ 0 w 17"/>
                    <a:gd name="T3" fmla="*/ 0 h 686"/>
                    <a:gd name="T4" fmla="*/ 0 w 17"/>
                    <a:gd name="T5" fmla="*/ 0 h 686"/>
                    <a:gd name="T6" fmla="*/ 0 w 17"/>
                    <a:gd name="T7" fmla="*/ 0 h 68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"/>
                    <a:gd name="T13" fmla="*/ 0 h 686"/>
                    <a:gd name="T14" fmla="*/ 17 w 17"/>
                    <a:gd name="T15" fmla="*/ 686 h 68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" h="686">
                      <a:moveTo>
                        <a:pt x="16" y="0"/>
                      </a:moveTo>
                      <a:lnTo>
                        <a:pt x="0" y="0"/>
                      </a:lnTo>
                      <a:lnTo>
                        <a:pt x="17" y="68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49" name="Freeform 605"/>
                <p:cNvSpPr>
                  <a:spLocks/>
                </p:cNvSpPr>
                <p:nvPr/>
              </p:nvSpPr>
              <p:spPr bwMode="auto">
                <a:xfrm>
                  <a:off x="2179" y="3194"/>
                  <a:ext cx="1" cy="58"/>
                </a:xfrm>
                <a:custGeom>
                  <a:avLst/>
                  <a:gdLst>
                    <a:gd name="T0" fmla="*/ 0 w 17"/>
                    <a:gd name="T1" fmla="*/ 0 h 692"/>
                    <a:gd name="T2" fmla="*/ 0 w 17"/>
                    <a:gd name="T3" fmla="*/ 0 h 692"/>
                    <a:gd name="T4" fmla="*/ 0 w 17"/>
                    <a:gd name="T5" fmla="*/ 0 h 692"/>
                    <a:gd name="T6" fmla="*/ 0 w 17"/>
                    <a:gd name="T7" fmla="*/ 0 h 6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"/>
                    <a:gd name="T13" fmla="*/ 0 h 692"/>
                    <a:gd name="T14" fmla="*/ 17 w 17"/>
                    <a:gd name="T15" fmla="*/ 692 h 6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" h="692">
                      <a:moveTo>
                        <a:pt x="0" y="0"/>
                      </a:moveTo>
                      <a:lnTo>
                        <a:pt x="17" y="686"/>
                      </a:lnTo>
                      <a:lnTo>
                        <a:pt x="0" y="6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50" name="Freeform 606"/>
                <p:cNvSpPr>
                  <a:spLocks/>
                </p:cNvSpPr>
                <p:nvPr/>
              </p:nvSpPr>
              <p:spPr bwMode="auto">
                <a:xfrm>
                  <a:off x="2179" y="3194"/>
                  <a:ext cx="1" cy="58"/>
                </a:xfrm>
                <a:custGeom>
                  <a:avLst/>
                  <a:gdLst>
                    <a:gd name="T0" fmla="*/ 0 w 17"/>
                    <a:gd name="T1" fmla="*/ 0 h 692"/>
                    <a:gd name="T2" fmla="*/ 0 w 17"/>
                    <a:gd name="T3" fmla="*/ 0 h 692"/>
                    <a:gd name="T4" fmla="*/ 0 w 17"/>
                    <a:gd name="T5" fmla="*/ 0 h 692"/>
                    <a:gd name="T6" fmla="*/ 0 w 17"/>
                    <a:gd name="T7" fmla="*/ 0 h 692"/>
                    <a:gd name="T8" fmla="*/ 0 w 17"/>
                    <a:gd name="T9" fmla="*/ 0 h 6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692"/>
                    <a:gd name="T17" fmla="*/ 17 w 17"/>
                    <a:gd name="T18" fmla="*/ 692 h 6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692">
                      <a:moveTo>
                        <a:pt x="16" y="0"/>
                      </a:moveTo>
                      <a:lnTo>
                        <a:pt x="0" y="0"/>
                      </a:lnTo>
                      <a:lnTo>
                        <a:pt x="0" y="692"/>
                      </a:lnTo>
                      <a:lnTo>
                        <a:pt x="17" y="686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51" name="Freeform 607"/>
                <p:cNvSpPr>
                  <a:spLocks/>
                </p:cNvSpPr>
                <p:nvPr/>
              </p:nvSpPr>
              <p:spPr bwMode="auto">
                <a:xfrm>
                  <a:off x="2179" y="3251"/>
                  <a:ext cx="74" cy="73"/>
                </a:xfrm>
                <a:custGeom>
                  <a:avLst/>
                  <a:gdLst>
                    <a:gd name="T0" fmla="*/ 0 w 887"/>
                    <a:gd name="T1" fmla="*/ 0 h 871"/>
                    <a:gd name="T2" fmla="*/ 0 w 887"/>
                    <a:gd name="T3" fmla="*/ 0 h 871"/>
                    <a:gd name="T4" fmla="*/ 0 w 887"/>
                    <a:gd name="T5" fmla="*/ 0 h 871"/>
                    <a:gd name="T6" fmla="*/ 0 w 887"/>
                    <a:gd name="T7" fmla="*/ 0 h 87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87"/>
                    <a:gd name="T13" fmla="*/ 0 h 871"/>
                    <a:gd name="T14" fmla="*/ 887 w 887"/>
                    <a:gd name="T15" fmla="*/ 871 h 87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87" h="871">
                      <a:moveTo>
                        <a:pt x="17" y="0"/>
                      </a:moveTo>
                      <a:lnTo>
                        <a:pt x="0" y="6"/>
                      </a:lnTo>
                      <a:lnTo>
                        <a:pt x="887" y="871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52" name="Freeform 608"/>
                <p:cNvSpPr>
                  <a:spLocks/>
                </p:cNvSpPr>
                <p:nvPr/>
              </p:nvSpPr>
              <p:spPr bwMode="auto">
                <a:xfrm>
                  <a:off x="2179" y="3252"/>
                  <a:ext cx="74" cy="74"/>
                </a:xfrm>
                <a:custGeom>
                  <a:avLst/>
                  <a:gdLst>
                    <a:gd name="T0" fmla="*/ 0 w 887"/>
                    <a:gd name="T1" fmla="*/ 0 h 887"/>
                    <a:gd name="T2" fmla="*/ 0 w 887"/>
                    <a:gd name="T3" fmla="*/ 0 h 887"/>
                    <a:gd name="T4" fmla="*/ 0 w 887"/>
                    <a:gd name="T5" fmla="*/ 0 h 887"/>
                    <a:gd name="T6" fmla="*/ 0 w 887"/>
                    <a:gd name="T7" fmla="*/ 0 h 88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87"/>
                    <a:gd name="T13" fmla="*/ 0 h 887"/>
                    <a:gd name="T14" fmla="*/ 887 w 887"/>
                    <a:gd name="T15" fmla="*/ 887 h 88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87" h="887">
                      <a:moveTo>
                        <a:pt x="0" y="0"/>
                      </a:moveTo>
                      <a:lnTo>
                        <a:pt x="887" y="865"/>
                      </a:lnTo>
                      <a:lnTo>
                        <a:pt x="887" y="8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53" name="Freeform 609"/>
                <p:cNvSpPr>
                  <a:spLocks/>
                </p:cNvSpPr>
                <p:nvPr/>
              </p:nvSpPr>
              <p:spPr bwMode="auto">
                <a:xfrm>
                  <a:off x="2179" y="3251"/>
                  <a:ext cx="74" cy="75"/>
                </a:xfrm>
                <a:custGeom>
                  <a:avLst/>
                  <a:gdLst>
                    <a:gd name="T0" fmla="*/ 0 w 887"/>
                    <a:gd name="T1" fmla="*/ 0 h 893"/>
                    <a:gd name="T2" fmla="*/ 0 w 887"/>
                    <a:gd name="T3" fmla="*/ 0 h 893"/>
                    <a:gd name="T4" fmla="*/ 0 w 887"/>
                    <a:gd name="T5" fmla="*/ 0 h 893"/>
                    <a:gd name="T6" fmla="*/ 0 w 887"/>
                    <a:gd name="T7" fmla="*/ 0 h 893"/>
                    <a:gd name="T8" fmla="*/ 0 w 887"/>
                    <a:gd name="T9" fmla="*/ 0 h 8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7"/>
                    <a:gd name="T16" fmla="*/ 0 h 893"/>
                    <a:gd name="T17" fmla="*/ 887 w 887"/>
                    <a:gd name="T18" fmla="*/ 893 h 8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7" h="893">
                      <a:moveTo>
                        <a:pt x="17" y="0"/>
                      </a:moveTo>
                      <a:lnTo>
                        <a:pt x="0" y="6"/>
                      </a:lnTo>
                      <a:lnTo>
                        <a:pt x="887" y="893"/>
                      </a:lnTo>
                      <a:lnTo>
                        <a:pt x="887" y="871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54" name="Freeform 610"/>
                <p:cNvSpPr>
                  <a:spLocks/>
                </p:cNvSpPr>
                <p:nvPr/>
              </p:nvSpPr>
              <p:spPr bwMode="auto">
                <a:xfrm>
                  <a:off x="2253" y="3244"/>
                  <a:ext cx="80" cy="82"/>
                </a:xfrm>
                <a:custGeom>
                  <a:avLst/>
                  <a:gdLst>
                    <a:gd name="T0" fmla="*/ 0 w 958"/>
                    <a:gd name="T1" fmla="*/ 0 h 975"/>
                    <a:gd name="T2" fmla="*/ 0 w 958"/>
                    <a:gd name="T3" fmla="*/ 0 h 975"/>
                    <a:gd name="T4" fmla="*/ 0 w 958"/>
                    <a:gd name="T5" fmla="*/ 0 h 975"/>
                    <a:gd name="T6" fmla="*/ 0 w 958"/>
                    <a:gd name="T7" fmla="*/ 0 h 97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58"/>
                    <a:gd name="T13" fmla="*/ 0 h 975"/>
                    <a:gd name="T14" fmla="*/ 958 w 958"/>
                    <a:gd name="T15" fmla="*/ 975 h 97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58" h="975">
                      <a:moveTo>
                        <a:pt x="0" y="953"/>
                      </a:moveTo>
                      <a:lnTo>
                        <a:pt x="0" y="975"/>
                      </a:lnTo>
                      <a:lnTo>
                        <a:pt x="958" y="0"/>
                      </a:lnTo>
                      <a:lnTo>
                        <a:pt x="0" y="95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55" name="Freeform 611"/>
                <p:cNvSpPr>
                  <a:spLocks/>
                </p:cNvSpPr>
                <p:nvPr/>
              </p:nvSpPr>
              <p:spPr bwMode="auto">
                <a:xfrm>
                  <a:off x="2253" y="3244"/>
                  <a:ext cx="82" cy="82"/>
                </a:xfrm>
                <a:custGeom>
                  <a:avLst/>
                  <a:gdLst>
                    <a:gd name="T0" fmla="*/ 0 w 981"/>
                    <a:gd name="T1" fmla="*/ 0 h 975"/>
                    <a:gd name="T2" fmla="*/ 0 w 981"/>
                    <a:gd name="T3" fmla="*/ 0 h 975"/>
                    <a:gd name="T4" fmla="*/ 0 w 981"/>
                    <a:gd name="T5" fmla="*/ 0 h 975"/>
                    <a:gd name="T6" fmla="*/ 0 w 981"/>
                    <a:gd name="T7" fmla="*/ 0 h 97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81"/>
                    <a:gd name="T13" fmla="*/ 0 h 975"/>
                    <a:gd name="T14" fmla="*/ 981 w 981"/>
                    <a:gd name="T15" fmla="*/ 975 h 97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81" h="975">
                      <a:moveTo>
                        <a:pt x="0" y="975"/>
                      </a:moveTo>
                      <a:lnTo>
                        <a:pt x="958" y="0"/>
                      </a:lnTo>
                      <a:lnTo>
                        <a:pt x="981" y="0"/>
                      </a:lnTo>
                      <a:lnTo>
                        <a:pt x="0" y="975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56" name="Freeform 612"/>
                <p:cNvSpPr>
                  <a:spLocks/>
                </p:cNvSpPr>
                <p:nvPr/>
              </p:nvSpPr>
              <p:spPr bwMode="auto">
                <a:xfrm>
                  <a:off x="2253" y="3244"/>
                  <a:ext cx="82" cy="82"/>
                </a:xfrm>
                <a:custGeom>
                  <a:avLst/>
                  <a:gdLst>
                    <a:gd name="T0" fmla="*/ 0 w 981"/>
                    <a:gd name="T1" fmla="*/ 0 h 975"/>
                    <a:gd name="T2" fmla="*/ 0 w 981"/>
                    <a:gd name="T3" fmla="*/ 0 h 975"/>
                    <a:gd name="T4" fmla="*/ 0 w 981"/>
                    <a:gd name="T5" fmla="*/ 0 h 975"/>
                    <a:gd name="T6" fmla="*/ 0 w 981"/>
                    <a:gd name="T7" fmla="*/ 0 h 975"/>
                    <a:gd name="T8" fmla="*/ 0 w 981"/>
                    <a:gd name="T9" fmla="*/ 0 h 9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81"/>
                    <a:gd name="T16" fmla="*/ 0 h 975"/>
                    <a:gd name="T17" fmla="*/ 981 w 981"/>
                    <a:gd name="T18" fmla="*/ 975 h 9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81" h="975">
                      <a:moveTo>
                        <a:pt x="0" y="953"/>
                      </a:moveTo>
                      <a:lnTo>
                        <a:pt x="0" y="975"/>
                      </a:lnTo>
                      <a:lnTo>
                        <a:pt x="981" y="0"/>
                      </a:lnTo>
                      <a:lnTo>
                        <a:pt x="958" y="0"/>
                      </a:lnTo>
                      <a:lnTo>
                        <a:pt x="0" y="9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57" name="Freeform 613"/>
                <p:cNvSpPr>
                  <a:spLocks/>
                </p:cNvSpPr>
                <p:nvPr/>
              </p:nvSpPr>
              <p:spPr bwMode="auto">
                <a:xfrm>
                  <a:off x="2293" y="3205"/>
                  <a:ext cx="42" cy="39"/>
                </a:xfrm>
                <a:custGeom>
                  <a:avLst/>
                  <a:gdLst>
                    <a:gd name="T0" fmla="*/ 0 w 501"/>
                    <a:gd name="T1" fmla="*/ 0 h 472"/>
                    <a:gd name="T2" fmla="*/ 0 w 501"/>
                    <a:gd name="T3" fmla="*/ 0 h 472"/>
                    <a:gd name="T4" fmla="*/ 0 w 501"/>
                    <a:gd name="T5" fmla="*/ 0 h 472"/>
                    <a:gd name="T6" fmla="*/ 0 w 501"/>
                    <a:gd name="T7" fmla="*/ 0 h 4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01"/>
                    <a:gd name="T13" fmla="*/ 0 h 472"/>
                    <a:gd name="T14" fmla="*/ 501 w 501"/>
                    <a:gd name="T15" fmla="*/ 472 h 4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01" h="472">
                      <a:moveTo>
                        <a:pt x="478" y="472"/>
                      </a:moveTo>
                      <a:lnTo>
                        <a:pt x="501" y="472"/>
                      </a:lnTo>
                      <a:lnTo>
                        <a:pt x="0" y="0"/>
                      </a:lnTo>
                      <a:lnTo>
                        <a:pt x="478" y="47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58" name="Freeform 614"/>
                <p:cNvSpPr>
                  <a:spLocks/>
                </p:cNvSpPr>
                <p:nvPr/>
              </p:nvSpPr>
              <p:spPr bwMode="auto">
                <a:xfrm>
                  <a:off x="2293" y="3205"/>
                  <a:ext cx="42" cy="39"/>
                </a:xfrm>
                <a:custGeom>
                  <a:avLst/>
                  <a:gdLst>
                    <a:gd name="T0" fmla="*/ 0 w 501"/>
                    <a:gd name="T1" fmla="*/ 0 h 478"/>
                    <a:gd name="T2" fmla="*/ 0 w 501"/>
                    <a:gd name="T3" fmla="*/ 0 h 478"/>
                    <a:gd name="T4" fmla="*/ 0 w 501"/>
                    <a:gd name="T5" fmla="*/ 0 h 478"/>
                    <a:gd name="T6" fmla="*/ 0 w 501"/>
                    <a:gd name="T7" fmla="*/ 0 h 47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01"/>
                    <a:gd name="T13" fmla="*/ 0 h 478"/>
                    <a:gd name="T14" fmla="*/ 501 w 501"/>
                    <a:gd name="T15" fmla="*/ 478 h 47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01" h="478">
                      <a:moveTo>
                        <a:pt x="501" y="478"/>
                      </a:moveTo>
                      <a:lnTo>
                        <a:pt x="0" y="6"/>
                      </a:lnTo>
                      <a:lnTo>
                        <a:pt x="15" y="0"/>
                      </a:lnTo>
                      <a:lnTo>
                        <a:pt x="501" y="478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59" name="Freeform 615"/>
                <p:cNvSpPr>
                  <a:spLocks/>
                </p:cNvSpPr>
                <p:nvPr/>
              </p:nvSpPr>
              <p:spPr bwMode="auto">
                <a:xfrm>
                  <a:off x="2293" y="3205"/>
                  <a:ext cx="42" cy="39"/>
                </a:xfrm>
                <a:custGeom>
                  <a:avLst/>
                  <a:gdLst>
                    <a:gd name="T0" fmla="*/ 0 w 501"/>
                    <a:gd name="T1" fmla="*/ 0 h 478"/>
                    <a:gd name="T2" fmla="*/ 0 w 501"/>
                    <a:gd name="T3" fmla="*/ 0 h 478"/>
                    <a:gd name="T4" fmla="*/ 0 w 501"/>
                    <a:gd name="T5" fmla="*/ 0 h 478"/>
                    <a:gd name="T6" fmla="*/ 0 w 501"/>
                    <a:gd name="T7" fmla="*/ 0 h 478"/>
                    <a:gd name="T8" fmla="*/ 0 w 501"/>
                    <a:gd name="T9" fmla="*/ 0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01"/>
                    <a:gd name="T16" fmla="*/ 0 h 478"/>
                    <a:gd name="T17" fmla="*/ 501 w 501"/>
                    <a:gd name="T18" fmla="*/ 478 h 47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01" h="478">
                      <a:moveTo>
                        <a:pt x="478" y="478"/>
                      </a:moveTo>
                      <a:lnTo>
                        <a:pt x="501" y="478"/>
                      </a:lnTo>
                      <a:lnTo>
                        <a:pt x="15" y="0"/>
                      </a:lnTo>
                      <a:lnTo>
                        <a:pt x="0" y="6"/>
                      </a:lnTo>
                      <a:lnTo>
                        <a:pt x="478" y="47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60" name="Freeform 616"/>
                <p:cNvSpPr>
                  <a:spLocks/>
                </p:cNvSpPr>
                <p:nvPr/>
              </p:nvSpPr>
              <p:spPr bwMode="auto">
                <a:xfrm>
                  <a:off x="2293" y="3194"/>
                  <a:ext cx="1" cy="11"/>
                </a:xfrm>
                <a:custGeom>
                  <a:avLst/>
                  <a:gdLst>
                    <a:gd name="T0" fmla="*/ 0 w 15"/>
                    <a:gd name="T1" fmla="*/ 0 h 133"/>
                    <a:gd name="T2" fmla="*/ 0 w 15"/>
                    <a:gd name="T3" fmla="*/ 0 h 133"/>
                    <a:gd name="T4" fmla="*/ 0 w 15"/>
                    <a:gd name="T5" fmla="*/ 0 h 133"/>
                    <a:gd name="T6" fmla="*/ 0 w 15"/>
                    <a:gd name="T7" fmla="*/ 0 h 1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"/>
                    <a:gd name="T13" fmla="*/ 0 h 133"/>
                    <a:gd name="T14" fmla="*/ 15 w 15"/>
                    <a:gd name="T15" fmla="*/ 133 h 1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" h="133">
                      <a:moveTo>
                        <a:pt x="0" y="133"/>
                      </a:moveTo>
                      <a:lnTo>
                        <a:pt x="15" y="127"/>
                      </a:lnTo>
                      <a:lnTo>
                        <a:pt x="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61" name="Freeform 617"/>
                <p:cNvSpPr>
                  <a:spLocks/>
                </p:cNvSpPr>
                <p:nvPr/>
              </p:nvSpPr>
              <p:spPr bwMode="auto">
                <a:xfrm>
                  <a:off x="2293" y="3194"/>
                  <a:ext cx="1" cy="11"/>
                </a:xfrm>
                <a:custGeom>
                  <a:avLst/>
                  <a:gdLst>
                    <a:gd name="T0" fmla="*/ 0 w 15"/>
                    <a:gd name="T1" fmla="*/ 0 h 127"/>
                    <a:gd name="T2" fmla="*/ 0 w 15"/>
                    <a:gd name="T3" fmla="*/ 0 h 127"/>
                    <a:gd name="T4" fmla="*/ 0 w 15"/>
                    <a:gd name="T5" fmla="*/ 0 h 127"/>
                    <a:gd name="T6" fmla="*/ 0 w 15"/>
                    <a:gd name="T7" fmla="*/ 0 h 12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"/>
                    <a:gd name="T13" fmla="*/ 0 h 127"/>
                    <a:gd name="T14" fmla="*/ 15 w 15"/>
                    <a:gd name="T15" fmla="*/ 127 h 12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" h="127">
                      <a:moveTo>
                        <a:pt x="15" y="127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27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62" name="Freeform 618"/>
                <p:cNvSpPr>
                  <a:spLocks/>
                </p:cNvSpPr>
                <p:nvPr/>
              </p:nvSpPr>
              <p:spPr bwMode="auto">
                <a:xfrm>
                  <a:off x="2293" y="3194"/>
                  <a:ext cx="1" cy="11"/>
                </a:xfrm>
                <a:custGeom>
                  <a:avLst/>
                  <a:gdLst>
                    <a:gd name="T0" fmla="*/ 0 w 15"/>
                    <a:gd name="T1" fmla="*/ 0 h 133"/>
                    <a:gd name="T2" fmla="*/ 0 w 15"/>
                    <a:gd name="T3" fmla="*/ 0 h 133"/>
                    <a:gd name="T4" fmla="*/ 0 w 15"/>
                    <a:gd name="T5" fmla="*/ 0 h 133"/>
                    <a:gd name="T6" fmla="*/ 0 w 15"/>
                    <a:gd name="T7" fmla="*/ 0 h 133"/>
                    <a:gd name="T8" fmla="*/ 0 w 15"/>
                    <a:gd name="T9" fmla="*/ 0 h 1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133"/>
                    <a:gd name="T17" fmla="*/ 15 w 15"/>
                    <a:gd name="T18" fmla="*/ 133 h 1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133">
                      <a:moveTo>
                        <a:pt x="0" y="133"/>
                      </a:moveTo>
                      <a:lnTo>
                        <a:pt x="15" y="127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0" y="1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63" name="Freeform 619"/>
                <p:cNvSpPr>
                  <a:spLocks/>
                </p:cNvSpPr>
                <p:nvPr/>
              </p:nvSpPr>
              <p:spPr bwMode="auto">
                <a:xfrm>
                  <a:off x="2173" y="3193"/>
                  <a:ext cx="128" cy="2"/>
                </a:xfrm>
                <a:custGeom>
                  <a:avLst/>
                  <a:gdLst>
                    <a:gd name="T0" fmla="*/ 0 w 1544"/>
                    <a:gd name="T1" fmla="*/ 0 h 17"/>
                    <a:gd name="T2" fmla="*/ 0 w 1544"/>
                    <a:gd name="T3" fmla="*/ 0 h 17"/>
                    <a:gd name="T4" fmla="*/ 0 w 1544"/>
                    <a:gd name="T5" fmla="*/ 0 h 17"/>
                    <a:gd name="T6" fmla="*/ 0 w 1544"/>
                    <a:gd name="T7" fmla="*/ 0 h 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44"/>
                    <a:gd name="T13" fmla="*/ 0 h 17"/>
                    <a:gd name="T14" fmla="*/ 1544 w 1544"/>
                    <a:gd name="T15" fmla="*/ 17 h 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44" h="17">
                      <a:moveTo>
                        <a:pt x="1544" y="17"/>
                      </a:moveTo>
                      <a:lnTo>
                        <a:pt x="1544" y="0"/>
                      </a:lnTo>
                      <a:lnTo>
                        <a:pt x="0" y="17"/>
                      </a:lnTo>
                      <a:lnTo>
                        <a:pt x="1544" y="17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64" name="Freeform 620"/>
                <p:cNvSpPr>
                  <a:spLocks/>
                </p:cNvSpPr>
                <p:nvPr/>
              </p:nvSpPr>
              <p:spPr bwMode="auto">
                <a:xfrm>
                  <a:off x="2173" y="3193"/>
                  <a:ext cx="128" cy="2"/>
                </a:xfrm>
                <a:custGeom>
                  <a:avLst/>
                  <a:gdLst>
                    <a:gd name="T0" fmla="*/ 0 w 1544"/>
                    <a:gd name="T1" fmla="*/ 0 h 17"/>
                    <a:gd name="T2" fmla="*/ 0 w 1544"/>
                    <a:gd name="T3" fmla="*/ 0 h 17"/>
                    <a:gd name="T4" fmla="*/ 0 w 1544"/>
                    <a:gd name="T5" fmla="*/ 0 h 17"/>
                    <a:gd name="T6" fmla="*/ 0 w 1544"/>
                    <a:gd name="T7" fmla="*/ 0 h 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44"/>
                    <a:gd name="T13" fmla="*/ 0 h 17"/>
                    <a:gd name="T14" fmla="*/ 1544 w 1544"/>
                    <a:gd name="T15" fmla="*/ 17 h 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44" h="17">
                      <a:moveTo>
                        <a:pt x="1544" y="0"/>
                      </a:moveTo>
                      <a:lnTo>
                        <a:pt x="0" y="17"/>
                      </a:lnTo>
                      <a:lnTo>
                        <a:pt x="0" y="0"/>
                      </a:lnTo>
                      <a:lnTo>
                        <a:pt x="154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65" name="Rectangle 621"/>
                <p:cNvSpPr>
                  <a:spLocks noChangeArrowheads="1"/>
                </p:cNvSpPr>
                <p:nvPr/>
              </p:nvSpPr>
              <p:spPr bwMode="auto">
                <a:xfrm>
                  <a:off x="2173" y="3193"/>
                  <a:ext cx="128" cy="2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66" name="Freeform 622"/>
                <p:cNvSpPr>
                  <a:spLocks/>
                </p:cNvSpPr>
                <p:nvPr/>
              </p:nvSpPr>
              <p:spPr bwMode="auto">
                <a:xfrm>
                  <a:off x="2170" y="3707"/>
                  <a:ext cx="1" cy="248"/>
                </a:xfrm>
                <a:custGeom>
                  <a:avLst/>
                  <a:gdLst>
                    <a:gd name="T0" fmla="*/ 0 w 19"/>
                    <a:gd name="T1" fmla="*/ 0 h 2971"/>
                    <a:gd name="T2" fmla="*/ 0 w 19"/>
                    <a:gd name="T3" fmla="*/ 0 h 2971"/>
                    <a:gd name="T4" fmla="*/ 0 w 19"/>
                    <a:gd name="T5" fmla="*/ 0 h 2971"/>
                    <a:gd name="T6" fmla="*/ 0 w 19"/>
                    <a:gd name="T7" fmla="*/ 0 h 297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"/>
                    <a:gd name="T13" fmla="*/ 0 h 2971"/>
                    <a:gd name="T14" fmla="*/ 19 w 19"/>
                    <a:gd name="T15" fmla="*/ 2971 h 297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" h="2971">
                      <a:moveTo>
                        <a:pt x="19" y="0"/>
                      </a:moveTo>
                      <a:lnTo>
                        <a:pt x="0" y="0"/>
                      </a:lnTo>
                      <a:lnTo>
                        <a:pt x="19" y="2971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67" name="Freeform 623"/>
                <p:cNvSpPr>
                  <a:spLocks/>
                </p:cNvSpPr>
                <p:nvPr/>
              </p:nvSpPr>
              <p:spPr bwMode="auto">
                <a:xfrm>
                  <a:off x="2170" y="3707"/>
                  <a:ext cx="1" cy="248"/>
                </a:xfrm>
                <a:custGeom>
                  <a:avLst/>
                  <a:gdLst>
                    <a:gd name="T0" fmla="*/ 0 w 19"/>
                    <a:gd name="T1" fmla="*/ 0 h 2971"/>
                    <a:gd name="T2" fmla="*/ 0 w 19"/>
                    <a:gd name="T3" fmla="*/ 0 h 2971"/>
                    <a:gd name="T4" fmla="*/ 0 w 19"/>
                    <a:gd name="T5" fmla="*/ 0 h 2971"/>
                    <a:gd name="T6" fmla="*/ 0 w 19"/>
                    <a:gd name="T7" fmla="*/ 0 h 297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"/>
                    <a:gd name="T13" fmla="*/ 0 h 2971"/>
                    <a:gd name="T14" fmla="*/ 19 w 19"/>
                    <a:gd name="T15" fmla="*/ 2971 h 297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" h="2971">
                      <a:moveTo>
                        <a:pt x="0" y="0"/>
                      </a:moveTo>
                      <a:lnTo>
                        <a:pt x="19" y="2971"/>
                      </a:lnTo>
                      <a:lnTo>
                        <a:pt x="0" y="29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68" name="Freeform 624"/>
                <p:cNvSpPr>
                  <a:spLocks/>
                </p:cNvSpPr>
                <p:nvPr/>
              </p:nvSpPr>
              <p:spPr bwMode="auto">
                <a:xfrm>
                  <a:off x="2170" y="3707"/>
                  <a:ext cx="1" cy="248"/>
                </a:xfrm>
                <a:custGeom>
                  <a:avLst/>
                  <a:gdLst>
                    <a:gd name="T0" fmla="*/ 0 w 19"/>
                    <a:gd name="T1" fmla="*/ 0 h 2971"/>
                    <a:gd name="T2" fmla="*/ 0 w 19"/>
                    <a:gd name="T3" fmla="*/ 0 h 2971"/>
                    <a:gd name="T4" fmla="*/ 0 w 19"/>
                    <a:gd name="T5" fmla="*/ 0 h 2971"/>
                    <a:gd name="T6" fmla="*/ 0 w 19"/>
                    <a:gd name="T7" fmla="*/ 0 h 2971"/>
                    <a:gd name="T8" fmla="*/ 0 w 19"/>
                    <a:gd name="T9" fmla="*/ 0 h 29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971"/>
                    <a:gd name="T17" fmla="*/ 19 w 19"/>
                    <a:gd name="T18" fmla="*/ 2971 h 29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971">
                      <a:moveTo>
                        <a:pt x="19" y="0"/>
                      </a:moveTo>
                      <a:lnTo>
                        <a:pt x="0" y="0"/>
                      </a:lnTo>
                      <a:lnTo>
                        <a:pt x="0" y="2953"/>
                      </a:lnTo>
                      <a:lnTo>
                        <a:pt x="19" y="2971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69" name="Freeform 625"/>
                <p:cNvSpPr>
                  <a:spLocks/>
                </p:cNvSpPr>
                <p:nvPr/>
              </p:nvSpPr>
              <p:spPr bwMode="auto">
                <a:xfrm>
                  <a:off x="1929" y="3953"/>
                  <a:ext cx="242" cy="2"/>
                </a:xfrm>
                <a:custGeom>
                  <a:avLst/>
                  <a:gdLst>
                    <a:gd name="T0" fmla="*/ 0 w 2908"/>
                    <a:gd name="T1" fmla="*/ 0 h 18"/>
                    <a:gd name="T2" fmla="*/ 0 w 2908"/>
                    <a:gd name="T3" fmla="*/ 0 h 18"/>
                    <a:gd name="T4" fmla="*/ 0 w 2908"/>
                    <a:gd name="T5" fmla="*/ 0 h 18"/>
                    <a:gd name="T6" fmla="*/ 0 w 2908"/>
                    <a:gd name="T7" fmla="*/ 0 h 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908"/>
                    <a:gd name="T13" fmla="*/ 0 h 18"/>
                    <a:gd name="T14" fmla="*/ 2908 w 2908"/>
                    <a:gd name="T15" fmla="*/ 18 h 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908" h="18">
                      <a:moveTo>
                        <a:pt x="2908" y="18"/>
                      </a:moveTo>
                      <a:lnTo>
                        <a:pt x="2889" y="0"/>
                      </a:lnTo>
                      <a:lnTo>
                        <a:pt x="0" y="18"/>
                      </a:lnTo>
                      <a:lnTo>
                        <a:pt x="2908" y="18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70" name="Freeform 626"/>
                <p:cNvSpPr>
                  <a:spLocks/>
                </p:cNvSpPr>
                <p:nvPr/>
              </p:nvSpPr>
              <p:spPr bwMode="auto">
                <a:xfrm>
                  <a:off x="1929" y="3953"/>
                  <a:ext cx="241" cy="2"/>
                </a:xfrm>
                <a:custGeom>
                  <a:avLst/>
                  <a:gdLst>
                    <a:gd name="T0" fmla="*/ 0 w 2889"/>
                    <a:gd name="T1" fmla="*/ 0 h 18"/>
                    <a:gd name="T2" fmla="*/ 0 w 2889"/>
                    <a:gd name="T3" fmla="*/ 0 h 18"/>
                    <a:gd name="T4" fmla="*/ 0 w 2889"/>
                    <a:gd name="T5" fmla="*/ 0 h 18"/>
                    <a:gd name="T6" fmla="*/ 0 w 2889"/>
                    <a:gd name="T7" fmla="*/ 0 h 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89"/>
                    <a:gd name="T13" fmla="*/ 0 h 18"/>
                    <a:gd name="T14" fmla="*/ 2889 w 2889"/>
                    <a:gd name="T15" fmla="*/ 18 h 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89" h="18">
                      <a:moveTo>
                        <a:pt x="2889" y="0"/>
                      </a:moveTo>
                      <a:lnTo>
                        <a:pt x="0" y="18"/>
                      </a:lnTo>
                      <a:lnTo>
                        <a:pt x="19" y="0"/>
                      </a:lnTo>
                      <a:lnTo>
                        <a:pt x="2889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71" name="Freeform 627"/>
                <p:cNvSpPr>
                  <a:spLocks/>
                </p:cNvSpPr>
                <p:nvPr/>
              </p:nvSpPr>
              <p:spPr bwMode="auto">
                <a:xfrm>
                  <a:off x="1929" y="3953"/>
                  <a:ext cx="242" cy="2"/>
                </a:xfrm>
                <a:custGeom>
                  <a:avLst/>
                  <a:gdLst>
                    <a:gd name="T0" fmla="*/ 0 w 2908"/>
                    <a:gd name="T1" fmla="*/ 0 h 18"/>
                    <a:gd name="T2" fmla="*/ 0 w 2908"/>
                    <a:gd name="T3" fmla="*/ 0 h 18"/>
                    <a:gd name="T4" fmla="*/ 0 w 2908"/>
                    <a:gd name="T5" fmla="*/ 0 h 18"/>
                    <a:gd name="T6" fmla="*/ 0 w 2908"/>
                    <a:gd name="T7" fmla="*/ 0 h 18"/>
                    <a:gd name="T8" fmla="*/ 0 w 2908"/>
                    <a:gd name="T9" fmla="*/ 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08"/>
                    <a:gd name="T16" fmla="*/ 0 h 18"/>
                    <a:gd name="T17" fmla="*/ 2908 w 2908"/>
                    <a:gd name="T18" fmla="*/ 18 h 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08" h="18">
                      <a:moveTo>
                        <a:pt x="2908" y="18"/>
                      </a:moveTo>
                      <a:lnTo>
                        <a:pt x="2889" y="0"/>
                      </a:lnTo>
                      <a:lnTo>
                        <a:pt x="19" y="0"/>
                      </a:lnTo>
                      <a:lnTo>
                        <a:pt x="0" y="18"/>
                      </a:lnTo>
                      <a:lnTo>
                        <a:pt x="2908" y="1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72" name="Freeform 628"/>
                <p:cNvSpPr>
                  <a:spLocks/>
                </p:cNvSpPr>
                <p:nvPr/>
              </p:nvSpPr>
              <p:spPr bwMode="auto">
                <a:xfrm>
                  <a:off x="1929" y="3710"/>
                  <a:ext cx="1" cy="245"/>
                </a:xfrm>
                <a:custGeom>
                  <a:avLst/>
                  <a:gdLst>
                    <a:gd name="T0" fmla="*/ 0 w 19"/>
                    <a:gd name="T1" fmla="*/ 0 h 2936"/>
                    <a:gd name="T2" fmla="*/ 0 w 19"/>
                    <a:gd name="T3" fmla="*/ 0 h 2936"/>
                    <a:gd name="T4" fmla="*/ 0 w 19"/>
                    <a:gd name="T5" fmla="*/ 0 h 2936"/>
                    <a:gd name="T6" fmla="*/ 0 w 19"/>
                    <a:gd name="T7" fmla="*/ 0 h 293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"/>
                    <a:gd name="T13" fmla="*/ 0 h 2936"/>
                    <a:gd name="T14" fmla="*/ 19 w 19"/>
                    <a:gd name="T15" fmla="*/ 2936 h 29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" h="2936">
                      <a:moveTo>
                        <a:pt x="0" y="2936"/>
                      </a:moveTo>
                      <a:lnTo>
                        <a:pt x="19" y="2918"/>
                      </a:lnTo>
                      <a:lnTo>
                        <a:pt x="0" y="0"/>
                      </a:lnTo>
                      <a:lnTo>
                        <a:pt x="0" y="29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73" name="Freeform 629"/>
                <p:cNvSpPr>
                  <a:spLocks/>
                </p:cNvSpPr>
                <p:nvPr/>
              </p:nvSpPr>
              <p:spPr bwMode="auto">
                <a:xfrm>
                  <a:off x="1929" y="3710"/>
                  <a:ext cx="1" cy="243"/>
                </a:xfrm>
                <a:custGeom>
                  <a:avLst/>
                  <a:gdLst>
                    <a:gd name="T0" fmla="*/ 0 w 19"/>
                    <a:gd name="T1" fmla="*/ 0 h 2918"/>
                    <a:gd name="T2" fmla="*/ 0 w 19"/>
                    <a:gd name="T3" fmla="*/ 0 h 2918"/>
                    <a:gd name="T4" fmla="*/ 0 w 19"/>
                    <a:gd name="T5" fmla="*/ 0 h 2918"/>
                    <a:gd name="T6" fmla="*/ 0 w 19"/>
                    <a:gd name="T7" fmla="*/ 0 h 29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"/>
                    <a:gd name="T13" fmla="*/ 0 h 2918"/>
                    <a:gd name="T14" fmla="*/ 19 w 19"/>
                    <a:gd name="T15" fmla="*/ 2918 h 29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" h="2918">
                      <a:moveTo>
                        <a:pt x="19" y="2918"/>
                      </a:move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918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74" name="Freeform 630"/>
                <p:cNvSpPr>
                  <a:spLocks/>
                </p:cNvSpPr>
                <p:nvPr/>
              </p:nvSpPr>
              <p:spPr bwMode="auto">
                <a:xfrm>
                  <a:off x="1929" y="3710"/>
                  <a:ext cx="1" cy="245"/>
                </a:xfrm>
                <a:custGeom>
                  <a:avLst/>
                  <a:gdLst>
                    <a:gd name="T0" fmla="*/ 0 w 19"/>
                    <a:gd name="T1" fmla="*/ 0 h 2936"/>
                    <a:gd name="T2" fmla="*/ 0 w 19"/>
                    <a:gd name="T3" fmla="*/ 0 h 2936"/>
                    <a:gd name="T4" fmla="*/ 0 w 19"/>
                    <a:gd name="T5" fmla="*/ 0 h 2936"/>
                    <a:gd name="T6" fmla="*/ 0 w 19"/>
                    <a:gd name="T7" fmla="*/ 0 h 2936"/>
                    <a:gd name="T8" fmla="*/ 0 w 19"/>
                    <a:gd name="T9" fmla="*/ 0 h 29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936"/>
                    <a:gd name="T17" fmla="*/ 19 w 19"/>
                    <a:gd name="T18" fmla="*/ 2936 h 29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936">
                      <a:moveTo>
                        <a:pt x="0" y="2936"/>
                      </a:moveTo>
                      <a:lnTo>
                        <a:pt x="19" y="2918"/>
                      </a:lnTo>
                      <a:lnTo>
                        <a:pt x="19" y="0"/>
                      </a:lnTo>
                      <a:lnTo>
                        <a:pt x="0" y="0"/>
                      </a:lnTo>
                      <a:lnTo>
                        <a:pt x="0" y="29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75" name="Freeform 631"/>
                <p:cNvSpPr>
                  <a:spLocks/>
                </p:cNvSpPr>
                <p:nvPr/>
              </p:nvSpPr>
              <p:spPr bwMode="auto">
                <a:xfrm>
                  <a:off x="1636" y="3942"/>
                  <a:ext cx="294" cy="2"/>
                </a:xfrm>
                <a:custGeom>
                  <a:avLst/>
                  <a:gdLst>
                    <a:gd name="T0" fmla="*/ 0 w 3523"/>
                    <a:gd name="T1" fmla="*/ 0 h 24"/>
                    <a:gd name="T2" fmla="*/ 0 w 3523"/>
                    <a:gd name="T3" fmla="*/ 0 h 24"/>
                    <a:gd name="T4" fmla="*/ 0 w 3523"/>
                    <a:gd name="T5" fmla="*/ 0 h 24"/>
                    <a:gd name="T6" fmla="*/ 0 w 3523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523"/>
                    <a:gd name="T13" fmla="*/ 0 h 24"/>
                    <a:gd name="T14" fmla="*/ 3523 w 3523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523" h="24">
                      <a:moveTo>
                        <a:pt x="3523" y="24"/>
                      </a:moveTo>
                      <a:lnTo>
                        <a:pt x="3523" y="0"/>
                      </a:lnTo>
                      <a:lnTo>
                        <a:pt x="0" y="24"/>
                      </a:lnTo>
                      <a:lnTo>
                        <a:pt x="3523" y="24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76" name="Freeform 632"/>
                <p:cNvSpPr>
                  <a:spLocks/>
                </p:cNvSpPr>
                <p:nvPr/>
              </p:nvSpPr>
              <p:spPr bwMode="auto">
                <a:xfrm>
                  <a:off x="1636" y="3942"/>
                  <a:ext cx="294" cy="2"/>
                </a:xfrm>
                <a:custGeom>
                  <a:avLst/>
                  <a:gdLst>
                    <a:gd name="T0" fmla="*/ 0 w 3523"/>
                    <a:gd name="T1" fmla="*/ 0 h 24"/>
                    <a:gd name="T2" fmla="*/ 0 w 3523"/>
                    <a:gd name="T3" fmla="*/ 0 h 24"/>
                    <a:gd name="T4" fmla="*/ 0 w 3523"/>
                    <a:gd name="T5" fmla="*/ 0 h 24"/>
                    <a:gd name="T6" fmla="*/ 0 w 3523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523"/>
                    <a:gd name="T13" fmla="*/ 0 h 24"/>
                    <a:gd name="T14" fmla="*/ 3523 w 3523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523" h="24">
                      <a:moveTo>
                        <a:pt x="3523" y="0"/>
                      </a:moveTo>
                      <a:lnTo>
                        <a:pt x="0" y="24"/>
                      </a:lnTo>
                      <a:lnTo>
                        <a:pt x="4" y="0"/>
                      </a:lnTo>
                      <a:lnTo>
                        <a:pt x="3523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77" name="Freeform 633"/>
                <p:cNvSpPr>
                  <a:spLocks/>
                </p:cNvSpPr>
                <p:nvPr/>
              </p:nvSpPr>
              <p:spPr bwMode="auto">
                <a:xfrm>
                  <a:off x="1636" y="3942"/>
                  <a:ext cx="294" cy="2"/>
                </a:xfrm>
                <a:custGeom>
                  <a:avLst/>
                  <a:gdLst>
                    <a:gd name="T0" fmla="*/ 0 w 3523"/>
                    <a:gd name="T1" fmla="*/ 0 h 24"/>
                    <a:gd name="T2" fmla="*/ 0 w 3523"/>
                    <a:gd name="T3" fmla="*/ 0 h 24"/>
                    <a:gd name="T4" fmla="*/ 0 w 3523"/>
                    <a:gd name="T5" fmla="*/ 0 h 24"/>
                    <a:gd name="T6" fmla="*/ 0 w 3523"/>
                    <a:gd name="T7" fmla="*/ 0 h 24"/>
                    <a:gd name="T8" fmla="*/ 0 w 3523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23"/>
                    <a:gd name="T16" fmla="*/ 0 h 24"/>
                    <a:gd name="T17" fmla="*/ 3523 w 3523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23" h="24">
                      <a:moveTo>
                        <a:pt x="3523" y="24"/>
                      </a:moveTo>
                      <a:lnTo>
                        <a:pt x="3523" y="0"/>
                      </a:lnTo>
                      <a:lnTo>
                        <a:pt x="4" y="0"/>
                      </a:lnTo>
                      <a:lnTo>
                        <a:pt x="0" y="24"/>
                      </a:lnTo>
                      <a:lnTo>
                        <a:pt x="3523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78" name="Freeform 634"/>
                <p:cNvSpPr>
                  <a:spLocks/>
                </p:cNvSpPr>
                <p:nvPr/>
              </p:nvSpPr>
              <p:spPr bwMode="auto">
                <a:xfrm>
                  <a:off x="1426" y="3856"/>
                  <a:ext cx="210" cy="88"/>
                </a:xfrm>
                <a:custGeom>
                  <a:avLst/>
                  <a:gdLst>
                    <a:gd name="T0" fmla="*/ 0 w 2521"/>
                    <a:gd name="T1" fmla="*/ 0 h 1049"/>
                    <a:gd name="T2" fmla="*/ 0 w 2521"/>
                    <a:gd name="T3" fmla="*/ 0 h 1049"/>
                    <a:gd name="T4" fmla="*/ 0 w 2521"/>
                    <a:gd name="T5" fmla="*/ 0 h 1049"/>
                    <a:gd name="T6" fmla="*/ 0 w 2521"/>
                    <a:gd name="T7" fmla="*/ 0 h 104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21"/>
                    <a:gd name="T13" fmla="*/ 0 h 1049"/>
                    <a:gd name="T14" fmla="*/ 2521 w 2521"/>
                    <a:gd name="T15" fmla="*/ 1049 h 104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21" h="1049">
                      <a:moveTo>
                        <a:pt x="2517" y="1049"/>
                      </a:moveTo>
                      <a:lnTo>
                        <a:pt x="2521" y="1025"/>
                      </a:lnTo>
                      <a:lnTo>
                        <a:pt x="0" y="0"/>
                      </a:lnTo>
                      <a:lnTo>
                        <a:pt x="2517" y="104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79" name="Freeform 635"/>
                <p:cNvSpPr>
                  <a:spLocks/>
                </p:cNvSpPr>
                <p:nvPr/>
              </p:nvSpPr>
              <p:spPr bwMode="auto">
                <a:xfrm>
                  <a:off x="1426" y="3856"/>
                  <a:ext cx="210" cy="86"/>
                </a:xfrm>
                <a:custGeom>
                  <a:avLst/>
                  <a:gdLst>
                    <a:gd name="T0" fmla="*/ 0 w 2521"/>
                    <a:gd name="T1" fmla="*/ 0 h 1034"/>
                    <a:gd name="T2" fmla="*/ 0 w 2521"/>
                    <a:gd name="T3" fmla="*/ 0 h 1034"/>
                    <a:gd name="T4" fmla="*/ 0 w 2521"/>
                    <a:gd name="T5" fmla="*/ 0 h 1034"/>
                    <a:gd name="T6" fmla="*/ 0 w 2521"/>
                    <a:gd name="T7" fmla="*/ 0 h 103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21"/>
                    <a:gd name="T13" fmla="*/ 0 h 1034"/>
                    <a:gd name="T14" fmla="*/ 2521 w 2521"/>
                    <a:gd name="T15" fmla="*/ 1034 h 103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21" h="1034">
                      <a:moveTo>
                        <a:pt x="2521" y="1034"/>
                      </a:moveTo>
                      <a:lnTo>
                        <a:pt x="0" y="9"/>
                      </a:lnTo>
                      <a:lnTo>
                        <a:pt x="40" y="0"/>
                      </a:lnTo>
                      <a:lnTo>
                        <a:pt x="2521" y="1034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80" name="Freeform 636"/>
                <p:cNvSpPr>
                  <a:spLocks/>
                </p:cNvSpPr>
                <p:nvPr/>
              </p:nvSpPr>
              <p:spPr bwMode="auto">
                <a:xfrm>
                  <a:off x="1426" y="3856"/>
                  <a:ext cx="210" cy="88"/>
                </a:xfrm>
                <a:custGeom>
                  <a:avLst/>
                  <a:gdLst>
                    <a:gd name="T0" fmla="*/ 0 w 2521"/>
                    <a:gd name="T1" fmla="*/ 0 h 1058"/>
                    <a:gd name="T2" fmla="*/ 0 w 2521"/>
                    <a:gd name="T3" fmla="*/ 0 h 1058"/>
                    <a:gd name="T4" fmla="*/ 0 w 2521"/>
                    <a:gd name="T5" fmla="*/ 0 h 1058"/>
                    <a:gd name="T6" fmla="*/ 0 w 2521"/>
                    <a:gd name="T7" fmla="*/ 0 h 1058"/>
                    <a:gd name="T8" fmla="*/ 0 w 2521"/>
                    <a:gd name="T9" fmla="*/ 0 h 10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1"/>
                    <a:gd name="T16" fmla="*/ 0 h 1058"/>
                    <a:gd name="T17" fmla="*/ 2521 w 2521"/>
                    <a:gd name="T18" fmla="*/ 1058 h 10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1" h="1058">
                      <a:moveTo>
                        <a:pt x="2517" y="1058"/>
                      </a:moveTo>
                      <a:lnTo>
                        <a:pt x="2521" y="1034"/>
                      </a:lnTo>
                      <a:lnTo>
                        <a:pt x="40" y="0"/>
                      </a:lnTo>
                      <a:lnTo>
                        <a:pt x="0" y="9"/>
                      </a:lnTo>
                      <a:lnTo>
                        <a:pt x="2517" y="10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81" name="Freeform 637"/>
                <p:cNvSpPr>
                  <a:spLocks/>
                </p:cNvSpPr>
                <p:nvPr/>
              </p:nvSpPr>
              <p:spPr bwMode="auto">
                <a:xfrm>
                  <a:off x="1426" y="3708"/>
                  <a:ext cx="149" cy="148"/>
                </a:xfrm>
                <a:custGeom>
                  <a:avLst/>
                  <a:gdLst>
                    <a:gd name="T0" fmla="*/ 0 w 1785"/>
                    <a:gd name="T1" fmla="*/ 0 h 1787"/>
                    <a:gd name="T2" fmla="*/ 0 w 1785"/>
                    <a:gd name="T3" fmla="*/ 0 h 1787"/>
                    <a:gd name="T4" fmla="*/ 0 w 1785"/>
                    <a:gd name="T5" fmla="*/ 0 h 1787"/>
                    <a:gd name="T6" fmla="*/ 0 w 1785"/>
                    <a:gd name="T7" fmla="*/ 0 h 178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85"/>
                    <a:gd name="T13" fmla="*/ 0 h 1787"/>
                    <a:gd name="T14" fmla="*/ 1785 w 1785"/>
                    <a:gd name="T15" fmla="*/ 1787 h 178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85" h="1787">
                      <a:moveTo>
                        <a:pt x="0" y="1787"/>
                      </a:moveTo>
                      <a:lnTo>
                        <a:pt x="40" y="1778"/>
                      </a:lnTo>
                      <a:lnTo>
                        <a:pt x="1785" y="0"/>
                      </a:lnTo>
                      <a:lnTo>
                        <a:pt x="0" y="1787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82" name="Freeform 638"/>
                <p:cNvSpPr>
                  <a:spLocks/>
                </p:cNvSpPr>
                <p:nvPr/>
              </p:nvSpPr>
              <p:spPr bwMode="auto">
                <a:xfrm>
                  <a:off x="1430" y="3708"/>
                  <a:ext cx="146" cy="148"/>
                </a:xfrm>
                <a:custGeom>
                  <a:avLst/>
                  <a:gdLst>
                    <a:gd name="T0" fmla="*/ 0 w 1755"/>
                    <a:gd name="T1" fmla="*/ 0 h 1778"/>
                    <a:gd name="T2" fmla="*/ 0 w 1755"/>
                    <a:gd name="T3" fmla="*/ 0 h 1778"/>
                    <a:gd name="T4" fmla="*/ 0 w 1755"/>
                    <a:gd name="T5" fmla="*/ 0 h 1778"/>
                    <a:gd name="T6" fmla="*/ 0 w 1755"/>
                    <a:gd name="T7" fmla="*/ 0 h 177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55"/>
                    <a:gd name="T13" fmla="*/ 0 h 1778"/>
                    <a:gd name="T14" fmla="*/ 1755 w 1755"/>
                    <a:gd name="T15" fmla="*/ 1778 h 177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55" h="1778">
                      <a:moveTo>
                        <a:pt x="0" y="1778"/>
                      </a:moveTo>
                      <a:lnTo>
                        <a:pt x="1745" y="0"/>
                      </a:lnTo>
                      <a:lnTo>
                        <a:pt x="1755" y="24"/>
                      </a:lnTo>
                      <a:lnTo>
                        <a:pt x="0" y="1778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83" name="Freeform 639"/>
                <p:cNvSpPr>
                  <a:spLocks/>
                </p:cNvSpPr>
                <p:nvPr/>
              </p:nvSpPr>
              <p:spPr bwMode="auto">
                <a:xfrm>
                  <a:off x="1426" y="3708"/>
                  <a:ext cx="150" cy="148"/>
                </a:xfrm>
                <a:custGeom>
                  <a:avLst/>
                  <a:gdLst>
                    <a:gd name="T0" fmla="*/ 0 w 1795"/>
                    <a:gd name="T1" fmla="*/ 0 h 1787"/>
                    <a:gd name="T2" fmla="*/ 0 w 1795"/>
                    <a:gd name="T3" fmla="*/ 0 h 1787"/>
                    <a:gd name="T4" fmla="*/ 0 w 1795"/>
                    <a:gd name="T5" fmla="*/ 0 h 1787"/>
                    <a:gd name="T6" fmla="*/ 0 w 1795"/>
                    <a:gd name="T7" fmla="*/ 0 h 1787"/>
                    <a:gd name="T8" fmla="*/ 0 w 1795"/>
                    <a:gd name="T9" fmla="*/ 0 h 17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95"/>
                    <a:gd name="T16" fmla="*/ 0 h 1787"/>
                    <a:gd name="T17" fmla="*/ 1795 w 1795"/>
                    <a:gd name="T18" fmla="*/ 1787 h 17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95" h="1787">
                      <a:moveTo>
                        <a:pt x="0" y="1787"/>
                      </a:moveTo>
                      <a:lnTo>
                        <a:pt x="40" y="1778"/>
                      </a:lnTo>
                      <a:lnTo>
                        <a:pt x="1795" y="24"/>
                      </a:lnTo>
                      <a:lnTo>
                        <a:pt x="1785" y="0"/>
                      </a:lnTo>
                      <a:lnTo>
                        <a:pt x="0" y="17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84" name="Freeform 640"/>
                <p:cNvSpPr>
                  <a:spLocks/>
                </p:cNvSpPr>
                <p:nvPr/>
              </p:nvSpPr>
              <p:spPr bwMode="auto">
                <a:xfrm>
                  <a:off x="1575" y="3708"/>
                  <a:ext cx="595" cy="1"/>
                </a:xfrm>
                <a:custGeom>
                  <a:avLst/>
                  <a:gdLst>
                    <a:gd name="T0" fmla="*/ 0 w 7143"/>
                    <a:gd name="T1" fmla="*/ 0 h 24"/>
                    <a:gd name="T2" fmla="*/ 0 w 7143"/>
                    <a:gd name="T3" fmla="*/ 0 h 24"/>
                    <a:gd name="T4" fmla="*/ 0 w 7143"/>
                    <a:gd name="T5" fmla="*/ 0 h 24"/>
                    <a:gd name="T6" fmla="*/ 0 w 7143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143"/>
                    <a:gd name="T13" fmla="*/ 0 h 24"/>
                    <a:gd name="T14" fmla="*/ 7143 w 7143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143" h="24">
                      <a:moveTo>
                        <a:pt x="0" y="0"/>
                      </a:moveTo>
                      <a:lnTo>
                        <a:pt x="10" y="24"/>
                      </a:lnTo>
                      <a:lnTo>
                        <a:pt x="714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85" name="Freeform 641"/>
                <p:cNvSpPr>
                  <a:spLocks/>
                </p:cNvSpPr>
                <p:nvPr/>
              </p:nvSpPr>
              <p:spPr bwMode="auto">
                <a:xfrm>
                  <a:off x="1576" y="3708"/>
                  <a:ext cx="594" cy="1"/>
                </a:xfrm>
                <a:custGeom>
                  <a:avLst/>
                  <a:gdLst>
                    <a:gd name="T0" fmla="*/ 0 w 7133"/>
                    <a:gd name="T1" fmla="*/ 0 h 24"/>
                    <a:gd name="T2" fmla="*/ 0 w 7133"/>
                    <a:gd name="T3" fmla="*/ 0 h 24"/>
                    <a:gd name="T4" fmla="*/ 0 w 7133"/>
                    <a:gd name="T5" fmla="*/ 0 h 24"/>
                    <a:gd name="T6" fmla="*/ 0 w 7133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133"/>
                    <a:gd name="T13" fmla="*/ 0 h 24"/>
                    <a:gd name="T14" fmla="*/ 7133 w 7133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133" h="24">
                      <a:moveTo>
                        <a:pt x="0" y="24"/>
                      </a:moveTo>
                      <a:lnTo>
                        <a:pt x="7133" y="0"/>
                      </a:lnTo>
                      <a:lnTo>
                        <a:pt x="7133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86" name="Freeform 642"/>
                <p:cNvSpPr>
                  <a:spLocks/>
                </p:cNvSpPr>
                <p:nvPr/>
              </p:nvSpPr>
              <p:spPr bwMode="auto">
                <a:xfrm>
                  <a:off x="1575" y="3708"/>
                  <a:ext cx="595" cy="1"/>
                </a:xfrm>
                <a:custGeom>
                  <a:avLst/>
                  <a:gdLst>
                    <a:gd name="T0" fmla="*/ 0 w 7143"/>
                    <a:gd name="T1" fmla="*/ 0 h 24"/>
                    <a:gd name="T2" fmla="*/ 0 w 7143"/>
                    <a:gd name="T3" fmla="*/ 0 h 24"/>
                    <a:gd name="T4" fmla="*/ 0 w 7143"/>
                    <a:gd name="T5" fmla="*/ 0 h 24"/>
                    <a:gd name="T6" fmla="*/ 0 w 7143"/>
                    <a:gd name="T7" fmla="*/ 0 h 24"/>
                    <a:gd name="T8" fmla="*/ 0 w 7143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43"/>
                    <a:gd name="T16" fmla="*/ 0 h 24"/>
                    <a:gd name="T17" fmla="*/ 7143 w 7143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43" h="24">
                      <a:moveTo>
                        <a:pt x="0" y="0"/>
                      </a:moveTo>
                      <a:lnTo>
                        <a:pt x="10" y="24"/>
                      </a:lnTo>
                      <a:lnTo>
                        <a:pt x="7143" y="24"/>
                      </a:lnTo>
                      <a:lnTo>
                        <a:pt x="714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87" name="Freeform 643"/>
                <p:cNvSpPr>
                  <a:spLocks/>
                </p:cNvSpPr>
                <p:nvPr/>
              </p:nvSpPr>
              <p:spPr bwMode="auto">
                <a:xfrm>
                  <a:off x="1856" y="3117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88" name="Freeform 644"/>
                <p:cNvSpPr>
                  <a:spLocks/>
                </p:cNvSpPr>
                <p:nvPr/>
              </p:nvSpPr>
              <p:spPr bwMode="auto">
                <a:xfrm>
                  <a:off x="1856" y="3103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89" name="Freeform 645"/>
                <p:cNvSpPr>
                  <a:spLocks/>
                </p:cNvSpPr>
                <p:nvPr/>
              </p:nvSpPr>
              <p:spPr bwMode="auto">
                <a:xfrm>
                  <a:off x="1856" y="3089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90" name="Freeform 646"/>
                <p:cNvSpPr>
                  <a:spLocks/>
                </p:cNvSpPr>
                <p:nvPr/>
              </p:nvSpPr>
              <p:spPr bwMode="auto">
                <a:xfrm>
                  <a:off x="1856" y="3075"/>
                  <a:ext cx="52" cy="53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91" name="Freeform 647"/>
                <p:cNvSpPr>
                  <a:spLocks/>
                </p:cNvSpPr>
                <p:nvPr/>
              </p:nvSpPr>
              <p:spPr bwMode="auto">
                <a:xfrm>
                  <a:off x="1856" y="3062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92" name="Freeform 648"/>
                <p:cNvSpPr>
                  <a:spLocks/>
                </p:cNvSpPr>
                <p:nvPr/>
              </p:nvSpPr>
              <p:spPr bwMode="auto">
                <a:xfrm>
                  <a:off x="1856" y="3048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93" name="Freeform 649"/>
                <p:cNvSpPr>
                  <a:spLocks/>
                </p:cNvSpPr>
                <p:nvPr/>
              </p:nvSpPr>
              <p:spPr bwMode="auto">
                <a:xfrm>
                  <a:off x="1856" y="3034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94" name="Freeform 650"/>
                <p:cNvSpPr>
                  <a:spLocks/>
                </p:cNvSpPr>
                <p:nvPr/>
              </p:nvSpPr>
              <p:spPr bwMode="auto">
                <a:xfrm>
                  <a:off x="1856" y="3021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95" name="Freeform 651"/>
                <p:cNvSpPr>
                  <a:spLocks/>
                </p:cNvSpPr>
                <p:nvPr/>
              </p:nvSpPr>
              <p:spPr bwMode="auto">
                <a:xfrm>
                  <a:off x="1856" y="3007"/>
                  <a:ext cx="52" cy="52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96" name="Freeform 652"/>
                <p:cNvSpPr>
                  <a:spLocks/>
                </p:cNvSpPr>
                <p:nvPr/>
              </p:nvSpPr>
              <p:spPr bwMode="auto">
                <a:xfrm>
                  <a:off x="1856" y="2993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97" name="Freeform 653"/>
                <p:cNvSpPr>
                  <a:spLocks/>
                </p:cNvSpPr>
                <p:nvPr/>
              </p:nvSpPr>
              <p:spPr bwMode="auto">
                <a:xfrm>
                  <a:off x="1856" y="2980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98" name="Freeform 654"/>
                <p:cNvSpPr>
                  <a:spLocks/>
                </p:cNvSpPr>
                <p:nvPr/>
              </p:nvSpPr>
              <p:spPr bwMode="auto">
                <a:xfrm>
                  <a:off x="1856" y="2966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99" name="Freeform 655"/>
                <p:cNvSpPr>
                  <a:spLocks/>
                </p:cNvSpPr>
                <p:nvPr/>
              </p:nvSpPr>
              <p:spPr bwMode="auto">
                <a:xfrm>
                  <a:off x="1856" y="2952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00" name="Freeform 656"/>
                <p:cNvSpPr>
                  <a:spLocks/>
                </p:cNvSpPr>
                <p:nvPr/>
              </p:nvSpPr>
              <p:spPr bwMode="auto">
                <a:xfrm>
                  <a:off x="1856" y="2938"/>
                  <a:ext cx="52" cy="53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01" name="Freeform 657"/>
                <p:cNvSpPr>
                  <a:spLocks/>
                </p:cNvSpPr>
                <p:nvPr/>
              </p:nvSpPr>
              <p:spPr bwMode="auto">
                <a:xfrm>
                  <a:off x="1856" y="2925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02" name="Freeform 658"/>
                <p:cNvSpPr>
                  <a:spLocks/>
                </p:cNvSpPr>
                <p:nvPr/>
              </p:nvSpPr>
              <p:spPr bwMode="auto">
                <a:xfrm>
                  <a:off x="1856" y="2911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03" name="Freeform 659"/>
                <p:cNvSpPr>
                  <a:spLocks/>
                </p:cNvSpPr>
                <p:nvPr/>
              </p:nvSpPr>
              <p:spPr bwMode="auto">
                <a:xfrm>
                  <a:off x="1856" y="2897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04" name="Freeform 660"/>
                <p:cNvSpPr>
                  <a:spLocks/>
                </p:cNvSpPr>
                <p:nvPr/>
              </p:nvSpPr>
              <p:spPr bwMode="auto">
                <a:xfrm>
                  <a:off x="1856" y="2884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05" name="Freeform 661"/>
                <p:cNvSpPr>
                  <a:spLocks/>
                </p:cNvSpPr>
                <p:nvPr/>
              </p:nvSpPr>
              <p:spPr bwMode="auto">
                <a:xfrm>
                  <a:off x="1856" y="2870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06" name="Freeform 662"/>
                <p:cNvSpPr>
                  <a:spLocks/>
                </p:cNvSpPr>
                <p:nvPr/>
              </p:nvSpPr>
              <p:spPr bwMode="auto">
                <a:xfrm>
                  <a:off x="1856" y="2856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07" name="Freeform 663"/>
                <p:cNvSpPr>
                  <a:spLocks/>
                </p:cNvSpPr>
                <p:nvPr/>
              </p:nvSpPr>
              <p:spPr bwMode="auto">
                <a:xfrm>
                  <a:off x="1856" y="2843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08" name="Freeform 664"/>
                <p:cNvSpPr>
                  <a:spLocks/>
                </p:cNvSpPr>
                <p:nvPr/>
              </p:nvSpPr>
              <p:spPr bwMode="auto">
                <a:xfrm>
                  <a:off x="1856" y="2829"/>
                  <a:ext cx="52" cy="52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09" name="Freeform 665"/>
                <p:cNvSpPr>
                  <a:spLocks/>
                </p:cNvSpPr>
                <p:nvPr/>
              </p:nvSpPr>
              <p:spPr bwMode="auto">
                <a:xfrm>
                  <a:off x="1856" y="2815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10" name="Freeform 666"/>
                <p:cNvSpPr>
                  <a:spLocks/>
                </p:cNvSpPr>
                <p:nvPr/>
              </p:nvSpPr>
              <p:spPr bwMode="auto">
                <a:xfrm>
                  <a:off x="1856" y="2801"/>
                  <a:ext cx="52" cy="53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11" name="Freeform 667"/>
                <p:cNvSpPr>
                  <a:spLocks/>
                </p:cNvSpPr>
                <p:nvPr/>
              </p:nvSpPr>
              <p:spPr bwMode="auto">
                <a:xfrm>
                  <a:off x="1856" y="2788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12" name="Freeform 668"/>
                <p:cNvSpPr>
                  <a:spLocks/>
                </p:cNvSpPr>
                <p:nvPr/>
              </p:nvSpPr>
              <p:spPr bwMode="auto">
                <a:xfrm>
                  <a:off x="1856" y="2774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13" name="Freeform 669"/>
                <p:cNvSpPr>
                  <a:spLocks/>
                </p:cNvSpPr>
                <p:nvPr/>
              </p:nvSpPr>
              <p:spPr bwMode="auto">
                <a:xfrm>
                  <a:off x="1856" y="2760"/>
                  <a:ext cx="52" cy="53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14" name="Freeform 670"/>
                <p:cNvSpPr>
                  <a:spLocks/>
                </p:cNvSpPr>
                <p:nvPr/>
              </p:nvSpPr>
              <p:spPr bwMode="auto">
                <a:xfrm>
                  <a:off x="1856" y="2747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15" name="Freeform 671"/>
                <p:cNvSpPr>
                  <a:spLocks/>
                </p:cNvSpPr>
                <p:nvPr/>
              </p:nvSpPr>
              <p:spPr bwMode="auto">
                <a:xfrm>
                  <a:off x="1856" y="2733"/>
                  <a:ext cx="52" cy="52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16" name="Freeform 672"/>
                <p:cNvSpPr>
                  <a:spLocks/>
                </p:cNvSpPr>
                <p:nvPr/>
              </p:nvSpPr>
              <p:spPr bwMode="auto">
                <a:xfrm>
                  <a:off x="1856" y="2719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17" name="Freeform 673"/>
                <p:cNvSpPr>
                  <a:spLocks/>
                </p:cNvSpPr>
                <p:nvPr/>
              </p:nvSpPr>
              <p:spPr bwMode="auto">
                <a:xfrm>
                  <a:off x="1856" y="2706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18" name="Freeform 674"/>
                <p:cNvSpPr>
                  <a:spLocks/>
                </p:cNvSpPr>
                <p:nvPr/>
              </p:nvSpPr>
              <p:spPr bwMode="auto">
                <a:xfrm>
                  <a:off x="1856" y="2692"/>
                  <a:ext cx="52" cy="52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19" name="Freeform 675"/>
                <p:cNvSpPr>
                  <a:spLocks/>
                </p:cNvSpPr>
                <p:nvPr/>
              </p:nvSpPr>
              <p:spPr bwMode="auto">
                <a:xfrm>
                  <a:off x="1856" y="2678"/>
                  <a:ext cx="38" cy="39"/>
                </a:xfrm>
                <a:custGeom>
                  <a:avLst/>
                  <a:gdLst>
                    <a:gd name="T0" fmla="*/ 0 w 461"/>
                    <a:gd name="T1" fmla="*/ 0 h 461"/>
                    <a:gd name="T2" fmla="*/ 0 w 461"/>
                    <a:gd name="T3" fmla="*/ 0 h 461"/>
                    <a:gd name="T4" fmla="*/ 0 w 461"/>
                    <a:gd name="T5" fmla="*/ 0 h 461"/>
                    <a:gd name="T6" fmla="*/ 0 60000 65536"/>
                    <a:gd name="T7" fmla="*/ 0 60000 65536"/>
                    <a:gd name="T8" fmla="*/ 0 60000 65536"/>
                    <a:gd name="T9" fmla="*/ 0 w 461"/>
                    <a:gd name="T10" fmla="*/ 0 h 461"/>
                    <a:gd name="T11" fmla="*/ 461 w 461"/>
                    <a:gd name="T12" fmla="*/ 461 h 4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1" h="461">
                      <a:moveTo>
                        <a:pt x="0" y="461"/>
                      </a:moveTo>
                      <a:lnTo>
                        <a:pt x="460" y="0"/>
                      </a:lnTo>
                      <a:lnTo>
                        <a:pt x="46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20" name="Freeform 676"/>
                <p:cNvSpPr>
                  <a:spLocks/>
                </p:cNvSpPr>
                <p:nvPr/>
              </p:nvSpPr>
              <p:spPr bwMode="auto">
                <a:xfrm>
                  <a:off x="1856" y="2651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21" name="Freeform 677"/>
                <p:cNvSpPr>
                  <a:spLocks/>
                </p:cNvSpPr>
                <p:nvPr/>
              </p:nvSpPr>
              <p:spPr bwMode="auto">
                <a:xfrm>
                  <a:off x="1856" y="2637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22" name="Freeform 678"/>
                <p:cNvSpPr>
                  <a:spLocks/>
                </p:cNvSpPr>
                <p:nvPr/>
              </p:nvSpPr>
              <p:spPr bwMode="auto">
                <a:xfrm>
                  <a:off x="1856" y="2623"/>
                  <a:ext cx="52" cy="53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23" name="Freeform 679"/>
                <p:cNvSpPr>
                  <a:spLocks/>
                </p:cNvSpPr>
                <p:nvPr/>
              </p:nvSpPr>
              <p:spPr bwMode="auto">
                <a:xfrm>
                  <a:off x="1856" y="2610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24" name="Freeform 680"/>
                <p:cNvSpPr>
                  <a:spLocks/>
                </p:cNvSpPr>
                <p:nvPr/>
              </p:nvSpPr>
              <p:spPr bwMode="auto">
                <a:xfrm>
                  <a:off x="1856" y="2596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25" name="Freeform 681"/>
                <p:cNvSpPr>
                  <a:spLocks/>
                </p:cNvSpPr>
                <p:nvPr/>
              </p:nvSpPr>
              <p:spPr bwMode="auto">
                <a:xfrm>
                  <a:off x="1856" y="2582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26" name="Freeform 682"/>
                <p:cNvSpPr>
                  <a:spLocks/>
                </p:cNvSpPr>
                <p:nvPr/>
              </p:nvSpPr>
              <p:spPr bwMode="auto">
                <a:xfrm>
                  <a:off x="1856" y="2578"/>
                  <a:ext cx="43" cy="43"/>
                </a:xfrm>
                <a:custGeom>
                  <a:avLst/>
                  <a:gdLst>
                    <a:gd name="T0" fmla="*/ 0 w 518"/>
                    <a:gd name="T1" fmla="*/ 0 h 516"/>
                    <a:gd name="T2" fmla="*/ 0 w 518"/>
                    <a:gd name="T3" fmla="*/ 0 h 516"/>
                    <a:gd name="T4" fmla="*/ 0 w 518"/>
                    <a:gd name="T5" fmla="*/ 0 h 516"/>
                    <a:gd name="T6" fmla="*/ 0 60000 65536"/>
                    <a:gd name="T7" fmla="*/ 0 60000 65536"/>
                    <a:gd name="T8" fmla="*/ 0 60000 65536"/>
                    <a:gd name="T9" fmla="*/ 0 w 518"/>
                    <a:gd name="T10" fmla="*/ 0 h 516"/>
                    <a:gd name="T11" fmla="*/ 518 w 518"/>
                    <a:gd name="T12" fmla="*/ 516 h 5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18" h="516">
                      <a:moveTo>
                        <a:pt x="0" y="516"/>
                      </a:moveTo>
                      <a:lnTo>
                        <a:pt x="516" y="0"/>
                      </a:lnTo>
                      <a:lnTo>
                        <a:pt x="51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27" name="Freeform 683"/>
                <p:cNvSpPr>
                  <a:spLocks/>
                </p:cNvSpPr>
                <p:nvPr/>
              </p:nvSpPr>
              <p:spPr bwMode="auto">
                <a:xfrm>
                  <a:off x="1856" y="2578"/>
                  <a:ext cx="29" cy="29"/>
                </a:xfrm>
                <a:custGeom>
                  <a:avLst/>
                  <a:gdLst>
                    <a:gd name="T0" fmla="*/ 0 w 354"/>
                    <a:gd name="T1" fmla="*/ 0 h 352"/>
                    <a:gd name="T2" fmla="*/ 0 w 354"/>
                    <a:gd name="T3" fmla="*/ 0 h 352"/>
                    <a:gd name="T4" fmla="*/ 0 w 354"/>
                    <a:gd name="T5" fmla="*/ 0 h 352"/>
                    <a:gd name="T6" fmla="*/ 0 60000 65536"/>
                    <a:gd name="T7" fmla="*/ 0 60000 65536"/>
                    <a:gd name="T8" fmla="*/ 0 60000 65536"/>
                    <a:gd name="T9" fmla="*/ 0 w 354"/>
                    <a:gd name="T10" fmla="*/ 0 h 352"/>
                    <a:gd name="T11" fmla="*/ 354 w 354"/>
                    <a:gd name="T12" fmla="*/ 352 h 3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54" h="352">
                      <a:moveTo>
                        <a:pt x="0" y="352"/>
                      </a:moveTo>
                      <a:lnTo>
                        <a:pt x="353" y="0"/>
                      </a:lnTo>
                      <a:lnTo>
                        <a:pt x="35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28" name="Freeform 684"/>
                <p:cNvSpPr>
                  <a:spLocks/>
                </p:cNvSpPr>
                <p:nvPr/>
              </p:nvSpPr>
              <p:spPr bwMode="auto">
                <a:xfrm>
                  <a:off x="1856" y="2578"/>
                  <a:ext cx="15" cy="15"/>
                </a:xfrm>
                <a:custGeom>
                  <a:avLst/>
                  <a:gdLst>
                    <a:gd name="T0" fmla="*/ 0 w 189"/>
                    <a:gd name="T1" fmla="*/ 0 h 187"/>
                    <a:gd name="T2" fmla="*/ 0 w 189"/>
                    <a:gd name="T3" fmla="*/ 0 h 187"/>
                    <a:gd name="T4" fmla="*/ 0 w 189"/>
                    <a:gd name="T5" fmla="*/ 0 h 187"/>
                    <a:gd name="T6" fmla="*/ 0 60000 65536"/>
                    <a:gd name="T7" fmla="*/ 0 60000 65536"/>
                    <a:gd name="T8" fmla="*/ 0 60000 65536"/>
                    <a:gd name="T9" fmla="*/ 0 w 189"/>
                    <a:gd name="T10" fmla="*/ 0 h 187"/>
                    <a:gd name="T11" fmla="*/ 189 w 189"/>
                    <a:gd name="T12" fmla="*/ 187 h 1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9" h="187">
                      <a:moveTo>
                        <a:pt x="0" y="187"/>
                      </a:moveTo>
                      <a:lnTo>
                        <a:pt x="188" y="0"/>
                      </a:lnTo>
                      <a:lnTo>
                        <a:pt x="18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29" name="Freeform 685"/>
                <p:cNvSpPr>
                  <a:spLocks/>
                </p:cNvSpPr>
                <p:nvPr/>
              </p:nvSpPr>
              <p:spPr bwMode="auto">
                <a:xfrm>
                  <a:off x="1856" y="2578"/>
                  <a:ext cx="2" cy="2"/>
                </a:xfrm>
                <a:custGeom>
                  <a:avLst/>
                  <a:gdLst>
                    <a:gd name="T0" fmla="*/ 0 w 25"/>
                    <a:gd name="T1" fmla="*/ 0 h 24"/>
                    <a:gd name="T2" fmla="*/ 0 w 25"/>
                    <a:gd name="T3" fmla="*/ 0 h 24"/>
                    <a:gd name="T4" fmla="*/ 0 w 25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5"/>
                    <a:gd name="T10" fmla="*/ 0 h 24"/>
                    <a:gd name="T11" fmla="*/ 25 w 25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5" h="24">
                      <a:moveTo>
                        <a:pt x="0" y="24"/>
                      </a:moveTo>
                      <a:lnTo>
                        <a:pt x="24" y="0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30" name="Freeform 686"/>
                <p:cNvSpPr>
                  <a:spLocks/>
                </p:cNvSpPr>
                <p:nvPr/>
              </p:nvSpPr>
              <p:spPr bwMode="auto">
                <a:xfrm>
                  <a:off x="1856" y="3130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31" name="Freeform 687"/>
                <p:cNvSpPr>
                  <a:spLocks/>
                </p:cNvSpPr>
                <p:nvPr/>
              </p:nvSpPr>
              <p:spPr bwMode="auto">
                <a:xfrm>
                  <a:off x="1856" y="3144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32" name="Freeform 688"/>
                <p:cNvSpPr>
                  <a:spLocks/>
                </p:cNvSpPr>
                <p:nvPr/>
              </p:nvSpPr>
              <p:spPr bwMode="auto">
                <a:xfrm>
                  <a:off x="1856" y="3158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33" name="Freeform 689"/>
                <p:cNvSpPr>
                  <a:spLocks/>
                </p:cNvSpPr>
                <p:nvPr/>
              </p:nvSpPr>
              <p:spPr bwMode="auto">
                <a:xfrm>
                  <a:off x="1856" y="3171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34" name="Freeform 690"/>
                <p:cNvSpPr>
                  <a:spLocks/>
                </p:cNvSpPr>
                <p:nvPr/>
              </p:nvSpPr>
              <p:spPr bwMode="auto">
                <a:xfrm>
                  <a:off x="1856" y="3185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35" name="Freeform 691"/>
                <p:cNvSpPr>
                  <a:spLocks/>
                </p:cNvSpPr>
                <p:nvPr/>
              </p:nvSpPr>
              <p:spPr bwMode="auto">
                <a:xfrm>
                  <a:off x="1856" y="3199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36" name="Freeform 692"/>
                <p:cNvSpPr>
                  <a:spLocks/>
                </p:cNvSpPr>
                <p:nvPr/>
              </p:nvSpPr>
              <p:spPr bwMode="auto">
                <a:xfrm>
                  <a:off x="1856" y="3212"/>
                  <a:ext cx="52" cy="53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37" name="Freeform 693"/>
                <p:cNvSpPr>
                  <a:spLocks/>
                </p:cNvSpPr>
                <p:nvPr/>
              </p:nvSpPr>
              <p:spPr bwMode="auto">
                <a:xfrm>
                  <a:off x="1856" y="3226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38" name="Freeform 694"/>
                <p:cNvSpPr>
                  <a:spLocks/>
                </p:cNvSpPr>
                <p:nvPr/>
              </p:nvSpPr>
              <p:spPr bwMode="auto">
                <a:xfrm>
                  <a:off x="1856" y="3240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39" name="Freeform 695"/>
                <p:cNvSpPr>
                  <a:spLocks/>
                </p:cNvSpPr>
                <p:nvPr/>
              </p:nvSpPr>
              <p:spPr bwMode="auto">
                <a:xfrm>
                  <a:off x="1856" y="3253"/>
                  <a:ext cx="52" cy="53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40" name="Freeform 696"/>
                <p:cNvSpPr>
                  <a:spLocks/>
                </p:cNvSpPr>
                <p:nvPr/>
              </p:nvSpPr>
              <p:spPr bwMode="auto">
                <a:xfrm>
                  <a:off x="1856" y="3267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41" name="Freeform 697"/>
                <p:cNvSpPr>
                  <a:spLocks/>
                </p:cNvSpPr>
                <p:nvPr/>
              </p:nvSpPr>
              <p:spPr bwMode="auto">
                <a:xfrm>
                  <a:off x="1856" y="3281"/>
                  <a:ext cx="52" cy="52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42" name="Freeform 698"/>
                <p:cNvSpPr>
                  <a:spLocks/>
                </p:cNvSpPr>
                <p:nvPr/>
              </p:nvSpPr>
              <p:spPr bwMode="auto">
                <a:xfrm>
                  <a:off x="1856" y="3295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43" name="Freeform 699"/>
                <p:cNvSpPr>
                  <a:spLocks/>
                </p:cNvSpPr>
                <p:nvPr/>
              </p:nvSpPr>
              <p:spPr bwMode="auto">
                <a:xfrm>
                  <a:off x="1856" y="3308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44" name="Freeform 700"/>
                <p:cNvSpPr>
                  <a:spLocks/>
                </p:cNvSpPr>
                <p:nvPr/>
              </p:nvSpPr>
              <p:spPr bwMode="auto">
                <a:xfrm>
                  <a:off x="1856" y="3322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45" name="Freeform 701"/>
                <p:cNvSpPr>
                  <a:spLocks/>
                </p:cNvSpPr>
                <p:nvPr/>
              </p:nvSpPr>
              <p:spPr bwMode="auto">
                <a:xfrm>
                  <a:off x="1856" y="3336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46" name="Freeform 702"/>
                <p:cNvSpPr>
                  <a:spLocks/>
                </p:cNvSpPr>
                <p:nvPr/>
              </p:nvSpPr>
              <p:spPr bwMode="auto">
                <a:xfrm>
                  <a:off x="1856" y="3349"/>
                  <a:ext cx="52" cy="52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47" name="Freeform 703"/>
                <p:cNvSpPr>
                  <a:spLocks/>
                </p:cNvSpPr>
                <p:nvPr/>
              </p:nvSpPr>
              <p:spPr bwMode="auto">
                <a:xfrm>
                  <a:off x="1856" y="3363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48" name="Freeform 704"/>
                <p:cNvSpPr>
                  <a:spLocks/>
                </p:cNvSpPr>
                <p:nvPr/>
              </p:nvSpPr>
              <p:spPr bwMode="auto">
                <a:xfrm>
                  <a:off x="1856" y="3377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49" name="Freeform 705"/>
                <p:cNvSpPr>
                  <a:spLocks/>
                </p:cNvSpPr>
                <p:nvPr/>
              </p:nvSpPr>
              <p:spPr bwMode="auto">
                <a:xfrm>
                  <a:off x="1856" y="3390"/>
                  <a:ext cx="52" cy="53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50" name="Freeform 706"/>
                <p:cNvSpPr>
                  <a:spLocks/>
                </p:cNvSpPr>
                <p:nvPr/>
              </p:nvSpPr>
              <p:spPr bwMode="auto">
                <a:xfrm>
                  <a:off x="1856" y="3404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51" name="Freeform 707"/>
                <p:cNvSpPr>
                  <a:spLocks/>
                </p:cNvSpPr>
                <p:nvPr/>
              </p:nvSpPr>
              <p:spPr bwMode="auto">
                <a:xfrm>
                  <a:off x="1856" y="3418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52" name="Freeform 708"/>
                <p:cNvSpPr>
                  <a:spLocks/>
                </p:cNvSpPr>
                <p:nvPr/>
              </p:nvSpPr>
              <p:spPr bwMode="auto">
                <a:xfrm>
                  <a:off x="1856" y="3432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53" name="Freeform 709"/>
                <p:cNvSpPr>
                  <a:spLocks/>
                </p:cNvSpPr>
                <p:nvPr/>
              </p:nvSpPr>
              <p:spPr bwMode="auto">
                <a:xfrm>
                  <a:off x="1856" y="3445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54" name="Freeform 710"/>
                <p:cNvSpPr>
                  <a:spLocks/>
                </p:cNvSpPr>
                <p:nvPr/>
              </p:nvSpPr>
              <p:spPr bwMode="auto">
                <a:xfrm>
                  <a:off x="1856" y="3459"/>
                  <a:ext cx="52" cy="52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55" name="Freeform 711"/>
                <p:cNvSpPr>
                  <a:spLocks/>
                </p:cNvSpPr>
                <p:nvPr/>
              </p:nvSpPr>
              <p:spPr bwMode="auto">
                <a:xfrm>
                  <a:off x="1856" y="3473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56" name="Freeform 712"/>
                <p:cNvSpPr>
                  <a:spLocks/>
                </p:cNvSpPr>
                <p:nvPr/>
              </p:nvSpPr>
              <p:spPr bwMode="auto">
                <a:xfrm>
                  <a:off x="1856" y="3486"/>
                  <a:ext cx="52" cy="52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57" name="Freeform 713"/>
                <p:cNvSpPr>
                  <a:spLocks/>
                </p:cNvSpPr>
                <p:nvPr/>
              </p:nvSpPr>
              <p:spPr bwMode="auto">
                <a:xfrm>
                  <a:off x="1856" y="3500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58" name="Freeform 714"/>
                <p:cNvSpPr>
                  <a:spLocks/>
                </p:cNvSpPr>
                <p:nvPr/>
              </p:nvSpPr>
              <p:spPr bwMode="auto">
                <a:xfrm>
                  <a:off x="1856" y="3514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59" name="Freeform 715"/>
                <p:cNvSpPr>
                  <a:spLocks/>
                </p:cNvSpPr>
                <p:nvPr/>
              </p:nvSpPr>
              <p:spPr bwMode="auto">
                <a:xfrm>
                  <a:off x="1856" y="3527"/>
                  <a:ext cx="52" cy="53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60" name="Freeform 716"/>
                <p:cNvSpPr>
                  <a:spLocks/>
                </p:cNvSpPr>
                <p:nvPr/>
              </p:nvSpPr>
              <p:spPr bwMode="auto">
                <a:xfrm>
                  <a:off x="1856" y="3541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61" name="Freeform 717"/>
                <p:cNvSpPr>
                  <a:spLocks/>
                </p:cNvSpPr>
                <p:nvPr/>
              </p:nvSpPr>
              <p:spPr bwMode="auto">
                <a:xfrm>
                  <a:off x="1856" y="3555"/>
                  <a:ext cx="52" cy="52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62" name="Freeform 718"/>
                <p:cNvSpPr>
                  <a:spLocks/>
                </p:cNvSpPr>
                <p:nvPr/>
              </p:nvSpPr>
              <p:spPr bwMode="auto">
                <a:xfrm>
                  <a:off x="1856" y="3569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63" name="Freeform 719"/>
                <p:cNvSpPr>
                  <a:spLocks/>
                </p:cNvSpPr>
                <p:nvPr/>
              </p:nvSpPr>
              <p:spPr bwMode="auto">
                <a:xfrm>
                  <a:off x="1856" y="3582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64" name="Freeform 720"/>
                <p:cNvSpPr>
                  <a:spLocks/>
                </p:cNvSpPr>
                <p:nvPr/>
              </p:nvSpPr>
              <p:spPr bwMode="auto">
                <a:xfrm>
                  <a:off x="1856" y="3596"/>
                  <a:ext cx="52" cy="52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65" name="Freeform 721"/>
                <p:cNvSpPr>
                  <a:spLocks/>
                </p:cNvSpPr>
                <p:nvPr/>
              </p:nvSpPr>
              <p:spPr bwMode="auto">
                <a:xfrm>
                  <a:off x="1856" y="3610"/>
                  <a:ext cx="52" cy="52"/>
                </a:xfrm>
                <a:custGeom>
                  <a:avLst/>
                  <a:gdLst>
                    <a:gd name="T0" fmla="*/ 0 w 626"/>
                    <a:gd name="T1" fmla="*/ 0 h 625"/>
                    <a:gd name="T2" fmla="*/ 0 w 626"/>
                    <a:gd name="T3" fmla="*/ 0 h 625"/>
                    <a:gd name="T4" fmla="*/ 0 w 626"/>
                    <a:gd name="T5" fmla="*/ 0 h 625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5"/>
                    <a:gd name="T11" fmla="*/ 626 w 626"/>
                    <a:gd name="T12" fmla="*/ 625 h 6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5">
                      <a:moveTo>
                        <a:pt x="0" y="625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66" name="Freeform 722"/>
                <p:cNvSpPr>
                  <a:spLocks/>
                </p:cNvSpPr>
                <p:nvPr/>
              </p:nvSpPr>
              <p:spPr bwMode="auto">
                <a:xfrm>
                  <a:off x="1856" y="3623"/>
                  <a:ext cx="52" cy="52"/>
                </a:xfrm>
                <a:custGeom>
                  <a:avLst/>
                  <a:gdLst>
                    <a:gd name="T0" fmla="*/ 0 w 626"/>
                    <a:gd name="T1" fmla="*/ 0 h 626"/>
                    <a:gd name="T2" fmla="*/ 0 w 626"/>
                    <a:gd name="T3" fmla="*/ 0 h 626"/>
                    <a:gd name="T4" fmla="*/ 0 w 626"/>
                    <a:gd name="T5" fmla="*/ 0 h 626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6"/>
                    <a:gd name="T11" fmla="*/ 626 w 626"/>
                    <a:gd name="T12" fmla="*/ 626 h 6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6">
                      <a:moveTo>
                        <a:pt x="0" y="626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67" name="Freeform 723"/>
                <p:cNvSpPr>
                  <a:spLocks/>
                </p:cNvSpPr>
                <p:nvPr/>
              </p:nvSpPr>
              <p:spPr bwMode="auto">
                <a:xfrm>
                  <a:off x="1856" y="3637"/>
                  <a:ext cx="52" cy="52"/>
                </a:xfrm>
                <a:custGeom>
                  <a:avLst/>
                  <a:gdLst>
                    <a:gd name="T0" fmla="*/ 0 w 626"/>
                    <a:gd name="T1" fmla="*/ 0 h 624"/>
                    <a:gd name="T2" fmla="*/ 0 w 626"/>
                    <a:gd name="T3" fmla="*/ 0 h 624"/>
                    <a:gd name="T4" fmla="*/ 0 w 626"/>
                    <a:gd name="T5" fmla="*/ 0 h 624"/>
                    <a:gd name="T6" fmla="*/ 0 60000 65536"/>
                    <a:gd name="T7" fmla="*/ 0 60000 65536"/>
                    <a:gd name="T8" fmla="*/ 0 60000 65536"/>
                    <a:gd name="T9" fmla="*/ 0 w 626"/>
                    <a:gd name="T10" fmla="*/ 0 h 624"/>
                    <a:gd name="T11" fmla="*/ 626 w 626"/>
                    <a:gd name="T12" fmla="*/ 624 h 6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26" h="624">
                      <a:moveTo>
                        <a:pt x="0" y="624"/>
                      </a:moveTo>
                      <a:lnTo>
                        <a:pt x="625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68" name="Freeform 724"/>
                <p:cNvSpPr>
                  <a:spLocks/>
                </p:cNvSpPr>
                <p:nvPr/>
              </p:nvSpPr>
              <p:spPr bwMode="auto">
                <a:xfrm>
                  <a:off x="1856" y="3651"/>
                  <a:ext cx="52" cy="51"/>
                </a:xfrm>
                <a:custGeom>
                  <a:avLst/>
                  <a:gdLst>
                    <a:gd name="T0" fmla="*/ 0 w 617"/>
                    <a:gd name="T1" fmla="*/ 0 h 616"/>
                    <a:gd name="T2" fmla="*/ 0 w 617"/>
                    <a:gd name="T3" fmla="*/ 0 h 616"/>
                    <a:gd name="T4" fmla="*/ 0 w 617"/>
                    <a:gd name="T5" fmla="*/ 0 h 616"/>
                    <a:gd name="T6" fmla="*/ 0 60000 65536"/>
                    <a:gd name="T7" fmla="*/ 0 60000 65536"/>
                    <a:gd name="T8" fmla="*/ 0 60000 65536"/>
                    <a:gd name="T9" fmla="*/ 0 w 617"/>
                    <a:gd name="T10" fmla="*/ 0 h 616"/>
                    <a:gd name="T11" fmla="*/ 617 w 617"/>
                    <a:gd name="T12" fmla="*/ 616 h 6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17" h="616">
                      <a:moveTo>
                        <a:pt x="0" y="616"/>
                      </a:moveTo>
                      <a:lnTo>
                        <a:pt x="616" y="0"/>
                      </a:lnTo>
                      <a:lnTo>
                        <a:pt x="61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69" name="Freeform 725"/>
                <p:cNvSpPr>
                  <a:spLocks/>
                </p:cNvSpPr>
                <p:nvPr/>
              </p:nvSpPr>
              <p:spPr bwMode="auto">
                <a:xfrm>
                  <a:off x="1870" y="3664"/>
                  <a:ext cx="38" cy="38"/>
                </a:xfrm>
                <a:custGeom>
                  <a:avLst/>
                  <a:gdLst>
                    <a:gd name="T0" fmla="*/ 0 w 452"/>
                    <a:gd name="T1" fmla="*/ 0 h 453"/>
                    <a:gd name="T2" fmla="*/ 0 w 452"/>
                    <a:gd name="T3" fmla="*/ 0 h 453"/>
                    <a:gd name="T4" fmla="*/ 0 w 452"/>
                    <a:gd name="T5" fmla="*/ 0 h 453"/>
                    <a:gd name="T6" fmla="*/ 0 60000 65536"/>
                    <a:gd name="T7" fmla="*/ 0 60000 65536"/>
                    <a:gd name="T8" fmla="*/ 0 60000 65536"/>
                    <a:gd name="T9" fmla="*/ 0 w 452"/>
                    <a:gd name="T10" fmla="*/ 0 h 453"/>
                    <a:gd name="T11" fmla="*/ 452 w 452"/>
                    <a:gd name="T12" fmla="*/ 453 h 4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52" h="453">
                      <a:moveTo>
                        <a:pt x="0" y="453"/>
                      </a:moveTo>
                      <a:lnTo>
                        <a:pt x="451" y="0"/>
                      </a:lnTo>
                      <a:lnTo>
                        <a:pt x="45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70" name="Freeform 726"/>
                <p:cNvSpPr>
                  <a:spLocks/>
                </p:cNvSpPr>
                <p:nvPr/>
              </p:nvSpPr>
              <p:spPr bwMode="auto">
                <a:xfrm>
                  <a:off x="1884" y="3678"/>
                  <a:ext cx="24" cy="24"/>
                </a:xfrm>
                <a:custGeom>
                  <a:avLst/>
                  <a:gdLst>
                    <a:gd name="T0" fmla="*/ 0 w 288"/>
                    <a:gd name="T1" fmla="*/ 0 h 288"/>
                    <a:gd name="T2" fmla="*/ 0 w 288"/>
                    <a:gd name="T3" fmla="*/ 0 h 288"/>
                    <a:gd name="T4" fmla="*/ 0 w 288"/>
                    <a:gd name="T5" fmla="*/ 0 h 288"/>
                    <a:gd name="T6" fmla="*/ 0 60000 65536"/>
                    <a:gd name="T7" fmla="*/ 0 60000 65536"/>
                    <a:gd name="T8" fmla="*/ 0 60000 65536"/>
                    <a:gd name="T9" fmla="*/ 0 w 288"/>
                    <a:gd name="T10" fmla="*/ 0 h 288"/>
                    <a:gd name="T11" fmla="*/ 288 w 288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8" h="288">
                      <a:moveTo>
                        <a:pt x="0" y="288"/>
                      </a:moveTo>
                      <a:lnTo>
                        <a:pt x="287" y="0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71" name="Freeform 727"/>
                <p:cNvSpPr>
                  <a:spLocks/>
                </p:cNvSpPr>
                <p:nvPr/>
              </p:nvSpPr>
              <p:spPr bwMode="auto">
                <a:xfrm>
                  <a:off x="1898" y="3692"/>
                  <a:ext cx="10" cy="10"/>
                </a:xfrm>
                <a:custGeom>
                  <a:avLst/>
                  <a:gdLst>
                    <a:gd name="T0" fmla="*/ 0 w 124"/>
                    <a:gd name="T1" fmla="*/ 0 h 124"/>
                    <a:gd name="T2" fmla="*/ 0 w 124"/>
                    <a:gd name="T3" fmla="*/ 0 h 124"/>
                    <a:gd name="T4" fmla="*/ 0 w 124"/>
                    <a:gd name="T5" fmla="*/ 0 h 124"/>
                    <a:gd name="T6" fmla="*/ 0 60000 65536"/>
                    <a:gd name="T7" fmla="*/ 0 60000 65536"/>
                    <a:gd name="T8" fmla="*/ 0 60000 65536"/>
                    <a:gd name="T9" fmla="*/ 0 w 124"/>
                    <a:gd name="T10" fmla="*/ 0 h 124"/>
                    <a:gd name="T11" fmla="*/ 124 w 124"/>
                    <a:gd name="T12" fmla="*/ 124 h 1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4" h="124">
                      <a:moveTo>
                        <a:pt x="0" y="124"/>
                      </a:moveTo>
                      <a:lnTo>
                        <a:pt x="123" y="0"/>
                      </a:lnTo>
                      <a:lnTo>
                        <a:pt x="1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72" name="Freeform 728"/>
                <p:cNvSpPr>
                  <a:spLocks/>
                </p:cNvSpPr>
                <p:nvPr/>
              </p:nvSpPr>
              <p:spPr bwMode="auto">
                <a:xfrm>
                  <a:off x="1900" y="2665"/>
                  <a:ext cx="8" cy="7"/>
                </a:xfrm>
                <a:custGeom>
                  <a:avLst/>
                  <a:gdLst>
                    <a:gd name="T0" fmla="*/ 0 w 94"/>
                    <a:gd name="T1" fmla="*/ 0 h 94"/>
                    <a:gd name="T2" fmla="*/ 0 w 94"/>
                    <a:gd name="T3" fmla="*/ 0 h 94"/>
                    <a:gd name="T4" fmla="*/ 0 w 94"/>
                    <a:gd name="T5" fmla="*/ 0 h 94"/>
                    <a:gd name="T6" fmla="*/ 0 60000 65536"/>
                    <a:gd name="T7" fmla="*/ 0 60000 65536"/>
                    <a:gd name="T8" fmla="*/ 0 60000 65536"/>
                    <a:gd name="T9" fmla="*/ 0 w 94"/>
                    <a:gd name="T10" fmla="*/ 0 h 94"/>
                    <a:gd name="T11" fmla="*/ 94 w 94"/>
                    <a:gd name="T12" fmla="*/ 94 h 9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4" h="94">
                      <a:moveTo>
                        <a:pt x="0" y="94"/>
                      </a:moveTo>
                      <a:lnTo>
                        <a:pt x="93" y="0"/>
                      </a:lnTo>
                      <a:lnTo>
                        <a:pt x="9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73" name="Freeform 729"/>
                <p:cNvSpPr>
                  <a:spLocks/>
                </p:cNvSpPr>
                <p:nvPr/>
              </p:nvSpPr>
              <p:spPr bwMode="auto">
                <a:xfrm>
                  <a:off x="1856" y="2692"/>
                  <a:ext cx="38" cy="38"/>
                </a:xfrm>
                <a:custGeom>
                  <a:avLst/>
                  <a:gdLst>
                    <a:gd name="T0" fmla="*/ 0 w 461"/>
                    <a:gd name="T1" fmla="*/ 0 h 460"/>
                    <a:gd name="T2" fmla="*/ 0 w 461"/>
                    <a:gd name="T3" fmla="*/ 0 h 460"/>
                    <a:gd name="T4" fmla="*/ 0 w 461"/>
                    <a:gd name="T5" fmla="*/ 0 h 460"/>
                    <a:gd name="T6" fmla="*/ 0 60000 65536"/>
                    <a:gd name="T7" fmla="*/ 0 60000 65536"/>
                    <a:gd name="T8" fmla="*/ 0 60000 65536"/>
                    <a:gd name="T9" fmla="*/ 0 w 461"/>
                    <a:gd name="T10" fmla="*/ 0 h 460"/>
                    <a:gd name="T11" fmla="*/ 461 w 461"/>
                    <a:gd name="T12" fmla="*/ 460 h 4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1" h="460">
                      <a:moveTo>
                        <a:pt x="0" y="460"/>
                      </a:moveTo>
                      <a:lnTo>
                        <a:pt x="460" y="0"/>
                      </a:lnTo>
                      <a:lnTo>
                        <a:pt x="46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74" name="Freeform 730"/>
                <p:cNvSpPr>
                  <a:spLocks/>
                </p:cNvSpPr>
                <p:nvPr/>
              </p:nvSpPr>
              <p:spPr bwMode="auto">
                <a:xfrm>
                  <a:off x="1958" y="3342"/>
                  <a:ext cx="174" cy="1"/>
                </a:xfrm>
                <a:custGeom>
                  <a:avLst/>
                  <a:gdLst>
                    <a:gd name="T0" fmla="*/ 0 w 2086"/>
                    <a:gd name="T1" fmla="*/ 0 h 1"/>
                    <a:gd name="T2" fmla="*/ 0 w 2086"/>
                    <a:gd name="T3" fmla="*/ 0 h 1"/>
                    <a:gd name="T4" fmla="*/ 0 w 2086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086"/>
                    <a:gd name="T10" fmla="*/ 0 h 1"/>
                    <a:gd name="T11" fmla="*/ 2086 w 2086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86" h="1">
                      <a:moveTo>
                        <a:pt x="0" y="0"/>
                      </a:moveTo>
                      <a:lnTo>
                        <a:pt x="2085" y="0"/>
                      </a:lnTo>
                      <a:lnTo>
                        <a:pt x="208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75" name="Freeform 731"/>
                <p:cNvSpPr>
                  <a:spLocks/>
                </p:cNvSpPr>
                <p:nvPr/>
              </p:nvSpPr>
              <p:spPr bwMode="auto">
                <a:xfrm>
                  <a:off x="1957" y="3326"/>
                  <a:ext cx="1" cy="53"/>
                </a:xfrm>
                <a:custGeom>
                  <a:avLst/>
                  <a:gdLst>
                    <a:gd name="T0" fmla="*/ 0 w 1"/>
                    <a:gd name="T1" fmla="*/ 0 h 646"/>
                    <a:gd name="T2" fmla="*/ 0 w 1"/>
                    <a:gd name="T3" fmla="*/ 0 h 646"/>
                    <a:gd name="T4" fmla="*/ 1 w 1"/>
                    <a:gd name="T5" fmla="*/ 0 h 646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646"/>
                    <a:gd name="T11" fmla="*/ 1 w 1"/>
                    <a:gd name="T12" fmla="*/ 646 h 64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646">
                      <a:moveTo>
                        <a:pt x="0" y="0"/>
                      </a:moveTo>
                      <a:lnTo>
                        <a:pt x="0" y="646"/>
                      </a:lnTo>
                      <a:lnTo>
                        <a:pt x="1" y="6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76" name="Freeform 732"/>
                <p:cNvSpPr>
                  <a:spLocks/>
                </p:cNvSpPr>
                <p:nvPr/>
              </p:nvSpPr>
              <p:spPr bwMode="auto">
                <a:xfrm>
                  <a:off x="1958" y="3184"/>
                  <a:ext cx="174" cy="1"/>
                </a:xfrm>
                <a:custGeom>
                  <a:avLst/>
                  <a:gdLst>
                    <a:gd name="T0" fmla="*/ 0 w 2086"/>
                    <a:gd name="T1" fmla="*/ 0 h 1"/>
                    <a:gd name="T2" fmla="*/ 0 w 2086"/>
                    <a:gd name="T3" fmla="*/ 0 h 1"/>
                    <a:gd name="T4" fmla="*/ 0 w 2086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086"/>
                    <a:gd name="T10" fmla="*/ 0 h 1"/>
                    <a:gd name="T11" fmla="*/ 2086 w 2086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86" h="1">
                      <a:moveTo>
                        <a:pt x="0" y="0"/>
                      </a:moveTo>
                      <a:lnTo>
                        <a:pt x="2085" y="0"/>
                      </a:lnTo>
                      <a:lnTo>
                        <a:pt x="208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77" name="Freeform 733"/>
                <p:cNvSpPr>
                  <a:spLocks/>
                </p:cNvSpPr>
                <p:nvPr/>
              </p:nvSpPr>
              <p:spPr bwMode="auto">
                <a:xfrm>
                  <a:off x="1957" y="3218"/>
                  <a:ext cx="1" cy="90"/>
                </a:xfrm>
                <a:custGeom>
                  <a:avLst/>
                  <a:gdLst>
                    <a:gd name="T0" fmla="*/ 0 w 1"/>
                    <a:gd name="T1" fmla="*/ 0 h 1078"/>
                    <a:gd name="T2" fmla="*/ 0 w 1"/>
                    <a:gd name="T3" fmla="*/ 0 h 1078"/>
                    <a:gd name="T4" fmla="*/ 1 w 1"/>
                    <a:gd name="T5" fmla="*/ 0 h 1078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78"/>
                    <a:gd name="T11" fmla="*/ 1 w 1"/>
                    <a:gd name="T12" fmla="*/ 1078 h 10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78">
                      <a:moveTo>
                        <a:pt x="0" y="0"/>
                      </a:moveTo>
                      <a:lnTo>
                        <a:pt x="0" y="1078"/>
                      </a:lnTo>
                      <a:lnTo>
                        <a:pt x="1" y="107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78" name="Freeform 734"/>
                <p:cNvSpPr>
                  <a:spLocks/>
                </p:cNvSpPr>
                <p:nvPr/>
              </p:nvSpPr>
              <p:spPr bwMode="auto">
                <a:xfrm>
                  <a:off x="1958" y="3504"/>
                  <a:ext cx="1" cy="16"/>
                </a:xfrm>
                <a:custGeom>
                  <a:avLst/>
                  <a:gdLst>
                    <a:gd name="T0" fmla="*/ 0 w 1"/>
                    <a:gd name="T1" fmla="*/ 0 h 192"/>
                    <a:gd name="T2" fmla="*/ 0 w 1"/>
                    <a:gd name="T3" fmla="*/ 0 h 192"/>
                    <a:gd name="T4" fmla="*/ 1 w 1"/>
                    <a:gd name="T5" fmla="*/ 0 h 192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92"/>
                    <a:gd name="T11" fmla="*/ 1 w 1"/>
                    <a:gd name="T12" fmla="*/ 192 h 1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92">
                      <a:moveTo>
                        <a:pt x="0" y="0"/>
                      </a:moveTo>
                      <a:lnTo>
                        <a:pt x="0" y="192"/>
                      </a:lnTo>
                      <a:lnTo>
                        <a:pt x="1" y="1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79" name="Freeform 735"/>
                <p:cNvSpPr>
                  <a:spLocks/>
                </p:cNvSpPr>
                <p:nvPr/>
              </p:nvSpPr>
              <p:spPr bwMode="auto">
                <a:xfrm>
                  <a:off x="1957" y="3397"/>
                  <a:ext cx="1" cy="90"/>
                </a:xfrm>
                <a:custGeom>
                  <a:avLst/>
                  <a:gdLst>
                    <a:gd name="T0" fmla="*/ 0 w 1"/>
                    <a:gd name="T1" fmla="*/ 0 h 1077"/>
                    <a:gd name="T2" fmla="*/ 0 w 1"/>
                    <a:gd name="T3" fmla="*/ 0 h 1077"/>
                    <a:gd name="T4" fmla="*/ 1 w 1"/>
                    <a:gd name="T5" fmla="*/ 0 h 1077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77"/>
                    <a:gd name="T11" fmla="*/ 1 w 1"/>
                    <a:gd name="T12" fmla="*/ 1077 h 10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77">
                      <a:moveTo>
                        <a:pt x="0" y="0"/>
                      </a:moveTo>
                      <a:lnTo>
                        <a:pt x="0" y="1077"/>
                      </a:lnTo>
                      <a:lnTo>
                        <a:pt x="1" y="10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80" name="Freeform 736"/>
                <p:cNvSpPr>
                  <a:spLocks/>
                </p:cNvSpPr>
                <p:nvPr/>
              </p:nvSpPr>
              <p:spPr bwMode="auto">
                <a:xfrm>
                  <a:off x="1958" y="3397"/>
                  <a:ext cx="1" cy="90"/>
                </a:xfrm>
                <a:custGeom>
                  <a:avLst/>
                  <a:gdLst>
                    <a:gd name="T0" fmla="*/ 0 w 1"/>
                    <a:gd name="T1" fmla="*/ 0 h 1077"/>
                    <a:gd name="T2" fmla="*/ 0 w 1"/>
                    <a:gd name="T3" fmla="*/ 0 h 1077"/>
                    <a:gd name="T4" fmla="*/ 1 w 1"/>
                    <a:gd name="T5" fmla="*/ 0 h 1077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77"/>
                    <a:gd name="T11" fmla="*/ 1 w 1"/>
                    <a:gd name="T12" fmla="*/ 1077 h 10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77">
                      <a:moveTo>
                        <a:pt x="0" y="0"/>
                      </a:moveTo>
                      <a:lnTo>
                        <a:pt x="0" y="1077"/>
                      </a:lnTo>
                      <a:lnTo>
                        <a:pt x="1" y="10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81" name="Freeform 737"/>
                <p:cNvSpPr>
                  <a:spLocks/>
                </p:cNvSpPr>
                <p:nvPr/>
              </p:nvSpPr>
              <p:spPr bwMode="auto">
                <a:xfrm>
                  <a:off x="1956" y="3487"/>
                  <a:ext cx="4" cy="1"/>
                </a:xfrm>
                <a:custGeom>
                  <a:avLst/>
                  <a:gdLst>
                    <a:gd name="T0" fmla="*/ 0 w 52"/>
                    <a:gd name="T1" fmla="*/ 0 h 1"/>
                    <a:gd name="T2" fmla="*/ 0 w 52"/>
                    <a:gd name="T3" fmla="*/ 0 h 1"/>
                    <a:gd name="T4" fmla="*/ 0 w 5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52"/>
                    <a:gd name="T10" fmla="*/ 0 h 1"/>
                    <a:gd name="T11" fmla="*/ 52 w 5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2" h="1">
                      <a:moveTo>
                        <a:pt x="0" y="0"/>
                      </a:moveTo>
                      <a:lnTo>
                        <a:pt x="51" y="0"/>
                      </a:lnTo>
                      <a:lnTo>
                        <a:pt x="5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82" name="Freeform 738"/>
                <p:cNvSpPr>
                  <a:spLocks/>
                </p:cNvSpPr>
                <p:nvPr/>
              </p:nvSpPr>
              <p:spPr bwMode="auto">
                <a:xfrm>
                  <a:off x="1956" y="3504"/>
                  <a:ext cx="4" cy="1"/>
                </a:xfrm>
                <a:custGeom>
                  <a:avLst/>
                  <a:gdLst>
                    <a:gd name="T0" fmla="*/ 0 w 52"/>
                    <a:gd name="T1" fmla="*/ 0 h 1"/>
                    <a:gd name="T2" fmla="*/ 0 w 52"/>
                    <a:gd name="T3" fmla="*/ 0 h 1"/>
                    <a:gd name="T4" fmla="*/ 0 w 5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52"/>
                    <a:gd name="T10" fmla="*/ 0 h 1"/>
                    <a:gd name="T11" fmla="*/ 52 w 5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2" h="1">
                      <a:moveTo>
                        <a:pt x="0" y="0"/>
                      </a:moveTo>
                      <a:lnTo>
                        <a:pt x="51" y="0"/>
                      </a:lnTo>
                      <a:lnTo>
                        <a:pt x="5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83" name="Freeform 739"/>
                <p:cNvSpPr>
                  <a:spLocks/>
                </p:cNvSpPr>
                <p:nvPr/>
              </p:nvSpPr>
              <p:spPr bwMode="auto">
                <a:xfrm>
                  <a:off x="1956" y="3495"/>
                  <a:ext cx="4" cy="1"/>
                </a:xfrm>
                <a:custGeom>
                  <a:avLst/>
                  <a:gdLst>
                    <a:gd name="T0" fmla="*/ 0 w 52"/>
                    <a:gd name="T1" fmla="*/ 0 h 1"/>
                    <a:gd name="T2" fmla="*/ 0 w 52"/>
                    <a:gd name="T3" fmla="*/ 0 h 1"/>
                    <a:gd name="T4" fmla="*/ 0 w 5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52"/>
                    <a:gd name="T10" fmla="*/ 0 h 1"/>
                    <a:gd name="T11" fmla="*/ 52 w 5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2" h="1">
                      <a:moveTo>
                        <a:pt x="0" y="0"/>
                      </a:moveTo>
                      <a:lnTo>
                        <a:pt x="51" y="0"/>
                      </a:lnTo>
                      <a:lnTo>
                        <a:pt x="5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84" name="Freeform 740"/>
                <p:cNvSpPr>
                  <a:spLocks/>
                </p:cNvSpPr>
                <p:nvPr/>
              </p:nvSpPr>
              <p:spPr bwMode="auto">
                <a:xfrm>
                  <a:off x="1956" y="3487"/>
                  <a:ext cx="1" cy="17"/>
                </a:xfrm>
                <a:custGeom>
                  <a:avLst/>
                  <a:gdLst>
                    <a:gd name="T0" fmla="*/ 0 w 1"/>
                    <a:gd name="T1" fmla="*/ 0 h 208"/>
                    <a:gd name="T2" fmla="*/ 0 w 1"/>
                    <a:gd name="T3" fmla="*/ 0 h 208"/>
                    <a:gd name="T4" fmla="*/ 1 w 1"/>
                    <a:gd name="T5" fmla="*/ 0 h 208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08"/>
                    <a:gd name="T11" fmla="*/ 1 w 1"/>
                    <a:gd name="T12" fmla="*/ 208 h 2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08">
                      <a:moveTo>
                        <a:pt x="0" y="208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85" name="Freeform 741"/>
                <p:cNvSpPr>
                  <a:spLocks/>
                </p:cNvSpPr>
                <p:nvPr/>
              </p:nvSpPr>
              <p:spPr bwMode="auto">
                <a:xfrm>
                  <a:off x="1960" y="3487"/>
                  <a:ext cx="1" cy="17"/>
                </a:xfrm>
                <a:custGeom>
                  <a:avLst/>
                  <a:gdLst>
                    <a:gd name="T0" fmla="*/ 0 w 1"/>
                    <a:gd name="T1" fmla="*/ 0 h 208"/>
                    <a:gd name="T2" fmla="*/ 0 w 1"/>
                    <a:gd name="T3" fmla="*/ 0 h 208"/>
                    <a:gd name="T4" fmla="*/ 1 w 1"/>
                    <a:gd name="T5" fmla="*/ 0 h 208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08"/>
                    <a:gd name="T11" fmla="*/ 1 w 1"/>
                    <a:gd name="T12" fmla="*/ 208 h 2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08">
                      <a:moveTo>
                        <a:pt x="0" y="208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86" name="Freeform 742"/>
                <p:cNvSpPr>
                  <a:spLocks/>
                </p:cNvSpPr>
                <p:nvPr/>
              </p:nvSpPr>
              <p:spPr bwMode="auto">
                <a:xfrm>
                  <a:off x="1957" y="3361"/>
                  <a:ext cx="1" cy="18"/>
                </a:xfrm>
                <a:custGeom>
                  <a:avLst/>
                  <a:gdLst>
                    <a:gd name="T0" fmla="*/ 0 w 1"/>
                    <a:gd name="T1" fmla="*/ 0 h 219"/>
                    <a:gd name="T2" fmla="*/ 0 w 1"/>
                    <a:gd name="T3" fmla="*/ 0 h 219"/>
                    <a:gd name="T4" fmla="*/ 1 w 1"/>
                    <a:gd name="T5" fmla="*/ 0 h 21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19"/>
                    <a:gd name="T11" fmla="*/ 1 w 1"/>
                    <a:gd name="T12" fmla="*/ 219 h 2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19">
                      <a:moveTo>
                        <a:pt x="0" y="0"/>
                      </a:moveTo>
                      <a:lnTo>
                        <a:pt x="0" y="219"/>
                      </a:lnTo>
                      <a:lnTo>
                        <a:pt x="1" y="2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87" name="Freeform 743"/>
                <p:cNvSpPr>
                  <a:spLocks/>
                </p:cNvSpPr>
                <p:nvPr/>
              </p:nvSpPr>
              <p:spPr bwMode="auto">
                <a:xfrm>
                  <a:off x="1958" y="3362"/>
                  <a:ext cx="1" cy="17"/>
                </a:xfrm>
                <a:custGeom>
                  <a:avLst/>
                  <a:gdLst>
                    <a:gd name="T0" fmla="*/ 0 w 1"/>
                    <a:gd name="T1" fmla="*/ 0 h 210"/>
                    <a:gd name="T2" fmla="*/ 0 w 1"/>
                    <a:gd name="T3" fmla="*/ 0 h 210"/>
                    <a:gd name="T4" fmla="*/ 1 w 1"/>
                    <a:gd name="T5" fmla="*/ 0 h 2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10"/>
                    <a:gd name="T11" fmla="*/ 1 w 1"/>
                    <a:gd name="T12" fmla="*/ 210 h 2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10">
                      <a:moveTo>
                        <a:pt x="0" y="0"/>
                      </a:moveTo>
                      <a:lnTo>
                        <a:pt x="0" y="210"/>
                      </a:lnTo>
                      <a:lnTo>
                        <a:pt x="1" y="2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88" name="Freeform 744"/>
                <p:cNvSpPr>
                  <a:spLocks/>
                </p:cNvSpPr>
                <p:nvPr/>
              </p:nvSpPr>
              <p:spPr bwMode="auto">
                <a:xfrm>
                  <a:off x="1956" y="3379"/>
                  <a:ext cx="4" cy="1"/>
                </a:xfrm>
                <a:custGeom>
                  <a:avLst/>
                  <a:gdLst>
                    <a:gd name="T0" fmla="*/ 0 w 52"/>
                    <a:gd name="T1" fmla="*/ 0 h 1"/>
                    <a:gd name="T2" fmla="*/ 0 w 52"/>
                    <a:gd name="T3" fmla="*/ 0 h 1"/>
                    <a:gd name="T4" fmla="*/ 0 w 5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52"/>
                    <a:gd name="T10" fmla="*/ 0 h 1"/>
                    <a:gd name="T11" fmla="*/ 52 w 5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2" h="1">
                      <a:moveTo>
                        <a:pt x="0" y="0"/>
                      </a:moveTo>
                      <a:lnTo>
                        <a:pt x="51" y="0"/>
                      </a:lnTo>
                      <a:lnTo>
                        <a:pt x="5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89" name="Freeform 745"/>
                <p:cNvSpPr>
                  <a:spLocks/>
                </p:cNvSpPr>
                <p:nvPr/>
              </p:nvSpPr>
              <p:spPr bwMode="auto">
                <a:xfrm>
                  <a:off x="1956" y="3397"/>
                  <a:ext cx="4" cy="1"/>
                </a:xfrm>
                <a:custGeom>
                  <a:avLst/>
                  <a:gdLst>
                    <a:gd name="T0" fmla="*/ 0 w 52"/>
                    <a:gd name="T1" fmla="*/ 0 h 1"/>
                    <a:gd name="T2" fmla="*/ 0 w 52"/>
                    <a:gd name="T3" fmla="*/ 0 h 1"/>
                    <a:gd name="T4" fmla="*/ 0 w 5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52"/>
                    <a:gd name="T10" fmla="*/ 0 h 1"/>
                    <a:gd name="T11" fmla="*/ 52 w 5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2" h="1">
                      <a:moveTo>
                        <a:pt x="0" y="0"/>
                      </a:moveTo>
                      <a:lnTo>
                        <a:pt x="51" y="0"/>
                      </a:lnTo>
                      <a:lnTo>
                        <a:pt x="5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90" name="Freeform 746"/>
                <p:cNvSpPr>
                  <a:spLocks/>
                </p:cNvSpPr>
                <p:nvPr/>
              </p:nvSpPr>
              <p:spPr bwMode="auto">
                <a:xfrm>
                  <a:off x="1956" y="3388"/>
                  <a:ext cx="4" cy="1"/>
                </a:xfrm>
                <a:custGeom>
                  <a:avLst/>
                  <a:gdLst>
                    <a:gd name="T0" fmla="*/ 0 w 52"/>
                    <a:gd name="T1" fmla="*/ 0 h 1"/>
                    <a:gd name="T2" fmla="*/ 0 w 52"/>
                    <a:gd name="T3" fmla="*/ 0 h 1"/>
                    <a:gd name="T4" fmla="*/ 0 w 5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52"/>
                    <a:gd name="T10" fmla="*/ 0 h 1"/>
                    <a:gd name="T11" fmla="*/ 52 w 5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2" h="1">
                      <a:moveTo>
                        <a:pt x="0" y="0"/>
                      </a:moveTo>
                      <a:lnTo>
                        <a:pt x="51" y="0"/>
                      </a:lnTo>
                      <a:lnTo>
                        <a:pt x="5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91" name="Freeform 747"/>
                <p:cNvSpPr>
                  <a:spLocks/>
                </p:cNvSpPr>
                <p:nvPr/>
              </p:nvSpPr>
              <p:spPr bwMode="auto">
                <a:xfrm>
                  <a:off x="1956" y="3379"/>
                  <a:ext cx="1" cy="18"/>
                </a:xfrm>
                <a:custGeom>
                  <a:avLst/>
                  <a:gdLst>
                    <a:gd name="T0" fmla="*/ 0 w 1"/>
                    <a:gd name="T1" fmla="*/ 0 h 209"/>
                    <a:gd name="T2" fmla="*/ 0 w 1"/>
                    <a:gd name="T3" fmla="*/ 0 h 209"/>
                    <a:gd name="T4" fmla="*/ 1 w 1"/>
                    <a:gd name="T5" fmla="*/ 0 h 20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09"/>
                    <a:gd name="T11" fmla="*/ 1 w 1"/>
                    <a:gd name="T12" fmla="*/ 209 h 2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09">
                      <a:moveTo>
                        <a:pt x="0" y="209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92" name="Freeform 748"/>
                <p:cNvSpPr>
                  <a:spLocks/>
                </p:cNvSpPr>
                <p:nvPr/>
              </p:nvSpPr>
              <p:spPr bwMode="auto">
                <a:xfrm>
                  <a:off x="1960" y="3379"/>
                  <a:ext cx="1" cy="18"/>
                </a:xfrm>
                <a:custGeom>
                  <a:avLst/>
                  <a:gdLst>
                    <a:gd name="T0" fmla="*/ 0 w 1"/>
                    <a:gd name="T1" fmla="*/ 0 h 209"/>
                    <a:gd name="T2" fmla="*/ 0 w 1"/>
                    <a:gd name="T3" fmla="*/ 0 h 209"/>
                    <a:gd name="T4" fmla="*/ 1 w 1"/>
                    <a:gd name="T5" fmla="*/ 0 h 20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09"/>
                    <a:gd name="T11" fmla="*/ 1 w 1"/>
                    <a:gd name="T12" fmla="*/ 209 h 2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09">
                      <a:moveTo>
                        <a:pt x="0" y="209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93" name="Freeform 749"/>
                <p:cNvSpPr>
                  <a:spLocks/>
                </p:cNvSpPr>
                <p:nvPr/>
              </p:nvSpPr>
              <p:spPr bwMode="auto">
                <a:xfrm>
                  <a:off x="1957" y="3397"/>
                  <a:ext cx="1" cy="90"/>
                </a:xfrm>
                <a:custGeom>
                  <a:avLst/>
                  <a:gdLst>
                    <a:gd name="T0" fmla="*/ 0 w 1"/>
                    <a:gd name="T1" fmla="*/ 0 h 1077"/>
                    <a:gd name="T2" fmla="*/ 0 w 1"/>
                    <a:gd name="T3" fmla="*/ 0 h 1077"/>
                    <a:gd name="T4" fmla="*/ 1 w 1"/>
                    <a:gd name="T5" fmla="*/ 0 h 1077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77"/>
                    <a:gd name="T11" fmla="*/ 1 w 1"/>
                    <a:gd name="T12" fmla="*/ 1077 h 10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77">
                      <a:moveTo>
                        <a:pt x="0" y="0"/>
                      </a:moveTo>
                      <a:lnTo>
                        <a:pt x="0" y="1077"/>
                      </a:lnTo>
                      <a:lnTo>
                        <a:pt x="1" y="10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94" name="Freeform 750"/>
                <p:cNvSpPr>
                  <a:spLocks/>
                </p:cNvSpPr>
                <p:nvPr/>
              </p:nvSpPr>
              <p:spPr bwMode="auto">
                <a:xfrm>
                  <a:off x="1957" y="3504"/>
                  <a:ext cx="1" cy="17"/>
                </a:xfrm>
                <a:custGeom>
                  <a:avLst/>
                  <a:gdLst>
                    <a:gd name="T0" fmla="*/ 0 w 1"/>
                    <a:gd name="T1" fmla="*/ 0 h 210"/>
                    <a:gd name="T2" fmla="*/ 0 w 1"/>
                    <a:gd name="T3" fmla="*/ 0 h 210"/>
                    <a:gd name="T4" fmla="*/ 1 w 1"/>
                    <a:gd name="T5" fmla="*/ 0 h 2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10"/>
                    <a:gd name="T11" fmla="*/ 1 w 1"/>
                    <a:gd name="T12" fmla="*/ 210 h 2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10">
                      <a:moveTo>
                        <a:pt x="0" y="0"/>
                      </a:moveTo>
                      <a:lnTo>
                        <a:pt x="0" y="210"/>
                      </a:lnTo>
                      <a:lnTo>
                        <a:pt x="1" y="2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95" name="Freeform 751"/>
                <p:cNvSpPr>
                  <a:spLocks/>
                </p:cNvSpPr>
                <p:nvPr/>
              </p:nvSpPr>
              <p:spPr bwMode="auto">
                <a:xfrm>
                  <a:off x="2117" y="3440"/>
                  <a:ext cx="5" cy="5"/>
                </a:xfrm>
                <a:custGeom>
                  <a:avLst/>
                  <a:gdLst>
                    <a:gd name="T0" fmla="*/ 0 w 63"/>
                    <a:gd name="T1" fmla="*/ 0 h 62"/>
                    <a:gd name="T2" fmla="*/ 0 w 63"/>
                    <a:gd name="T3" fmla="*/ 0 h 62"/>
                    <a:gd name="T4" fmla="*/ 0 w 63"/>
                    <a:gd name="T5" fmla="*/ 0 h 62"/>
                    <a:gd name="T6" fmla="*/ 0 w 63"/>
                    <a:gd name="T7" fmla="*/ 0 h 62"/>
                    <a:gd name="T8" fmla="*/ 0 w 63"/>
                    <a:gd name="T9" fmla="*/ 0 h 62"/>
                    <a:gd name="T10" fmla="*/ 0 w 63"/>
                    <a:gd name="T11" fmla="*/ 0 h 62"/>
                    <a:gd name="T12" fmla="*/ 0 w 63"/>
                    <a:gd name="T13" fmla="*/ 0 h 62"/>
                    <a:gd name="T14" fmla="*/ 0 w 63"/>
                    <a:gd name="T15" fmla="*/ 0 h 62"/>
                    <a:gd name="T16" fmla="*/ 0 w 63"/>
                    <a:gd name="T17" fmla="*/ 0 h 62"/>
                    <a:gd name="T18" fmla="*/ 0 w 63"/>
                    <a:gd name="T19" fmla="*/ 0 h 62"/>
                    <a:gd name="T20" fmla="*/ 0 w 63"/>
                    <a:gd name="T21" fmla="*/ 0 h 62"/>
                    <a:gd name="T22" fmla="*/ 0 w 63"/>
                    <a:gd name="T23" fmla="*/ 0 h 62"/>
                    <a:gd name="T24" fmla="*/ 0 w 63"/>
                    <a:gd name="T25" fmla="*/ 0 h 62"/>
                    <a:gd name="T26" fmla="*/ 0 w 63"/>
                    <a:gd name="T27" fmla="*/ 0 h 62"/>
                    <a:gd name="T28" fmla="*/ 0 w 63"/>
                    <a:gd name="T29" fmla="*/ 0 h 62"/>
                    <a:gd name="T30" fmla="*/ 0 w 63"/>
                    <a:gd name="T31" fmla="*/ 0 h 62"/>
                    <a:gd name="T32" fmla="*/ 0 w 63"/>
                    <a:gd name="T33" fmla="*/ 0 h 62"/>
                    <a:gd name="T34" fmla="*/ 0 w 63"/>
                    <a:gd name="T35" fmla="*/ 0 h 62"/>
                    <a:gd name="T36" fmla="*/ 0 w 63"/>
                    <a:gd name="T37" fmla="*/ 0 h 62"/>
                    <a:gd name="T38" fmla="*/ 0 w 63"/>
                    <a:gd name="T39" fmla="*/ 0 h 62"/>
                    <a:gd name="T40" fmla="*/ 0 w 63"/>
                    <a:gd name="T41" fmla="*/ 0 h 62"/>
                    <a:gd name="T42" fmla="*/ 0 w 63"/>
                    <a:gd name="T43" fmla="*/ 0 h 62"/>
                    <a:gd name="T44" fmla="*/ 0 w 63"/>
                    <a:gd name="T45" fmla="*/ 0 h 62"/>
                    <a:gd name="T46" fmla="*/ 0 w 63"/>
                    <a:gd name="T47" fmla="*/ 0 h 62"/>
                    <a:gd name="T48" fmla="*/ 0 w 63"/>
                    <a:gd name="T49" fmla="*/ 0 h 62"/>
                    <a:gd name="T50" fmla="*/ 0 w 63"/>
                    <a:gd name="T51" fmla="*/ 0 h 6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63"/>
                    <a:gd name="T79" fmla="*/ 0 h 62"/>
                    <a:gd name="T80" fmla="*/ 63 w 63"/>
                    <a:gd name="T81" fmla="*/ 62 h 62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63" h="62">
                      <a:moveTo>
                        <a:pt x="62" y="31"/>
                      </a:moveTo>
                      <a:lnTo>
                        <a:pt x="61" y="24"/>
                      </a:lnTo>
                      <a:lnTo>
                        <a:pt x="58" y="16"/>
                      </a:lnTo>
                      <a:lnTo>
                        <a:pt x="52" y="10"/>
                      </a:lnTo>
                      <a:lnTo>
                        <a:pt x="46" y="4"/>
                      </a:lnTo>
                      <a:lnTo>
                        <a:pt x="38" y="1"/>
                      </a:lnTo>
                      <a:lnTo>
                        <a:pt x="31" y="0"/>
                      </a:lnTo>
                      <a:lnTo>
                        <a:pt x="22" y="1"/>
                      </a:lnTo>
                      <a:lnTo>
                        <a:pt x="15" y="4"/>
                      </a:lnTo>
                      <a:lnTo>
                        <a:pt x="8" y="10"/>
                      </a:lnTo>
                      <a:lnTo>
                        <a:pt x="3" y="16"/>
                      </a:lnTo>
                      <a:lnTo>
                        <a:pt x="1" y="24"/>
                      </a:lnTo>
                      <a:lnTo>
                        <a:pt x="0" y="31"/>
                      </a:lnTo>
                      <a:lnTo>
                        <a:pt x="1" y="40"/>
                      </a:lnTo>
                      <a:lnTo>
                        <a:pt x="3" y="47"/>
                      </a:lnTo>
                      <a:lnTo>
                        <a:pt x="8" y="54"/>
                      </a:lnTo>
                      <a:lnTo>
                        <a:pt x="15" y="58"/>
                      </a:lnTo>
                      <a:lnTo>
                        <a:pt x="22" y="61"/>
                      </a:lnTo>
                      <a:lnTo>
                        <a:pt x="31" y="62"/>
                      </a:lnTo>
                      <a:lnTo>
                        <a:pt x="38" y="61"/>
                      </a:lnTo>
                      <a:lnTo>
                        <a:pt x="46" y="58"/>
                      </a:lnTo>
                      <a:lnTo>
                        <a:pt x="52" y="54"/>
                      </a:lnTo>
                      <a:lnTo>
                        <a:pt x="58" y="47"/>
                      </a:lnTo>
                      <a:lnTo>
                        <a:pt x="61" y="40"/>
                      </a:lnTo>
                      <a:lnTo>
                        <a:pt x="62" y="31"/>
                      </a:lnTo>
                      <a:lnTo>
                        <a:pt x="63" y="3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96" name="Freeform 752"/>
                <p:cNvSpPr>
                  <a:spLocks/>
                </p:cNvSpPr>
                <p:nvPr/>
              </p:nvSpPr>
              <p:spPr bwMode="auto">
                <a:xfrm>
                  <a:off x="2117" y="3441"/>
                  <a:ext cx="4" cy="4"/>
                </a:xfrm>
                <a:custGeom>
                  <a:avLst/>
                  <a:gdLst>
                    <a:gd name="T0" fmla="*/ 0 w 45"/>
                    <a:gd name="T1" fmla="*/ 0 h 44"/>
                    <a:gd name="T2" fmla="*/ 0 w 45"/>
                    <a:gd name="T3" fmla="*/ 0 h 44"/>
                    <a:gd name="T4" fmla="*/ 0 w 45"/>
                    <a:gd name="T5" fmla="*/ 0 h 44"/>
                    <a:gd name="T6" fmla="*/ 0 60000 65536"/>
                    <a:gd name="T7" fmla="*/ 0 60000 65536"/>
                    <a:gd name="T8" fmla="*/ 0 60000 65536"/>
                    <a:gd name="T9" fmla="*/ 0 w 45"/>
                    <a:gd name="T10" fmla="*/ 0 h 44"/>
                    <a:gd name="T11" fmla="*/ 45 w 45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5" h="44">
                      <a:moveTo>
                        <a:pt x="0" y="44"/>
                      </a:moveTo>
                      <a:lnTo>
                        <a:pt x="44" y="0"/>
                      </a:lnTo>
                      <a:lnTo>
                        <a:pt x="4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97" name="Freeform 753"/>
                <p:cNvSpPr>
                  <a:spLocks/>
                </p:cNvSpPr>
                <p:nvPr/>
              </p:nvSpPr>
              <p:spPr bwMode="auto">
                <a:xfrm>
                  <a:off x="2249" y="2684"/>
                  <a:ext cx="2" cy="2"/>
                </a:xfrm>
                <a:custGeom>
                  <a:avLst/>
                  <a:gdLst>
                    <a:gd name="T0" fmla="*/ 0 w 16"/>
                    <a:gd name="T1" fmla="*/ 0 h 19"/>
                    <a:gd name="T2" fmla="*/ 0 w 16"/>
                    <a:gd name="T3" fmla="*/ 0 h 19"/>
                    <a:gd name="T4" fmla="*/ 0 w 16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9"/>
                    <a:gd name="T11" fmla="*/ 16 w 16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9">
                      <a:moveTo>
                        <a:pt x="0" y="19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98" name="Freeform 754"/>
                <p:cNvSpPr>
                  <a:spLocks/>
                </p:cNvSpPr>
                <p:nvPr/>
              </p:nvSpPr>
              <p:spPr bwMode="auto">
                <a:xfrm>
                  <a:off x="2268" y="2686"/>
                  <a:ext cx="1" cy="1"/>
                </a:xfrm>
                <a:custGeom>
                  <a:avLst/>
                  <a:gdLst>
                    <a:gd name="T0" fmla="*/ 0 w 16"/>
                    <a:gd name="T1" fmla="*/ 0 h 18"/>
                    <a:gd name="T2" fmla="*/ 0 w 16"/>
                    <a:gd name="T3" fmla="*/ 0 h 18"/>
                    <a:gd name="T4" fmla="*/ 0 w 16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8"/>
                    <a:gd name="T11" fmla="*/ 16 w 1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8">
                      <a:moveTo>
                        <a:pt x="0" y="18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99" name="Freeform 755"/>
                <p:cNvSpPr>
                  <a:spLocks/>
                </p:cNvSpPr>
                <p:nvPr/>
              </p:nvSpPr>
              <p:spPr bwMode="auto">
                <a:xfrm>
                  <a:off x="2287" y="2687"/>
                  <a:ext cx="1" cy="2"/>
                </a:xfrm>
                <a:custGeom>
                  <a:avLst/>
                  <a:gdLst>
                    <a:gd name="T0" fmla="*/ 0 w 15"/>
                    <a:gd name="T1" fmla="*/ 0 h 17"/>
                    <a:gd name="T2" fmla="*/ 0 w 15"/>
                    <a:gd name="T3" fmla="*/ 0 h 17"/>
                    <a:gd name="T4" fmla="*/ 0 w 15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17"/>
                    <a:gd name="T11" fmla="*/ 15 w 15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17">
                      <a:moveTo>
                        <a:pt x="0" y="17"/>
                      </a:moveTo>
                      <a:lnTo>
                        <a:pt x="14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00" name="Freeform 756"/>
                <p:cNvSpPr>
                  <a:spLocks/>
                </p:cNvSpPr>
                <p:nvPr/>
              </p:nvSpPr>
              <p:spPr bwMode="auto">
                <a:xfrm>
                  <a:off x="2320" y="2672"/>
                  <a:ext cx="1" cy="1"/>
                </a:xfrm>
                <a:custGeom>
                  <a:avLst/>
                  <a:gdLst>
                    <a:gd name="T0" fmla="*/ 0 w 4"/>
                    <a:gd name="T1" fmla="*/ 0 h 4"/>
                    <a:gd name="T2" fmla="*/ 0 w 4"/>
                    <a:gd name="T3" fmla="*/ 0 h 4"/>
                    <a:gd name="T4" fmla="*/ 0 w 4"/>
                    <a:gd name="T5" fmla="*/ 0 h 4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4"/>
                    <a:gd name="T11" fmla="*/ 4 w 4"/>
                    <a:gd name="T12" fmla="*/ 4 h 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4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01" name="Freeform 757"/>
                <p:cNvSpPr>
                  <a:spLocks/>
                </p:cNvSpPr>
                <p:nvPr/>
              </p:nvSpPr>
              <p:spPr bwMode="auto">
                <a:xfrm>
                  <a:off x="2338" y="2673"/>
                  <a:ext cx="2" cy="1"/>
                </a:xfrm>
                <a:custGeom>
                  <a:avLst/>
                  <a:gdLst>
                    <a:gd name="T0" fmla="*/ 0 w 16"/>
                    <a:gd name="T1" fmla="*/ 0 h 19"/>
                    <a:gd name="T2" fmla="*/ 0 w 16"/>
                    <a:gd name="T3" fmla="*/ 0 h 19"/>
                    <a:gd name="T4" fmla="*/ 0 w 16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9"/>
                    <a:gd name="T11" fmla="*/ 16 w 16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9">
                      <a:moveTo>
                        <a:pt x="0" y="19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02" name="Freeform 758"/>
                <p:cNvSpPr>
                  <a:spLocks/>
                </p:cNvSpPr>
                <p:nvPr/>
              </p:nvSpPr>
              <p:spPr bwMode="auto">
                <a:xfrm>
                  <a:off x="2357" y="2674"/>
                  <a:ext cx="1" cy="2"/>
                </a:xfrm>
                <a:custGeom>
                  <a:avLst/>
                  <a:gdLst>
                    <a:gd name="T0" fmla="*/ 0 w 16"/>
                    <a:gd name="T1" fmla="*/ 0 h 18"/>
                    <a:gd name="T2" fmla="*/ 0 w 16"/>
                    <a:gd name="T3" fmla="*/ 0 h 18"/>
                    <a:gd name="T4" fmla="*/ 0 w 16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8"/>
                    <a:gd name="T11" fmla="*/ 16 w 1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8">
                      <a:moveTo>
                        <a:pt x="0" y="18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03" name="Freeform 759"/>
                <p:cNvSpPr>
                  <a:spLocks/>
                </p:cNvSpPr>
                <p:nvPr/>
              </p:nvSpPr>
              <p:spPr bwMode="auto">
                <a:xfrm>
                  <a:off x="2376" y="2676"/>
                  <a:ext cx="1" cy="2"/>
                </a:xfrm>
                <a:custGeom>
                  <a:avLst/>
                  <a:gdLst>
                    <a:gd name="T0" fmla="*/ 0 w 15"/>
                    <a:gd name="T1" fmla="*/ 0 h 19"/>
                    <a:gd name="T2" fmla="*/ 0 w 15"/>
                    <a:gd name="T3" fmla="*/ 0 h 19"/>
                    <a:gd name="T4" fmla="*/ 0 w 15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19"/>
                    <a:gd name="T11" fmla="*/ 15 w 15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19">
                      <a:moveTo>
                        <a:pt x="0" y="19"/>
                      </a:moveTo>
                      <a:lnTo>
                        <a:pt x="14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04" name="Freeform 760"/>
                <p:cNvSpPr>
                  <a:spLocks/>
                </p:cNvSpPr>
                <p:nvPr/>
              </p:nvSpPr>
              <p:spPr bwMode="auto">
                <a:xfrm>
                  <a:off x="2394" y="2678"/>
                  <a:ext cx="1" cy="1"/>
                </a:xfrm>
                <a:custGeom>
                  <a:avLst/>
                  <a:gdLst>
                    <a:gd name="T0" fmla="*/ 0 w 16"/>
                    <a:gd name="T1" fmla="*/ 0 h 18"/>
                    <a:gd name="T2" fmla="*/ 0 w 16"/>
                    <a:gd name="T3" fmla="*/ 0 h 18"/>
                    <a:gd name="T4" fmla="*/ 0 w 16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8"/>
                    <a:gd name="T11" fmla="*/ 16 w 1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8">
                      <a:moveTo>
                        <a:pt x="0" y="18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05" name="Freeform 761"/>
                <p:cNvSpPr>
                  <a:spLocks/>
                </p:cNvSpPr>
                <p:nvPr/>
              </p:nvSpPr>
              <p:spPr bwMode="auto">
                <a:xfrm>
                  <a:off x="2412" y="2679"/>
                  <a:ext cx="2" cy="2"/>
                </a:xfrm>
                <a:custGeom>
                  <a:avLst/>
                  <a:gdLst>
                    <a:gd name="T0" fmla="*/ 0 w 16"/>
                    <a:gd name="T1" fmla="*/ 0 h 17"/>
                    <a:gd name="T2" fmla="*/ 0 w 16"/>
                    <a:gd name="T3" fmla="*/ 0 h 17"/>
                    <a:gd name="T4" fmla="*/ 0 w 16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7"/>
                    <a:gd name="T11" fmla="*/ 16 w 16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7">
                      <a:moveTo>
                        <a:pt x="0" y="17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06" name="Freeform 762"/>
                <p:cNvSpPr>
                  <a:spLocks/>
                </p:cNvSpPr>
                <p:nvPr/>
              </p:nvSpPr>
              <p:spPr bwMode="auto">
                <a:xfrm>
                  <a:off x="2431" y="2681"/>
                  <a:ext cx="1" cy="1"/>
                </a:xfrm>
                <a:custGeom>
                  <a:avLst/>
                  <a:gdLst>
                    <a:gd name="T0" fmla="*/ 0 w 16"/>
                    <a:gd name="T1" fmla="*/ 0 h 18"/>
                    <a:gd name="T2" fmla="*/ 0 w 16"/>
                    <a:gd name="T3" fmla="*/ 0 h 18"/>
                    <a:gd name="T4" fmla="*/ 0 w 16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8"/>
                    <a:gd name="T11" fmla="*/ 16 w 1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8">
                      <a:moveTo>
                        <a:pt x="0" y="18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07" name="Freeform 763"/>
                <p:cNvSpPr>
                  <a:spLocks/>
                </p:cNvSpPr>
                <p:nvPr/>
              </p:nvSpPr>
              <p:spPr bwMode="auto">
                <a:xfrm>
                  <a:off x="2449" y="2683"/>
                  <a:ext cx="2" cy="1"/>
                </a:xfrm>
                <a:custGeom>
                  <a:avLst/>
                  <a:gdLst>
                    <a:gd name="T0" fmla="*/ 0 w 16"/>
                    <a:gd name="T1" fmla="*/ 0 h 17"/>
                    <a:gd name="T2" fmla="*/ 0 w 16"/>
                    <a:gd name="T3" fmla="*/ 0 h 17"/>
                    <a:gd name="T4" fmla="*/ 0 w 16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7"/>
                    <a:gd name="T11" fmla="*/ 16 w 16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7">
                      <a:moveTo>
                        <a:pt x="0" y="17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08" name="Freeform 764"/>
                <p:cNvSpPr>
                  <a:spLocks/>
                </p:cNvSpPr>
                <p:nvPr/>
              </p:nvSpPr>
              <p:spPr bwMode="auto">
                <a:xfrm>
                  <a:off x="2468" y="2684"/>
                  <a:ext cx="1" cy="2"/>
                </a:xfrm>
                <a:custGeom>
                  <a:avLst/>
                  <a:gdLst>
                    <a:gd name="T0" fmla="*/ 0 w 16"/>
                    <a:gd name="T1" fmla="*/ 0 h 18"/>
                    <a:gd name="T2" fmla="*/ 0 w 16"/>
                    <a:gd name="T3" fmla="*/ 0 h 18"/>
                    <a:gd name="T4" fmla="*/ 0 w 16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8"/>
                    <a:gd name="T11" fmla="*/ 16 w 1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8">
                      <a:moveTo>
                        <a:pt x="0" y="18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09" name="Freeform 765"/>
                <p:cNvSpPr>
                  <a:spLocks/>
                </p:cNvSpPr>
                <p:nvPr/>
              </p:nvSpPr>
              <p:spPr bwMode="auto">
                <a:xfrm>
                  <a:off x="2231" y="2682"/>
                  <a:ext cx="1" cy="2"/>
                </a:xfrm>
                <a:custGeom>
                  <a:avLst/>
                  <a:gdLst>
                    <a:gd name="T0" fmla="*/ 0 w 16"/>
                    <a:gd name="T1" fmla="*/ 0 h 18"/>
                    <a:gd name="T2" fmla="*/ 0 w 16"/>
                    <a:gd name="T3" fmla="*/ 0 h 18"/>
                    <a:gd name="T4" fmla="*/ 0 w 16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8"/>
                    <a:gd name="T11" fmla="*/ 16 w 1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8">
                      <a:moveTo>
                        <a:pt x="0" y="18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10" name="Freeform 766"/>
                <p:cNvSpPr>
                  <a:spLocks/>
                </p:cNvSpPr>
                <p:nvPr/>
              </p:nvSpPr>
              <p:spPr bwMode="auto">
                <a:xfrm>
                  <a:off x="2212" y="2681"/>
                  <a:ext cx="2" cy="1"/>
                </a:xfrm>
                <a:custGeom>
                  <a:avLst/>
                  <a:gdLst>
                    <a:gd name="T0" fmla="*/ 0 w 16"/>
                    <a:gd name="T1" fmla="*/ 0 h 19"/>
                    <a:gd name="T2" fmla="*/ 0 w 16"/>
                    <a:gd name="T3" fmla="*/ 0 h 19"/>
                    <a:gd name="T4" fmla="*/ 0 w 16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9"/>
                    <a:gd name="T11" fmla="*/ 16 w 16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9">
                      <a:moveTo>
                        <a:pt x="0" y="19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11" name="Freeform 767"/>
                <p:cNvSpPr>
                  <a:spLocks/>
                </p:cNvSpPr>
                <p:nvPr/>
              </p:nvSpPr>
              <p:spPr bwMode="auto">
                <a:xfrm>
                  <a:off x="2194" y="2679"/>
                  <a:ext cx="1" cy="2"/>
                </a:xfrm>
                <a:custGeom>
                  <a:avLst/>
                  <a:gdLst>
                    <a:gd name="T0" fmla="*/ 0 w 16"/>
                    <a:gd name="T1" fmla="*/ 0 h 18"/>
                    <a:gd name="T2" fmla="*/ 0 w 16"/>
                    <a:gd name="T3" fmla="*/ 0 h 18"/>
                    <a:gd name="T4" fmla="*/ 0 w 16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8"/>
                    <a:gd name="T11" fmla="*/ 16 w 1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8">
                      <a:moveTo>
                        <a:pt x="0" y="18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12" name="Freeform 768"/>
                <p:cNvSpPr>
                  <a:spLocks/>
                </p:cNvSpPr>
                <p:nvPr/>
              </p:nvSpPr>
              <p:spPr bwMode="auto">
                <a:xfrm>
                  <a:off x="2175" y="2678"/>
                  <a:ext cx="2" cy="1"/>
                </a:xfrm>
                <a:custGeom>
                  <a:avLst/>
                  <a:gdLst>
                    <a:gd name="T0" fmla="*/ 0 w 15"/>
                    <a:gd name="T1" fmla="*/ 0 h 18"/>
                    <a:gd name="T2" fmla="*/ 0 w 15"/>
                    <a:gd name="T3" fmla="*/ 0 h 18"/>
                    <a:gd name="T4" fmla="*/ 0 w 15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18"/>
                    <a:gd name="T11" fmla="*/ 15 w 15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18">
                      <a:moveTo>
                        <a:pt x="0" y="18"/>
                      </a:moveTo>
                      <a:lnTo>
                        <a:pt x="14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13" name="Freeform 769"/>
                <p:cNvSpPr>
                  <a:spLocks/>
                </p:cNvSpPr>
                <p:nvPr/>
              </p:nvSpPr>
              <p:spPr bwMode="auto">
                <a:xfrm>
                  <a:off x="2157" y="2676"/>
                  <a:ext cx="1" cy="2"/>
                </a:xfrm>
                <a:custGeom>
                  <a:avLst/>
                  <a:gdLst>
                    <a:gd name="T0" fmla="*/ 0 w 16"/>
                    <a:gd name="T1" fmla="*/ 0 h 19"/>
                    <a:gd name="T2" fmla="*/ 0 w 16"/>
                    <a:gd name="T3" fmla="*/ 0 h 19"/>
                    <a:gd name="T4" fmla="*/ 0 w 16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9"/>
                    <a:gd name="T11" fmla="*/ 16 w 16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9">
                      <a:moveTo>
                        <a:pt x="0" y="19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14" name="Freeform 770"/>
                <p:cNvSpPr>
                  <a:spLocks/>
                </p:cNvSpPr>
                <p:nvPr/>
              </p:nvSpPr>
              <p:spPr bwMode="auto">
                <a:xfrm>
                  <a:off x="2138" y="2674"/>
                  <a:ext cx="2" cy="2"/>
                </a:xfrm>
                <a:custGeom>
                  <a:avLst/>
                  <a:gdLst>
                    <a:gd name="T0" fmla="*/ 0 w 16"/>
                    <a:gd name="T1" fmla="*/ 0 h 18"/>
                    <a:gd name="T2" fmla="*/ 0 w 16"/>
                    <a:gd name="T3" fmla="*/ 0 h 18"/>
                    <a:gd name="T4" fmla="*/ 0 w 16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8"/>
                    <a:gd name="T11" fmla="*/ 16 w 1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8">
                      <a:moveTo>
                        <a:pt x="0" y="18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15" name="Freeform 771"/>
                <p:cNvSpPr>
                  <a:spLocks/>
                </p:cNvSpPr>
                <p:nvPr/>
              </p:nvSpPr>
              <p:spPr bwMode="auto">
                <a:xfrm>
                  <a:off x="2120" y="2673"/>
                  <a:ext cx="1" cy="1"/>
                </a:xfrm>
                <a:custGeom>
                  <a:avLst/>
                  <a:gdLst>
                    <a:gd name="T0" fmla="*/ 0 w 16"/>
                    <a:gd name="T1" fmla="*/ 0 h 19"/>
                    <a:gd name="T2" fmla="*/ 0 w 16"/>
                    <a:gd name="T3" fmla="*/ 0 h 19"/>
                    <a:gd name="T4" fmla="*/ 0 w 16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9"/>
                    <a:gd name="T11" fmla="*/ 16 w 16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9">
                      <a:moveTo>
                        <a:pt x="0" y="19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16" name="Freeform 772"/>
                <p:cNvSpPr>
                  <a:spLocks/>
                </p:cNvSpPr>
                <p:nvPr/>
              </p:nvSpPr>
              <p:spPr bwMode="auto">
                <a:xfrm>
                  <a:off x="2101" y="2672"/>
                  <a:ext cx="1" cy="1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0 w 5"/>
                    <a:gd name="T5" fmla="*/ 0 h 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4"/>
                    <a:gd name="T11" fmla="*/ 5 w 5"/>
                    <a:gd name="T12" fmla="*/ 4 h 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4">
                      <a:moveTo>
                        <a:pt x="0" y="4"/>
                      </a:move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17" name="Freeform 773"/>
                <p:cNvSpPr>
                  <a:spLocks/>
                </p:cNvSpPr>
                <p:nvPr/>
              </p:nvSpPr>
              <p:spPr bwMode="auto">
                <a:xfrm>
                  <a:off x="2068" y="2687"/>
                  <a:ext cx="1" cy="2"/>
                </a:xfrm>
                <a:custGeom>
                  <a:avLst/>
                  <a:gdLst>
                    <a:gd name="T0" fmla="*/ 0 w 16"/>
                    <a:gd name="T1" fmla="*/ 0 h 18"/>
                    <a:gd name="T2" fmla="*/ 0 w 16"/>
                    <a:gd name="T3" fmla="*/ 0 h 18"/>
                    <a:gd name="T4" fmla="*/ 0 w 16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8"/>
                    <a:gd name="T11" fmla="*/ 16 w 1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8">
                      <a:moveTo>
                        <a:pt x="0" y="18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18" name="Freeform 774"/>
                <p:cNvSpPr>
                  <a:spLocks/>
                </p:cNvSpPr>
                <p:nvPr/>
              </p:nvSpPr>
              <p:spPr bwMode="auto">
                <a:xfrm>
                  <a:off x="2049" y="2686"/>
                  <a:ext cx="2" cy="1"/>
                </a:xfrm>
                <a:custGeom>
                  <a:avLst/>
                  <a:gdLst>
                    <a:gd name="T0" fmla="*/ 0 w 17"/>
                    <a:gd name="T1" fmla="*/ 0 h 18"/>
                    <a:gd name="T2" fmla="*/ 0 w 17"/>
                    <a:gd name="T3" fmla="*/ 0 h 18"/>
                    <a:gd name="T4" fmla="*/ 0 w 17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7"/>
                    <a:gd name="T10" fmla="*/ 0 h 18"/>
                    <a:gd name="T11" fmla="*/ 17 w 17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" h="18">
                      <a:moveTo>
                        <a:pt x="0" y="18"/>
                      </a:moveTo>
                      <a:lnTo>
                        <a:pt x="16" y="0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19" name="Freeform 775"/>
                <p:cNvSpPr>
                  <a:spLocks/>
                </p:cNvSpPr>
                <p:nvPr/>
              </p:nvSpPr>
              <p:spPr bwMode="auto">
                <a:xfrm>
                  <a:off x="2031" y="2684"/>
                  <a:ext cx="1" cy="2"/>
                </a:xfrm>
                <a:custGeom>
                  <a:avLst/>
                  <a:gdLst>
                    <a:gd name="T0" fmla="*/ 0 w 17"/>
                    <a:gd name="T1" fmla="*/ 0 h 19"/>
                    <a:gd name="T2" fmla="*/ 0 w 17"/>
                    <a:gd name="T3" fmla="*/ 0 h 19"/>
                    <a:gd name="T4" fmla="*/ 0 w 17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7"/>
                    <a:gd name="T10" fmla="*/ 0 h 19"/>
                    <a:gd name="T11" fmla="*/ 17 w 17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" h="19">
                      <a:moveTo>
                        <a:pt x="0" y="19"/>
                      </a:moveTo>
                      <a:lnTo>
                        <a:pt x="16" y="0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20" name="Freeform 776"/>
                <p:cNvSpPr>
                  <a:spLocks/>
                </p:cNvSpPr>
                <p:nvPr/>
              </p:nvSpPr>
              <p:spPr bwMode="auto">
                <a:xfrm>
                  <a:off x="2012" y="2682"/>
                  <a:ext cx="2" cy="2"/>
                </a:xfrm>
                <a:custGeom>
                  <a:avLst/>
                  <a:gdLst>
                    <a:gd name="T0" fmla="*/ 0 w 16"/>
                    <a:gd name="T1" fmla="*/ 0 h 18"/>
                    <a:gd name="T2" fmla="*/ 0 w 16"/>
                    <a:gd name="T3" fmla="*/ 0 h 18"/>
                    <a:gd name="T4" fmla="*/ 0 w 16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8"/>
                    <a:gd name="T11" fmla="*/ 16 w 1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8">
                      <a:moveTo>
                        <a:pt x="0" y="18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21" name="Freeform 777"/>
                <p:cNvSpPr>
                  <a:spLocks/>
                </p:cNvSpPr>
                <p:nvPr/>
              </p:nvSpPr>
              <p:spPr bwMode="auto">
                <a:xfrm>
                  <a:off x="1994" y="2681"/>
                  <a:ext cx="1" cy="1"/>
                </a:xfrm>
                <a:custGeom>
                  <a:avLst/>
                  <a:gdLst>
                    <a:gd name="T0" fmla="*/ 0 w 16"/>
                    <a:gd name="T1" fmla="*/ 0 h 19"/>
                    <a:gd name="T2" fmla="*/ 0 w 16"/>
                    <a:gd name="T3" fmla="*/ 0 h 19"/>
                    <a:gd name="T4" fmla="*/ 0 w 16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9"/>
                    <a:gd name="T11" fmla="*/ 16 w 16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9">
                      <a:moveTo>
                        <a:pt x="0" y="19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22" name="Freeform 778"/>
                <p:cNvSpPr>
                  <a:spLocks/>
                </p:cNvSpPr>
                <p:nvPr/>
              </p:nvSpPr>
              <p:spPr bwMode="auto">
                <a:xfrm>
                  <a:off x="1975" y="2679"/>
                  <a:ext cx="2" cy="2"/>
                </a:xfrm>
                <a:custGeom>
                  <a:avLst/>
                  <a:gdLst>
                    <a:gd name="T0" fmla="*/ 0 w 15"/>
                    <a:gd name="T1" fmla="*/ 0 h 18"/>
                    <a:gd name="T2" fmla="*/ 0 w 15"/>
                    <a:gd name="T3" fmla="*/ 0 h 18"/>
                    <a:gd name="T4" fmla="*/ 0 w 15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18"/>
                    <a:gd name="T11" fmla="*/ 15 w 15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18">
                      <a:moveTo>
                        <a:pt x="0" y="18"/>
                      </a:moveTo>
                      <a:lnTo>
                        <a:pt x="14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23" name="Freeform 779"/>
                <p:cNvSpPr>
                  <a:spLocks/>
                </p:cNvSpPr>
                <p:nvPr/>
              </p:nvSpPr>
              <p:spPr bwMode="auto">
                <a:xfrm>
                  <a:off x="1957" y="2678"/>
                  <a:ext cx="1" cy="1"/>
                </a:xfrm>
                <a:custGeom>
                  <a:avLst/>
                  <a:gdLst>
                    <a:gd name="T0" fmla="*/ 0 w 16"/>
                    <a:gd name="T1" fmla="*/ 0 h 17"/>
                    <a:gd name="T2" fmla="*/ 0 w 16"/>
                    <a:gd name="T3" fmla="*/ 0 h 17"/>
                    <a:gd name="T4" fmla="*/ 0 w 16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7"/>
                    <a:gd name="T11" fmla="*/ 16 w 16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7">
                      <a:moveTo>
                        <a:pt x="0" y="17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24" name="Freeform 780"/>
                <p:cNvSpPr>
                  <a:spLocks/>
                </p:cNvSpPr>
                <p:nvPr/>
              </p:nvSpPr>
              <p:spPr bwMode="auto">
                <a:xfrm>
                  <a:off x="1938" y="2676"/>
                  <a:ext cx="2" cy="1"/>
                </a:xfrm>
                <a:custGeom>
                  <a:avLst/>
                  <a:gdLst>
                    <a:gd name="T0" fmla="*/ 0 w 16"/>
                    <a:gd name="T1" fmla="*/ 0 h 17"/>
                    <a:gd name="T2" fmla="*/ 0 w 16"/>
                    <a:gd name="T3" fmla="*/ 0 h 17"/>
                    <a:gd name="T4" fmla="*/ 0 w 16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7"/>
                    <a:gd name="T11" fmla="*/ 16 w 16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7">
                      <a:moveTo>
                        <a:pt x="0" y="17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25" name="Freeform 781"/>
                <p:cNvSpPr>
                  <a:spLocks/>
                </p:cNvSpPr>
                <p:nvPr/>
              </p:nvSpPr>
              <p:spPr bwMode="auto">
                <a:xfrm>
                  <a:off x="1920" y="2674"/>
                  <a:ext cx="1" cy="2"/>
                </a:xfrm>
                <a:custGeom>
                  <a:avLst/>
                  <a:gdLst>
                    <a:gd name="T0" fmla="*/ 0 w 16"/>
                    <a:gd name="T1" fmla="*/ 0 h 17"/>
                    <a:gd name="T2" fmla="*/ 0 w 16"/>
                    <a:gd name="T3" fmla="*/ 0 h 17"/>
                    <a:gd name="T4" fmla="*/ 0 w 16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7"/>
                    <a:gd name="T11" fmla="*/ 16 w 16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7">
                      <a:moveTo>
                        <a:pt x="0" y="17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26" name="Freeform 782"/>
                <p:cNvSpPr>
                  <a:spLocks/>
                </p:cNvSpPr>
                <p:nvPr/>
              </p:nvSpPr>
              <p:spPr bwMode="auto">
                <a:xfrm>
                  <a:off x="1901" y="2673"/>
                  <a:ext cx="2" cy="1"/>
                </a:xfrm>
                <a:custGeom>
                  <a:avLst/>
                  <a:gdLst>
                    <a:gd name="T0" fmla="*/ 0 w 16"/>
                    <a:gd name="T1" fmla="*/ 0 h 18"/>
                    <a:gd name="T2" fmla="*/ 0 w 16"/>
                    <a:gd name="T3" fmla="*/ 0 h 18"/>
                    <a:gd name="T4" fmla="*/ 0 w 16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8"/>
                    <a:gd name="T11" fmla="*/ 16 w 1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8">
                      <a:moveTo>
                        <a:pt x="0" y="18"/>
                      </a:move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27" name="Freeform 783"/>
                <p:cNvSpPr>
                  <a:spLocks/>
                </p:cNvSpPr>
                <p:nvPr/>
              </p:nvSpPr>
              <p:spPr bwMode="auto">
                <a:xfrm>
                  <a:off x="2101" y="2673"/>
                  <a:ext cx="2" cy="1"/>
                </a:xfrm>
                <a:custGeom>
                  <a:avLst/>
                  <a:gdLst>
                    <a:gd name="T0" fmla="*/ 0 w 20"/>
                    <a:gd name="T1" fmla="*/ 0 h 1"/>
                    <a:gd name="T2" fmla="*/ 0 w 20"/>
                    <a:gd name="T3" fmla="*/ 1 h 1"/>
                    <a:gd name="T4" fmla="*/ 0 w 20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1"/>
                    <a:gd name="T11" fmla="*/ 20 w 20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1">
                      <a:moveTo>
                        <a:pt x="0" y="0"/>
                      </a:moveTo>
                      <a:lnTo>
                        <a:pt x="19" y="1"/>
                      </a:lnTo>
                      <a:lnTo>
                        <a:pt x="2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28" name="Freeform 784"/>
                <p:cNvSpPr>
                  <a:spLocks/>
                </p:cNvSpPr>
                <p:nvPr/>
              </p:nvSpPr>
              <p:spPr bwMode="auto">
                <a:xfrm>
                  <a:off x="2120" y="2674"/>
                  <a:ext cx="1" cy="1"/>
                </a:xfrm>
                <a:custGeom>
                  <a:avLst/>
                  <a:gdLst>
                    <a:gd name="T0" fmla="*/ 0 w 20"/>
                    <a:gd name="T1" fmla="*/ 0 h 1"/>
                    <a:gd name="T2" fmla="*/ 0 w 20"/>
                    <a:gd name="T3" fmla="*/ 1 h 1"/>
                    <a:gd name="T4" fmla="*/ 0 w 20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1"/>
                    <a:gd name="T11" fmla="*/ 20 w 20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1">
                      <a:moveTo>
                        <a:pt x="0" y="0"/>
                      </a:moveTo>
                      <a:lnTo>
                        <a:pt x="19" y="1"/>
                      </a:lnTo>
                      <a:lnTo>
                        <a:pt x="2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29" name="Freeform 785"/>
                <p:cNvSpPr>
                  <a:spLocks/>
                </p:cNvSpPr>
                <p:nvPr/>
              </p:nvSpPr>
              <p:spPr bwMode="auto">
                <a:xfrm>
                  <a:off x="2138" y="2676"/>
                  <a:ext cx="2" cy="1"/>
                </a:xfrm>
                <a:custGeom>
                  <a:avLst/>
                  <a:gdLst>
                    <a:gd name="T0" fmla="*/ 0 w 20"/>
                    <a:gd name="T1" fmla="*/ 0 h 1"/>
                    <a:gd name="T2" fmla="*/ 0 w 20"/>
                    <a:gd name="T3" fmla="*/ 1 h 1"/>
                    <a:gd name="T4" fmla="*/ 0 w 20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1"/>
                    <a:gd name="T11" fmla="*/ 20 w 20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1">
                      <a:moveTo>
                        <a:pt x="0" y="0"/>
                      </a:moveTo>
                      <a:lnTo>
                        <a:pt x="19" y="1"/>
                      </a:lnTo>
                      <a:lnTo>
                        <a:pt x="2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30" name="Freeform 786"/>
                <p:cNvSpPr>
                  <a:spLocks/>
                </p:cNvSpPr>
                <p:nvPr/>
              </p:nvSpPr>
              <p:spPr bwMode="auto">
                <a:xfrm>
                  <a:off x="2157" y="2678"/>
                  <a:ext cx="2" cy="1"/>
                </a:xfrm>
                <a:custGeom>
                  <a:avLst/>
                  <a:gdLst>
                    <a:gd name="T0" fmla="*/ 0 w 21"/>
                    <a:gd name="T1" fmla="*/ 0 h 1"/>
                    <a:gd name="T2" fmla="*/ 0 w 21"/>
                    <a:gd name="T3" fmla="*/ 1 h 1"/>
                    <a:gd name="T4" fmla="*/ 0 w 21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21"/>
                    <a:gd name="T10" fmla="*/ 0 h 1"/>
                    <a:gd name="T11" fmla="*/ 21 w 2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" h="1">
                      <a:moveTo>
                        <a:pt x="0" y="0"/>
                      </a:moveTo>
                      <a:lnTo>
                        <a:pt x="20" y="1"/>
                      </a:lnTo>
                      <a:lnTo>
                        <a:pt x="21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31" name="Freeform 787"/>
                <p:cNvSpPr>
                  <a:spLocks/>
                </p:cNvSpPr>
                <p:nvPr/>
              </p:nvSpPr>
              <p:spPr bwMode="auto">
                <a:xfrm>
                  <a:off x="2175" y="2679"/>
                  <a:ext cx="2" cy="1"/>
                </a:xfrm>
                <a:custGeom>
                  <a:avLst/>
                  <a:gdLst>
                    <a:gd name="T0" fmla="*/ 0 w 20"/>
                    <a:gd name="T1" fmla="*/ 0 h 1"/>
                    <a:gd name="T2" fmla="*/ 0 w 20"/>
                    <a:gd name="T3" fmla="*/ 1 h 1"/>
                    <a:gd name="T4" fmla="*/ 0 w 20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1"/>
                    <a:gd name="T11" fmla="*/ 20 w 20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1">
                      <a:moveTo>
                        <a:pt x="0" y="0"/>
                      </a:moveTo>
                      <a:lnTo>
                        <a:pt x="19" y="1"/>
                      </a:lnTo>
                      <a:lnTo>
                        <a:pt x="2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32" name="Freeform 788"/>
                <p:cNvSpPr>
                  <a:spLocks/>
                </p:cNvSpPr>
                <p:nvPr/>
              </p:nvSpPr>
              <p:spPr bwMode="auto">
                <a:xfrm>
                  <a:off x="2194" y="2681"/>
                  <a:ext cx="2" cy="1"/>
                </a:xfrm>
                <a:custGeom>
                  <a:avLst/>
                  <a:gdLst>
                    <a:gd name="T0" fmla="*/ 0 w 20"/>
                    <a:gd name="T1" fmla="*/ 0 h 1"/>
                    <a:gd name="T2" fmla="*/ 0 w 20"/>
                    <a:gd name="T3" fmla="*/ 1 h 1"/>
                    <a:gd name="T4" fmla="*/ 0 w 20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1"/>
                    <a:gd name="T11" fmla="*/ 20 w 20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1">
                      <a:moveTo>
                        <a:pt x="0" y="0"/>
                      </a:moveTo>
                      <a:lnTo>
                        <a:pt x="19" y="1"/>
                      </a:lnTo>
                      <a:lnTo>
                        <a:pt x="2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33" name="Freeform 789"/>
                <p:cNvSpPr>
                  <a:spLocks/>
                </p:cNvSpPr>
                <p:nvPr/>
              </p:nvSpPr>
              <p:spPr bwMode="auto">
                <a:xfrm>
                  <a:off x="2212" y="2682"/>
                  <a:ext cx="2" cy="1"/>
                </a:xfrm>
                <a:custGeom>
                  <a:avLst/>
                  <a:gdLst>
                    <a:gd name="T0" fmla="*/ 0 w 20"/>
                    <a:gd name="T1" fmla="*/ 0 h 1"/>
                    <a:gd name="T2" fmla="*/ 0 w 20"/>
                    <a:gd name="T3" fmla="*/ 1 h 1"/>
                    <a:gd name="T4" fmla="*/ 0 w 20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1"/>
                    <a:gd name="T11" fmla="*/ 20 w 20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1">
                      <a:moveTo>
                        <a:pt x="0" y="0"/>
                      </a:moveTo>
                      <a:lnTo>
                        <a:pt x="19" y="1"/>
                      </a:lnTo>
                      <a:lnTo>
                        <a:pt x="2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34" name="Freeform 790"/>
                <p:cNvSpPr>
                  <a:spLocks/>
                </p:cNvSpPr>
                <p:nvPr/>
              </p:nvSpPr>
              <p:spPr bwMode="auto">
                <a:xfrm>
                  <a:off x="2231" y="2684"/>
                  <a:ext cx="2" cy="1"/>
                </a:xfrm>
                <a:custGeom>
                  <a:avLst/>
                  <a:gdLst>
                    <a:gd name="T0" fmla="*/ 0 w 20"/>
                    <a:gd name="T1" fmla="*/ 0 h 1"/>
                    <a:gd name="T2" fmla="*/ 0 w 20"/>
                    <a:gd name="T3" fmla="*/ 1 h 1"/>
                    <a:gd name="T4" fmla="*/ 0 w 20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1"/>
                    <a:gd name="T11" fmla="*/ 20 w 20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1">
                      <a:moveTo>
                        <a:pt x="0" y="0"/>
                      </a:moveTo>
                      <a:lnTo>
                        <a:pt x="19" y="1"/>
                      </a:lnTo>
                      <a:lnTo>
                        <a:pt x="2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35" name="Freeform 791"/>
                <p:cNvSpPr>
                  <a:spLocks/>
                </p:cNvSpPr>
                <p:nvPr/>
              </p:nvSpPr>
              <p:spPr bwMode="auto">
                <a:xfrm>
                  <a:off x="2249" y="2686"/>
                  <a:ext cx="2" cy="1"/>
                </a:xfrm>
                <a:custGeom>
                  <a:avLst/>
                  <a:gdLst>
                    <a:gd name="T0" fmla="*/ 0 w 20"/>
                    <a:gd name="T1" fmla="*/ 0 h 1"/>
                    <a:gd name="T2" fmla="*/ 0 w 20"/>
                    <a:gd name="T3" fmla="*/ 1 h 1"/>
                    <a:gd name="T4" fmla="*/ 0 w 20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1"/>
                    <a:gd name="T11" fmla="*/ 20 w 20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1">
                      <a:moveTo>
                        <a:pt x="0" y="0"/>
                      </a:moveTo>
                      <a:lnTo>
                        <a:pt x="18" y="1"/>
                      </a:lnTo>
                      <a:lnTo>
                        <a:pt x="2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36" name="Freeform 792"/>
                <p:cNvSpPr>
                  <a:spLocks/>
                </p:cNvSpPr>
                <p:nvPr/>
              </p:nvSpPr>
              <p:spPr bwMode="auto">
                <a:xfrm>
                  <a:off x="2268" y="2687"/>
                  <a:ext cx="2" cy="1"/>
                </a:xfrm>
                <a:custGeom>
                  <a:avLst/>
                  <a:gdLst>
                    <a:gd name="T0" fmla="*/ 0 w 21"/>
                    <a:gd name="T1" fmla="*/ 0 h 2"/>
                    <a:gd name="T2" fmla="*/ 0 w 21"/>
                    <a:gd name="T3" fmla="*/ 1 h 2"/>
                    <a:gd name="T4" fmla="*/ 0 w 21"/>
                    <a:gd name="T5" fmla="*/ 1 h 2"/>
                    <a:gd name="T6" fmla="*/ 0 60000 65536"/>
                    <a:gd name="T7" fmla="*/ 0 60000 65536"/>
                    <a:gd name="T8" fmla="*/ 0 60000 65536"/>
                    <a:gd name="T9" fmla="*/ 0 w 21"/>
                    <a:gd name="T10" fmla="*/ 0 h 2"/>
                    <a:gd name="T11" fmla="*/ 21 w 21"/>
                    <a:gd name="T12" fmla="*/ 2 h 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" h="2">
                      <a:moveTo>
                        <a:pt x="0" y="0"/>
                      </a:moveTo>
                      <a:lnTo>
                        <a:pt x="20" y="2"/>
                      </a:lnTo>
                      <a:lnTo>
                        <a:pt x="21" y="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37" name="Freeform 793"/>
                <p:cNvSpPr>
                  <a:spLocks/>
                </p:cNvSpPr>
                <p:nvPr/>
              </p:nvSpPr>
              <p:spPr bwMode="auto">
                <a:xfrm>
                  <a:off x="2320" y="2673"/>
                  <a:ext cx="2" cy="1"/>
                </a:xfrm>
                <a:custGeom>
                  <a:avLst/>
                  <a:gdLst>
                    <a:gd name="T0" fmla="*/ 0 w 19"/>
                    <a:gd name="T1" fmla="*/ 0 h 1"/>
                    <a:gd name="T2" fmla="*/ 0 w 19"/>
                    <a:gd name="T3" fmla="*/ 1 h 1"/>
                    <a:gd name="T4" fmla="*/ 0 w 19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1"/>
                    <a:gd name="T11" fmla="*/ 19 w 19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1">
                      <a:moveTo>
                        <a:pt x="0" y="0"/>
                      </a:moveTo>
                      <a:lnTo>
                        <a:pt x="18" y="1"/>
                      </a:lnTo>
                      <a:lnTo>
                        <a:pt x="19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38" name="Freeform 794"/>
                <p:cNvSpPr>
                  <a:spLocks/>
                </p:cNvSpPr>
                <p:nvPr/>
              </p:nvSpPr>
              <p:spPr bwMode="auto">
                <a:xfrm>
                  <a:off x="2338" y="2674"/>
                  <a:ext cx="2" cy="1"/>
                </a:xfrm>
                <a:custGeom>
                  <a:avLst/>
                  <a:gdLst>
                    <a:gd name="T0" fmla="*/ 0 w 19"/>
                    <a:gd name="T1" fmla="*/ 0 h 1"/>
                    <a:gd name="T2" fmla="*/ 0 w 19"/>
                    <a:gd name="T3" fmla="*/ 1 h 1"/>
                    <a:gd name="T4" fmla="*/ 0 w 19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1"/>
                    <a:gd name="T11" fmla="*/ 19 w 19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1">
                      <a:moveTo>
                        <a:pt x="0" y="0"/>
                      </a:moveTo>
                      <a:lnTo>
                        <a:pt x="18" y="1"/>
                      </a:lnTo>
                      <a:lnTo>
                        <a:pt x="19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39" name="Freeform 795"/>
                <p:cNvSpPr>
                  <a:spLocks/>
                </p:cNvSpPr>
                <p:nvPr/>
              </p:nvSpPr>
              <p:spPr bwMode="auto">
                <a:xfrm>
                  <a:off x="2357" y="2676"/>
                  <a:ext cx="2" cy="1"/>
                </a:xfrm>
                <a:custGeom>
                  <a:avLst/>
                  <a:gdLst>
                    <a:gd name="T0" fmla="*/ 0 w 20"/>
                    <a:gd name="T1" fmla="*/ 0 h 1"/>
                    <a:gd name="T2" fmla="*/ 0 w 20"/>
                    <a:gd name="T3" fmla="*/ 1 h 1"/>
                    <a:gd name="T4" fmla="*/ 0 w 20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1"/>
                    <a:gd name="T11" fmla="*/ 20 w 20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1">
                      <a:moveTo>
                        <a:pt x="0" y="0"/>
                      </a:moveTo>
                      <a:lnTo>
                        <a:pt x="19" y="1"/>
                      </a:lnTo>
                      <a:lnTo>
                        <a:pt x="2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40" name="Freeform 796"/>
                <p:cNvSpPr>
                  <a:spLocks/>
                </p:cNvSpPr>
                <p:nvPr/>
              </p:nvSpPr>
              <p:spPr bwMode="auto">
                <a:xfrm>
                  <a:off x="2376" y="2678"/>
                  <a:ext cx="1" cy="1"/>
                </a:xfrm>
                <a:custGeom>
                  <a:avLst/>
                  <a:gdLst>
                    <a:gd name="T0" fmla="*/ 0 w 19"/>
                    <a:gd name="T1" fmla="*/ 0 h 1"/>
                    <a:gd name="T2" fmla="*/ 0 w 19"/>
                    <a:gd name="T3" fmla="*/ 1 h 1"/>
                    <a:gd name="T4" fmla="*/ 0 w 19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1"/>
                    <a:gd name="T11" fmla="*/ 19 w 19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1">
                      <a:moveTo>
                        <a:pt x="0" y="0"/>
                      </a:moveTo>
                      <a:lnTo>
                        <a:pt x="18" y="1"/>
                      </a:lnTo>
                      <a:lnTo>
                        <a:pt x="19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41" name="Freeform 797"/>
                <p:cNvSpPr>
                  <a:spLocks/>
                </p:cNvSpPr>
                <p:nvPr/>
              </p:nvSpPr>
              <p:spPr bwMode="auto">
                <a:xfrm>
                  <a:off x="2394" y="2679"/>
                  <a:ext cx="2" cy="1"/>
                </a:xfrm>
                <a:custGeom>
                  <a:avLst/>
                  <a:gdLst>
                    <a:gd name="T0" fmla="*/ 0 w 19"/>
                    <a:gd name="T1" fmla="*/ 0 h 1"/>
                    <a:gd name="T2" fmla="*/ 0 w 19"/>
                    <a:gd name="T3" fmla="*/ 1 h 1"/>
                    <a:gd name="T4" fmla="*/ 0 w 19"/>
                    <a:gd name="T5" fmla="*/ 1 h 1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1"/>
                    <a:gd name="T11" fmla="*/ 19 w 19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1">
                      <a:moveTo>
                        <a:pt x="0" y="0"/>
                      </a:moveTo>
                      <a:lnTo>
                        <a:pt x="18" y="1"/>
                      </a:lnTo>
                      <a:lnTo>
                        <a:pt x="19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42" name="Freeform 798"/>
                <p:cNvSpPr>
                  <a:spLocks/>
                </p:cNvSpPr>
                <p:nvPr/>
              </p:nvSpPr>
              <p:spPr bwMode="auto">
                <a:xfrm>
                  <a:off x="2412" y="2681"/>
                  <a:ext cx="2" cy="1"/>
                </a:xfrm>
                <a:custGeom>
                  <a:avLst/>
                  <a:gdLst>
                    <a:gd name="T0" fmla="*/ 0 w 19"/>
                    <a:gd name="T1" fmla="*/ 0 h 2"/>
                    <a:gd name="T2" fmla="*/ 0 w 19"/>
                    <a:gd name="T3" fmla="*/ 1 h 2"/>
                    <a:gd name="T4" fmla="*/ 0 w 19"/>
                    <a:gd name="T5" fmla="*/ 1 h 2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2"/>
                    <a:gd name="T11" fmla="*/ 19 w 19"/>
                    <a:gd name="T12" fmla="*/ 2 h 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2">
                      <a:moveTo>
                        <a:pt x="0" y="0"/>
                      </a:moveTo>
                      <a:lnTo>
                        <a:pt x="18" y="2"/>
                      </a:lnTo>
                      <a:lnTo>
                        <a:pt x="19" y="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43" name="Freeform 799"/>
                <p:cNvSpPr>
                  <a:spLocks/>
                </p:cNvSpPr>
                <p:nvPr/>
              </p:nvSpPr>
              <p:spPr bwMode="auto">
                <a:xfrm>
                  <a:off x="2431" y="2682"/>
                  <a:ext cx="2" cy="1"/>
                </a:xfrm>
                <a:custGeom>
                  <a:avLst/>
                  <a:gdLst>
                    <a:gd name="T0" fmla="*/ 0 w 19"/>
                    <a:gd name="T1" fmla="*/ 0 h 2"/>
                    <a:gd name="T2" fmla="*/ 0 w 19"/>
                    <a:gd name="T3" fmla="*/ 1 h 2"/>
                    <a:gd name="T4" fmla="*/ 0 w 19"/>
                    <a:gd name="T5" fmla="*/ 1 h 2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2"/>
                    <a:gd name="T11" fmla="*/ 19 w 19"/>
                    <a:gd name="T12" fmla="*/ 2 h 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2">
                      <a:moveTo>
                        <a:pt x="0" y="0"/>
                      </a:moveTo>
                      <a:lnTo>
                        <a:pt x="18" y="2"/>
                      </a:lnTo>
                      <a:lnTo>
                        <a:pt x="19" y="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44" name="Freeform 800"/>
                <p:cNvSpPr>
                  <a:spLocks/>
                </p:cNvSpPr>
                <p:nvPr/>
              </p:nvSpPr>
              <p:spPr bwMode="auto">
                <a:xfrm>
                  <a:off x="2449" y="2684"/>
                  <a:ext cx="2" cy="1"/>
                </a:xfrm>
                <a:custGeom>
                  <a:avLst/>
                  <a:gdLst>
                    <a:gd name="T0" fmla="*/ 0 w 19"/>
                    <a:gd name="T1" fmla="*/ 0 h 2"/>
                    <a:gd name="T2" fmla="*/ 0 w 19"/>
                    <a:gd name="T3" fmla="*/ 1 h 2"/>
                    <a:gd name="T4" fmla="*/ 0 w 19"/>
                    <a:gd name="T5" fmla="*/ 1 h 2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2"/>
                    <a:gd name="T11" fmla="*/ 19 w 19"/>
                    <a:gd name="T12" fmla="*/ 2 h 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2">
                      <a:moveTo>
                        <a:pt x="0" y="0"/>
                      </a:moveTo>
                      <a:lnTo>
                        <a:pt x="18" y="2"/>
                      </a:lnTo>
                      <a:lnTo>
                        <a:pt x="19" y="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45" name="Freeform 801"/>
                <p:cNvSpPr>
                  <a:spLocks/>
                </p:cNvSpPr>
                <p:nvPr/>
              </p:nvSpPr>
              <p:spPr bwMode="auto">
                <a:xfrm>
                  <a:off x="2468" y="2686"/>
                  <a:ext cx="2" cy="1"/>
                </a:xfrm>
                <a:custGeom>
                  <a:avLst/>
                  <a:gdLst>
                    <a:gd name="T0" fmla="*/ 0 w 20"/>
                    <a:gd name="T1" fmla="*/ 0 h 2"/>
                    <a:gd name="T2" fmla="*/ 0 w 20"/>
                    <a:gd name="T3" fmla="*/ 1 h 2"/>
                    <a:gd name="T4" fmla="*/ 0 w 20"/>
                    <a:gd name="T5" fmla="*/ 1 h 2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2"/>
                    <a:gd name="T11" fmla="*/ 20 w 20"/>
                    <a:gd name="T12" fmla="*/ 2 h 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2">
                      <a:moveTo>
                        <a:pt x="0" y="0"/>
                      </a:moveTo>
                      <a:lnTo>
                        <a:pt x="19" y="2"/>
                      </a:lnTo>
                      <a:lnTo>
                        <a:pt x="20" y="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4744" name="Rectangle 802"/>
              <p:cNvSpPr>
                <a:spLocks noChangeArrowheads="1"/>
              </p:cNvSpPr>
              <p:nvPr/>
            </p:nvSpPr>
            <p:spPr bwMode="auto">
              <a:xfrm>
                <a:off x="1894" y="2688"/>
                <a:ext cx="587" cy="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45" name="Freeform 803"/>
              <p:cNvSpPr>
                <a:spLocks/>
              </p:cNvSpPr>
              <p:nvPr/>
            </p:nvSpPr>
            <p:spPr bwMode="auto">
              <a:xfrm>
                <a:off x="1943" y="2762"/>
                <a:ext cx="566" cy="2"/>
              </a:xfrm>
              <a:custGeom>
                <a:avLst/>
                <a:gdLst>
                  <a:gd name="T0" fmla="*/ 0 w 6798"/>
                  <a:gd name="T1" fmla="*/ 0 h 25"/>
                  <a:gd name="T2" fmla="*/ 0 w 6798"/>
                  <a:gd name="T3" fmla="*/ 0 h 25"/>
                  <a:gd name="T4" fmla="*/ 0 w 6798"/>
                  <a:gd name="T5" fmla="*/ 0 h 25"/>
                  <a:gd name="T6" fmla="*/ 0 w 6798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98"/>
                  <a:gd name="T13" fmla="*/ 0 h 25"/>
                  <a:gd name="T14" fmla="*/ 6798 w 6798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98" h="25">
                    <a:moveTo>
                      <a:pt x="0" y="25"/>
                    </a:moveTo>
                    <a:lnTo>
                      <a:pt x="6798" y="0"/>
                    </a:lnTo>
                    <a:lnTo>
                      <a:pt x="6798" y="25"/>
                    </a:lnTo>
                    <a:lnTo>
                      <a:pt x="0" y="2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742" name="Freeform 804"/>
            <p:cNvSpPr>
              <a:spLocks/>
            </p:cNvSpPr>
            <p:nvPr/>
          </p:nvSpPr>
          <p:spPr bwMode="auto">
            <a:xfrm>
              <a:off x="1681" y="4107"/>
              <a:ext cx="23" cy="23"/>
            </a:xfrm>
            <a:custGeom>
              <a:avLst/>
              <a:gdLst>
                <a:gd name="T0" fmla="*/ 0 w 271"/>
                <a:gd name="T1" fmla="*/ 0 h 271"/>
                <a:gd name="T2" fmla="*/ 0 w 271"/>
                <a:gd name="T3" fmla="*/ 0 h 271"/>
                <a:gd name="T4" fmla="*/ 0 w 271"/>
                <a:gd name="T5" fmla="*/ 0 h 271"/>
                <a:gd name="T6" fmla="*/ 0 60000 65536"/>
                <a:gd name="T7" fmla="*/ 0 60000 65536"/>
                <a:gd name="T8" fmla="*/ 0 60000 65536"/>
                <a:gd name="T9" fmla="*/ 0 w 271"/>
                <a:gd name="T10" fmla="*/ 0 h 271"/>
                <a:gd name="T11" fmla="*/ 271 w 271"/>
                <a:gd name="T12" fmla="*/ 271 h 2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1" h="271">
                  <a:moveTo>
                    <a:pt x="0" y="271"/>
                  </a:moveTo>
                  <a:lnTo>
                    <a:pt x="270" y="0"/>
                  </a:lnTo>
                  <a:lnTo>
                    <a:pt x="27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805"/>
          <p:cNvGrpSpPr>
            <a:grpSpLocks/>
          </p:cNvGrpSpPr>
          <p:nvPr/>
        </p:nvGrpSpPr>
        <p:grpSpPr bwMode="auto">
          <a:xfrm>
            <a:off x="6781800" y="3549650"/>
            <a:ext cx="1211321" cy="1760051"/>
            <a:chOff x="3608" y="2585"/>
            <a:chExt cx="1163" cy="1578"/>
          </a:xfrm>
        </p:grpSpPr>
        <p:sp>
          <p:nvSpPr>
            <p:cNvPr id="53947" name="Freeform 806"/>
            <p:cNvSpPr>
              <a:spLocks/>
            </p:cNvSpPr>
            <p:nvPr/>
          </p:nvSpPr>
          <p:spPr bwMode="auto">
            <a:xfrm>
              <a:off x="3728" y="3874"/>
              <a:ext cx="238" cy="1"/>
            </a:xfrm>
            <a:custGeom>
              <a:avLst/>
              <a:gdLst>
                <a:gd name="T0" fmla="*/ 0 w 2852"/>
                <a:gd name="T1" fmla="*/ 0 h 1"/>
                <a:gd name="T2" fmla="*/ 0 w 2852"/>
                <a:gd name="T3" fmla="*/ 0 h 1"/>
                <a:gd name="T4" fmla="*/ 0 w 2852"/>
                <a:gd name="T5" fmla="*/ 0 h 1"/>
                <a:gd name="T6" fmla="*/ 0 60000 65536"/>
                <a:gd name="T7" fmla="*/ 0 60000 65536"/>
                <a:gd name="T8" fmla="*/ 0 60000 65536"/>
                <a:gd name="T9" fmla="*/ 0 w 2852"/>
                <a:gd name="T10" fmla="*/ 0 h 1"/>
                <a:gd name="T11" fmla="*/ 2852 w 285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52" h="1">
                  <a:moveTo>
                    <a:pt x="0" y="0"/>
                  </a:moveTo>
                  <a:lnTo>
                    <a:pt x="2851" y="0"/>
                  </a:lnTo>
                  <a:lnTo>
                    <a:pt x="28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48" name="Freeform 807"/>
            <p:cNvSpPr>
              <a:spLocks/>
            </p:cNvSpPr>
            <p:nvPr/>
          </p:nvSpPr>
          <p:spPr bwMode="auto">
            <a:xfrm>
              <a:off x="4074" y="3155"/>
              <a:ext cx="1" cy="23"/>
            </a:xfrm>
            <a:custGeom>
              <a:avLst/>
              <a:gdLst>
                <a:gd name="T0" fmla="*/ 0 w 2"/>
                <a:gd name="T1" fmla="*/ 0 h 279"/>
                <a:gd name="T2" fmla="*/ 0 w 2"/>
                <a:gd name="T3" fmla="*/ 0 h 279"/>
                <a:gd name="T4" fmla="*/ 1 w 2"/>
                <a:gd name="T5" fmla="*/ 0 h 279"/>
                <a:gd name="T6" fmla="*/ 0 60000 65536"/>
                <a:gd name="T7" fmla="*/ 0 60000 65536"/>
                <a:gd name="T8" fmla="*/ 0 60000 65536"/>
                <a:gd name="T9" fmla="*/ 0 w 2"/>
                <a:gd name="T10" fmla="*/ 0 h 279"/>
                <a:gd name="T11" fmla="*/ 2 w 2"/>
                <a:gd name="T12" fmla="*/ 279 h 2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79">
                  <a:moveTo>
                    <a:pt x="0" y="0"/>
                  </a:moveTo>
                  <a:lnTo>
                    <a:pt x="0" y="279"/>
                  </a:lnTo>
                  <a:lnTo>
                    <a:pt x="2" y="27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49" name="Freeform 808"/>
            <p:cNvSpPr>
              <a:spLocks/>
            </p:cNvSpPr>
            <p:nvPr/>
          </p:nvSpPr>
          <p:spPr bwMode="auto">
            <a:xfrm>
              <a:off x="4014" y="3187"/>
              <a:ext cx="1" cy="689"/>
            </a:xfrm>
            <a:custGeom>
              <a:avLst/>
              <a:gdLst>
                <a:gd name="T0" fmla="*/ 0 w 1"/>
                <a:gd name="T1" fmla="*/ 0 h 8263"/>
                <a:gd name="T2" fmla="*/ 0 w 1"/>
                <a:gd name="T3" fmla="*/ 0 h 8263"/>
                <a:gd name="T4" fmla="*/ 1 w 1"/>
                <a:gd name="T5" fmla="*/ 0 h 8263"/>
                <a:gd name="T6" fmla="*/ 0 60000 65536"/>
                <a:gd name="T7" fmla="*/ 0 60000 65536"/>
                <a:gd name="T8" fmla="*/ 0 60000 65536"/>
                <a:gd name="T9" fmla="*/ 0 w 1"/>
                <a:gd name="T10" fmla="*/ 0 h 8263"/>
                <a:gd name="T11" fmla="*/ 1 w 1"/>
                <a:gd name="T12" fmla="*/ 8263 h 8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263">
                  <a:moveTo>
                    <a:pt x="0" y="0"/>
                  </a:moveTo>
                  <a:lnTo>
                    <a:pt x="0" y="8263"/>
                  </a:lnTo>
                  <a:lnTo>
                    <a:pt x="1" y="826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50" name="Freeform 809"/>
            <p:cNvSpPr>
              <a:spLocks/>
            </p:cNvSpPr>
            <p:nvPr/>
          </p:nvSpPr>
          <p:spPr bwMode="auto">
            <a:xfrm>
              <a:off x="4014" y="3172"/>
              <a:ext cx="1" cy="15"/>
            </a:xfrm>
            <a:custGeom>
              <a:avLst/>
              <a:gdLst>
                <a:gd name="T0" fmla="*/ 0 w 1"/>
                <a:gd name="T1" fmla="*/ 0 h 181"/>
                <a:gd name="T2" fmla="*/ 0 w 1"/>
                <a:gd name="T3" fmla="*/ 0 h 181"/>
                <a:gd name="T4" fmla="*/ 1 w 1"/>
                <a:gd name="T5" fmla="*/ 0 h 181"/>
                <a:gd name="T6" fmla="*/ 0 60000 65536"/>
                <a:gd name="T7" fmla="*/ 0 60000 65536"/>
                <a:gd name="T8" fmla="*/ 0 60000 65536"/>
                <a:gd name="T9" fmla="*/ 0 w 1"/>
                <a:gd name="T10" fmla="*/ 0 h 181"/>
                <a:gd name="T11" fmla="*/ 1 w 1"/>
                <a:gd name="T12" fmla="*/ 181 h 1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1">
                  <a:moveTo>
                    <a:pt x="0" y="18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51" name="Freeform 810"/>
            <p:cNvSpPr>
              <a:spLocks/>
            </p:cNvSpPr>
            <p:nvPr/>
          </p:nvSpPr>
          <p:spPr bwMode="auto">
            <a:xfrm>
              <a:off x="3979" y="3196"/>
              <a:ext cx="20" cy="20"/>
            </a:xfrm>
            <a:custGeom>
              <a:avLst/>
              <a:gdLst>
                <a:gd name="T0" fmla="*/ 0 w 243"/>
                <a:gd name="T1" fmla="*/ 0 h 242"/>
                <a:gd name="T2" fmla="*/ 0 w 243"/>
                <a:gd name="T3" fmla="*/ 0 h 242"/>
                <a:gd name="T4" fmla="*/ 0 w 243"/>
                <a:gd name="T5" fmla="*/ 0 h 242"/>
                <a:gd name="T6" fmla="*/ 0 w 243"/>
                <a:gd name="T7" fmla="*/ 0 h 242"/>
                <a:gd name="T8" fmla="*/ 0 w 243"/>
                <a:gd name="T9" fmla="*/ 0 h 242"/>
                <a:gd name="T10" fmla="*/ 0 w 243"/>
                <a:gd name="T11" fmla="*/ 0 h 242"/>
                <a:gd name="T12" fmla="*/ 0 w 243"/>
                <a:gd name="T13" fmla="*/ 0 h 242"/>
                <a:gd name="T14" fmla="*/ 0 w 243"/>
                <a:gd name="T15" fmla="*/ 0 h 242"/>
                <a:gd name="T16" fmla="*/ 0 w 243"/>
                <a:gd name="T17" fmla="*/ 0 h 242"/>
                <a:gd name="T18" fmla="*/ 0 w 243"/>
                <a:gd name="T19" fmla="*/ 0 h 242"/>
                <a:gd name="T20" fmla="*/ 0 w 243"/>
                <a:gd name="T21" fmla="*/ 0 h 242"/>
                <a:gd name="T22" fmla="*/ 0 w 243"/>
                <a:gd name="T23" fmla="*/ 0 h 242"/>
                <a:gd name="T24" fmla="*/ 0 w 243"/>
                <a:gd name="T25" fmla="*/ 0 h 242"/>
                <a:gd name="T26" fmla="*/ 0 w 243"/>
                <a:gd name="T27" fmla="*/ 0 h 242"/>
                <a:gd name="T28" fmla="*/ 0 w 243"/>
                <a:gd name="T29" fmla="*/ 0 h 242"/>
                <a:gd name="T30" fmla="*/ 0 w 243"/>
                <a:gd name="T31" fmla="*/ 0 h 242"/>
                <a:gd name="T32" fmla="*/ 0 w 243"/>
                <a:gd name="T33" fmla="*/ 0 h 242"/>
                <a:gd name="T34" fmla="*/ 0 w 243"/>
                <a:gd name="T35" fmla="*/ 0 h 242"/>
                <a:gd name="T36" fmla="*/ 0 w 243"/>
                <a:gd name="T37" fmla="*/ 0 h 242"/>
                <a:gd name="T38" fmla="*/ 0 w 243"/>
                <a:gd name="T39" fmla="*/ 0 h 242"/>
                <a:gd name="T40" fmla="*/ 0 w 243"/>
                <a:gd name="T41" fmla="*/ 0 h 242"/>
                <a:gd name="T42" fmla="*/ 0 w 243"/>
                <a:gd name="T43" fmla="*/ 0 h 242"/>
                <a:gd name="T44" fmla="*/ 0 w 243"/>
                <a:gd name="T45" fmla="*/ 0 h 242"/>
                <a:gd name="T46" fmla="*/ 0 w 243"/>
                <a:gd name="T47" fmla="*/ 0 h 242"/>
                <a:gd name="T48" fmla="*/ 0 w 243"/>
                <a:gd name="T49" fmla="*/ 0 h 242"/>
                <a:gd name="T50" fmla="*/ 0 w 243"/>
                <a:gd name="T51" fmla="*/ 0 h 242"/>
                <a:gd name="T52" fmla="*/ 0 w 243"/>
                <a:gd name="T53" fmla="*/ 0 h 242"/>
                <a:gd name="T54" fmla="*/ 0 w 243"/>
                <a:gd name="T55" fmla="*/ 0 h 242"/>
                <a:gd name="T56" fmla="*/ 0 w 243"/>
                <a:gd name="T57" fmla="*/ 0 h 242"/>
                <a:gd name="T58" fmla="*/ 0 w 243"/>
                <a:gd name="T59" fmla="*/ 0 h 242"/>
                <a:gd name="T60" fmla="*/ 0 w 243"/>
                <a:gd name="T61" fmla="*/ 0 h 242"/>
                <a:gd name="T62" fmla="*/ 0 w 243"/>
                <a:gd name="T63" fmla="*/ 0 h 242"/>
                <a:gd name="T64" fmla="*/ 0 w 243"/>
                <a:gd name="T65" fmla="*/ 0 h 242"/>
                <a:gd name="T66" fmla="*/ 0 w 243"/>
                <a:gd name="T67" fmla="*/ 0 h 242"/>
                <a:gd name="T68" fmla="*/ 0 w 243"/>
                <a:gd name="T69" fmla="*/ 0 h 242"/>
                <a:gd name="T70" fmla="*/ 0 w 243"/>
                <a:gd name="T71" fmla="*/ 0 h 242"/>
                <a:gd name="T72" fmla="*/ 0 w 243"/>
                <a:gd name="T73" fmla="*/ 0 h 242"/>
                <a:gd name="T74" fmla="*/ 0 w 243"/>
                <a:gd name="T75" fmla="*/ 0 h 24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3"/>
                <a:gd name="T115" fmla="*/ 0 h 242"/>
                <a:gd name="T116" fmla="*/ 243 w 243"/>
                <a:gd name="T117" fmla="*/ 242 h 24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3" h="242">
                  <a:moveTo>
                    <a:pt x="242" y="120"/>
                  </a:moveTo>
                  <a:lnTo>
                    <a:pt x="239" y="100"/>
                  </a:lnTo>
                  <a:lnTo>
                    <a:pt x="234" y="80"/>
                  </a:lnTo>
                  <a:lnTo>
                    <a:pt x="225" y="61"/>
                  </a:lnTo>
                  <a:lnTo>
                    <a:pt x="213" y="43"/>
                  </a:lnTo>
                  <a:lnTo>
                    <a:pt x="199" y="28"/>
                  </a:lnTo>
                  <a:lnTo>
                    <a:pt x="181" y="16"/>
                  </a:lnTo>
                  <a:lnTo>
                    <a:pt x="162" y="8"/>
                  </a:lnTo>
                  <a:lnTo>
                    <a:pt x="142" y="2"/>
                  </a:lnTo>
                  <a:lnTo>
                    <a:pt x="121" y="0"/>
                  </a:lnTo>
                  <a:lnTo>
                    <a:pt x="100" y="2"/>
                  </a:lnTo>
                  <a:lnTo>
                    <a:pt x="79" y="8"/>
                  </a:lnTo>
                  <a:lnTo>
                    <a:pt x="60" y="16"/>
                  </a:lnTo>
                  <a:lnTo>
                    <a:pt x="43" y="28"/>
                  </a:lnTo>
                  <a:lnTo>
                    <a:pt x="28" y="43"/>
                  </a:lnTo>
                  <a:lnTo>
                    <a:pt x="17" y="61"/>
                  </a:lnTo>
                  <a:lnTo>
                    <a:pt x="7" y="80"/>
                  </a:lnTo>
                  <a:lnTo>
                    <a:pt x="2" y="100"/>
                  </a:lnTo>
                  <a:lnTo>
                    <a:pt x="0" y="120"/>
                  </a:lnTo>
                  <a:lnTo>
                    <a:pt x="2" y="141"/>
                  </a:lnTo>
                  <a:lnTo>
                    <a:pt x="7" y="162"/>
                  </a:lnTo>
                  <a:lnTo>
                    <a:pt x="17" y="181"/>
                  </a:lnTo>
                  <a:lnTo>
                    <a:pt x="28" y="199"/>
                  </a:lnTo>
                  <a:lnTo>
                    <a:pt x="43" y="214"/>
                  </a:lnTo>
                  <a:lnTo>
                    <a:pt x="60" y="225"/>
                  </a:lnTo>
                  <a:lnTo>
                    <a:pt x="79" y="234"/>
                  </a:lnTo>
                  <a:lnTo>
                    <a:pt x="100" y="240"/>
                  </a:lnTo>
                  <a:lnTo>
                    <a:pt x="121" y="242"/>
                  </a:lnTo>
                  <a:lnTo>
                    <a:pt x="142" y="240"/>
                  </a:lnTo>
                  <a:lnTo>
                    <a:pt x="162" y="234"/>
                  </a:lnTo>
                  <a:lnTo>
                    <a:pt x="181" y="225"/>
                  </a:lnTo>
                  <a:lnTo>
                    <a:pt x="199" y="214"/>
                  </a:lnTo>
                  <a:lnTo>
                    <a:pt x="213" y="199"/>
                  </a:lnTo>
                  <a:lnTo>
                    <a:pt x="225" y="181"/>
                  </a:lnTo>
                  <a:lnTo>
                    <a:pt x="234" y="162"/>
                  </a:lnTo>
                  <a:lnTo>
                    <a:pt x="239" y="141"/>
                  </a:lnTo>
                  <a:lnTo>
                    <a:pt x="242" y="120"/>
                  </a:lnTo>
                  <a:lnTo>
                    <a:pt x="243" y="12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52" name="Freeform 811"/>
            <p:cNvSpPr>
              <a:spLocks/>
            </p:cNvSpPr>
            <p:nvPr/>
          </p:nvSpPr>
          <p:spPr bwMode="auto">
            <a:xfrm>
              <a:off x="4058" y="2695"/>
              <a:ext cx="1" cy="19"/>
            </a:xfrm>
            <a:custGeom>
              <a:avLst/>
              <a:gdLst>
                <a:gd name="T0" fmla="*/ 0 w 1"/>
                <a:gd name="T1" fmla="*/ 0 h 229"/>
                <a:gd name="T2" fmla="*/ 0 w 1"/>
                <a:gd name="T3" fmla="*/ 0 h 229"/>
                <a:gd name="T4" fmla="*/ 1 w 1"/>
                <a:gd name="T5" fmla="*/ 0 h 229"/>
                <a:gd name="T6" fmla="*/ 0 60000 65536"/>
                <a:gd name="T7" fmla="*/ 0 60000 65536"/>
                <a:gd name="T8" fmla="*/ 0 60000 65536"/>
                <a:gd name="T9" fmla="*/ 0 w 1"/>
                <a:gd name="T10" fmla="*/ 0 h 229"/>
                <a:gd name="T11" fmla="*/ 1 w 1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29">
                  <a:moveTo>
                    <a:pt x="0" y="0"/>
                  </a:moveTo>
                  <a:lnTo>
                    <a:pt x="0" y="229"/>
                  </a:lnTo>
                  <a:lnTo>
                    <a:pt x="1" y="22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53" name="Freeform 812"/>
            <p:cNvSpPr>
              <a:spLocks/>
            </p:cNvSpPr>
            <p:nvPr/>
          </p:nvSpPr>
          <p:spPr bwMode="auto">
            <a:xfrm>
              <a:off x="3728" y="3287"/>
              <a:ext cx="238" cy="1"/>
            </a:xfrm>
            <a:custGeom>
              <a:avLst/>
              <a:gdLst>
                <a:gd name="T0" fmla="*/ 0 w 2859"/>
                <a:gd name="T1" fmla="*/ 0 h 1"/>
                <a:gd name="T2" fmla="*/ 0 w 2859"/>
                <a:gd name="T3" fmla="*/ 0 h 1"/>
                <a:gd name="T4" fmla="*/ 0 w 2859"/>
                <a:gd name="T5" fmla="*/ 0 h 1"/>
                <a:gd name="T6" fmla="*/ 0 60000 65536"/>
                <a:gd name="T7" fmla="*/ 0 60000 65536"/>
                <a:gd name="T8" fmla="*/ 0 60000 65536"/>
                <a:gd name="T9" fmla="*/ 0 w 2859"/>
                <a:gd name="T10" fmla="*/ 0 h 1"/>
                <a:gd name="T11" fmla="*/ 2859 w 28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59" h="1">
                  <a:moveTo>
                    <a:pt x="0" y="0"/>
                  </a:moveTo>
                  <a:lnTo>
                    <a:pt x="2858" y="0"/>
                  </a:lnTo>
                  <a:lnTo>
                    <a:pt x="28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54" name="Freeform 813"/>
            <p:cNvSpPr>
              <a:spLocks/>
            </p:cNvSpPr>
            <p:nvPr/>
          </p:nvSpPr>
          <p:spPr bwMode="auto">
            <a:xfrm>
              <a:off x="3761" y="3287"/>
              <a:ext cx="1" cy="21"/>
            </a:xfrm>
            <a:custGeom>
              <a:avLst/>
              <a:gdLst>
                <a:gd name="T0" fmla="*/ 0 w 1"/>
                <a:gd name="T1" fmla="*/ 0 h 254"/>
                <a:gd name="T2" fmla="*/ 0 w 1"/>
                <a:gd name="T3" fmla="*/ 0 h 254"/>
                <a:gd name="T4" fmla="*/ 1 w 1"/>
                <a:gd name="T5" fmla="*/ 0 h 254"/>
                <a:gd name="T6" fmla="*/ 0 60000 65536"/>
                <a:gd name="T7" fmla="*/ 0 60000 65536"/>
                <a:gd name="T8" fmla="*/ 0 60000 65536"/>
                <a:gd name="T9" fmla="*/ 0 w 1"/>
                <a:gd name="T10" fmla="*/ 0 h 254"/>
                <a:gd name="T11" fmla="*/ 1 w 1"/>
                <a:gd name="T12" fmla="*/ 254 h 2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4">
                  <a:moveTo>
                    <a:pt x="0" y="0"/>
                  </a:moveTo>
                  <a:lnTo>
                    <a:pt x="0" y="254"/>
                  </a:lnTo>
                  <a:lnTo>
                    <a:pt x="1" y="25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55" name="Freeform 814"/>
            <p:cNvSpPr>
              <a:spLocks/>
            </p:cNvSpPr>
            <p:nvPr/>
          </p:nvSpPr>
          <p:spPr bwMode="auto">
            <a:xfrm>
              <a:off x="3728" y="3679"/>
              <a:ext cx="238" cy="1"/>
            </a:xfrm>
            <a:custGeom>
              <a:avLst/>
              <a:gdLst>
                <a:gd name="T0" fmla="*/ 0 w 2859"/>
                <a:gd name="T1" fmla="*/ 0 h 1"/>
                <a:gd name="T2" fmla="*/ 0 w 2859"/>
                <a:gd name="T3" fmla="*/ 0 h 1"/>
                <a:gd name="T4" fmla="*/ 0 w 2859"/>
                <a:gd name="T5" fmla="*/ 0 h 1"/>
                <a:gd name="T6" fmla="*/ 0 60000 65536"/>
                <a:gd name="T7" fmla="*/ 0 60000 65536"/>
                <a:gd name="T8" fmla="*/ 0 60000 65536"/>
                <a:gd name="T9" fmla="*/ 0 w 2859"/>
                <a:gd name="T10" fmla="*/ 0 h 1"/>
                <a:gd name="T11" fmla="*/ 2859 w 28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59" h="1">
                  <a:moveTo>
                    <a:pt x="0" y="0"/>
                  </a:moveTo>
                  <a:lnTo>
                    <a:pt x="2858" y="0"/>
                  </a:lnTo>
                  <a:lnTo>
                    <a:pt x="28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56" name="Freeform 815"/>
            <p:cNvSpPr>
              <a:spLocks/>
            </p:cNvSpPr>
            <p:nvPr/>
          </p:nvSpPr>
          <p:spPr bwMode="auto">
            <a:xfrm>
              <a:off x="3755" y="3697"/>
              <a:ext cx="1" cy="177"/>
            </a:xfrm>
            <a:custGeom>
              <a:avLst/>
              <a:gdLst>
                <a:gd name="T0" fmla="*/ 0 w 1"/>
                <a:gd name="T1" fmla="*/ 0 h 2128"/>
                <a:gd name="T2" fmla="*/ 0 w 1"/>
                <a:gd name="T3" fmla="*/ 0 h 2128"/>
                <a:gd name="T4" fmla="*/ 1 w 1"/>
                <a:gd name="T5" fmla="*/ 0 h 2128"/>
                <a:gd name="T6" fmla="*/ 0 60000 65536"/>
                <a:gd name="T7" fmla="*/ 0 60000 65536"/>
                <a:gd name="T8" fmla="*/ 0 60000 65536"/>
                <a:gd name="T9" fmla="*/ 0 w 1"/>
                <a:gd name="T10" fmla="*/ 0 h 2128"/>
                <a:gd name="T11" fmla="*/ 1 w 1"/>
                <a:gd name="T12" fmla="*/ 2128 h 21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128">
                  <a:moveTo>
                    <a:pt x="0" y="0"/>
                  </a:moveTo>
                  <a:lnTo>
                    <a:pt x="0" y="2128"/>
                  </a:lnTo>
                  <a:lnTo>
                    <a:pt x="1" y="212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57" name="Freeform 816"/>
            <p:cNvSpPr>
              <a:spLocks/>
            </p:cNvSpPr>
            <p:nvPr/>
          </p:nvSpPr>
          <p:spPr bwMode="auto">
            <a:xfrm>
              <a:off x="3728" y="3697"/>
              <a:ext cx="238" cy="1"/>
            </a:xfrm>
            <a:custGeom>
              <a:avLst/>
              <a:gdLst>
                <a:gd name="T0" fmla="*/ 0 w 2852"/>
                <a:gd name="T1" fmla="*/ 0 h 1"/>
                <a:gd name="T2" fmla="*/ 0 w 2852"/>
                <a:gd name="T3" fmla="*/ 0 h 1"/>
                <a:gd name="T4" fmla="*/ 0 w 2852"/>
                <a:gd name="T5" fmla="*/ 0 h 1"/>
                <a:gd name="T6" fmla="*/ 0 60000 65536"/>
                <a:gd name="T7" fmla="*/ 0 60000 65536"/>
                <a:gd name="T8" fmla="*/ 0 60000 65536"/>
                <a:gd name="T9" fmla="*/ 0 w 2852"/>
                <a:gd name="T10" fmla="*/ 0 h 1"/>
                <a:gd name="T11" fmla="*/ 2852 w 285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52" h="1">
                  <a:moveTo>
                    <a:pt x="0" y="0"/>
                  </a:moveTo>
                  <a:lnTo>
                    <a:pt x="2851" y="0"/>
                  </a:lnTo>
                  <a:lnTo>
                    <a:pt x="28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58" name="Freeform 817"/>
            <p:cNvSpPr>
              <a:spLocks/>
            </p:cNvSpPr>
            <p:nvPr/>
          </p:nvSpPr>
          <p:spPr bwMode="auto">
            <a:xfrm>
              <a:off x="3909" y="3750"/>
              <a:ext cx="24" cy="1"/>
            </a:xfrm>
            <a:custGeom>
              <a:avLst/>
              <a:gdLst>
                <a:gd name="T0" fmla="*/ 0 w 287"/>
                <a:gd name="T1" fmla="*/ 0 h 1"/>
                <a:gd name="T2" fmla="*/ 0 w 287"/>
                <a:gd name="T3" fmla="*/ 0 h 1"/>
                <a:gd name="T4" fmla="*/ 0 w 287"/>
                <a:gd name="T5" fmla="*/ 0 h 1"/>
                <a:gd name="T6" fmla="*/ 0 60000 65536"/>
                <a:gd name="T7" fmla="*/ 0 60000 65536"/>
                <a:gd name="T8" fmla="*/ 0 60000 65536"/>
                <a:gd name="T9" fmla="*/ 0 w 287"/>
                <a:gd name="T10" fmla="*/ 0 h 1"/>
                <a:gd name="T11" fmla="*/ 287 w 28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7" h="1">
                  <a:moveTo>
                    <a:pt x="287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59" name="Freeform 818"/>
            <p:cNvSpPr>
              <a:spLocks/>
            </p:cNvSpPr>
            <p:nvPr/>
          </p:nvSpPr>
          <p:spPr bwMode="auto">
            <a:xfrm>
              <a:off x="3933" y="3726"/>
              <a:ext cx="1" cy="24"/>
            </a:xfrm>
            <a:custGeom>
              <a:avLst/>
              <a:gdLst>
                <a:gd name="T0" fmla="*/ 0 w 1"/>
                <a:gd name="T1" fmla="*/ 0 h 287"/>
                <a:gd name="T2" fmla="*/ 0 w 1"/>
                <a:gd name="T3" fmla="*/ 0 h 287"/>
                <a:gd name="T4" fmla="*/ 1 w 1"/>
                <a:gd name="T5" fmla="*/ 0 h 287"/>
                <a:gd name="T6" fmla="*/ 0 60000 65536"/>
                <a:gd name="T7" fmla="*/ 0 60000 65536"/>
                <a:gd name="T8" fmla="*/ 0 60000 65536"/>
                <a:gd name="T9" fmla="*/ 0 w 1"/>
                <a:gd name="T10" fmla="*/ 0 h 287"/>
                <a:gd name="T11" fmla="*/ 1 w 1"/>
                <a:gd name="T12" fmla="*/ 287 h 2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87">
                  <a:moveTo>
                    <a:pt x="0" y="0"/>
                  </a:moveTo>
                  <a:lnTo>
                    <a:pt x="0" y="287"/>
                  </a:lnTo>
                  <a:lnTo>
                    <a:pt x="1" y="28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60" name="Freeform 819"/>
            <p:cNvSpPr>
              <a:spLocks/>
            </p:cNvSpPr>
            <p:nvPr/>
          </p:nvSpPr>
          <p:spPr bwMode="auto">
            <a:xfrm>
              <a:off x="3909" y="3726"/>
              <a:ext cx="24" cy="1"/>
            </a:xfrm>
            <a:custGeom>
              <a:avLst/>
              <a:gdLst>
                <a:gd name="T0" fmla="*/ 0 w 287"/>
                <a:gd name="T1" fmla="*/ 0 h 1"/>
                <a:gd name="T2" fmla="*/ 0 w 287"/>
                <a:gd name="T3" fmla="*/ 0 h 1"/>
                <a:gd name="T4" fmla="*/ 0 w 287"/>
                <a:gd name="T5" fmla="*/ 0 h 1"/>
                <a:gd name="T6" fmla="*/ 0 60000 65536"/>
                <a:gd name="T7" fmla="*/ 0 60000 65536"/>
                <a:gd name="T8" fmla="*/ 0 60000 65536"/>
                <a:gd name="T9" fmla="*/ 0 w 287"/>
                <a:gd name="T10" fmla="*/ 0 h 1"/>
                <a:gd name="T11" fmla="*/ 287 w 28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7" h="1">
                  <a:moveTo>
                    <a:pt x="287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61" name="Freeform 820"/>
            <p:cNvSpPr>
              <a:spLocks/>
            </p:cNvSpPr>
            <p:nvPr/>
          </p:nvSpPr>
          <p:spPr bwMode="auto">
            <a:xfrm>
              <a:off x="3909" y="3726"/>
              <a:ext cx="1" cy="24"/>
            </a:xfrm>
            <a:custGeom>
              <a:avLst/>
              <a:gdLst>
                <a:gd name="T0" fmla="*/ 0 w 1"/>
                <a:gd name="T1" fmla="*/ 0 h 287"/>
                <a:gd name="T2" fmla="*/ 0 w 1"/>
                <a:gd name="T3" fmla="*/ 0 h 287"/>
                <a:gd name="T4" fmla="*/ 1 w 1"/>
                <a:gd name="T5" fmla="*/ 0 h 287"/>
                <a:gd name="T6" fmla="*/ 0 60000 65536"/>
                <a:gd name="T7" fmla="*/ 0 60000 65536"/>
                <a:gd name="T8" fmla="*/ 0 60000 65536"/>
                <a:gd name="T9" fmla="*/ 0 w 1"/>
                <a:gd name="T10" fmla="*/ 0 h 287"/>
                <a:gd name="T11" fmla="*/ 1 w 1"/>
                <a:gd name="T12" fmla="*/ 287 h 2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87">
                  <a:moveTo>
                    <a:pt x="0" y="0"/>
                  </a:moveTo>
                  <a:lnTo>
                    <a:pt x="0" y="287"/>
                  </a:lnTo>
                  <a:lnTo>
                    <a:pt x="1" y="28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62" name="Freeform 821"/>
            <p:cNvSpPr>
              <a:spLocks/>
            </p:cNvSpPr>
            <p:nvPr/>
          </p:nvSpPr>
          <p:spPr bwMode="auto">
            <a:xfrm>
              <a:off x="3913" y="3730"/>
              <a:ext cx="17" cy="7"/>
            </a:xfrm>
            <a:custGeom>
              <a:avLst/>
              <a:gdLst>
                <a:gd name="T0" fmla="*/ 0 w 209"/>
                <a:gd name="T1" fmla="*/ 0 h 90"/>
                <a:gd name="T2" fmla="*/ 0 w 209"/>
                <a:gd name="T3" fmla="*/ 0 h 90"/>
                <a:gd name="T4" fmla="*/ 0 w 209"/>
                <a:gd name="T5" fmla="*/ 0 h 90"/>
                <a:gd name="T6" fmla="*/ 0 w 209"/>
                <a:gd name="T7" fmla="*/ 0 h 90"/>
                <a:gd name="T8" fmla="*/ 0 w 209"/>
                <a:gd name="T9" fmla="*/ 0 h 90"/>
                <a:gd name="T10" fmla="*/ 0 w 209"/>
                <a:gd name="T11" fmla="*/ 0 h 90"/>
                <a:gd name="T12" fmla="*/ 0 w 209"/>
                <a:gd name="T13" fmla="*/ 0 h 90"/>
                <a:gd name="T14" fmla="*/ 0 w 209"/>
                <a:gd name="T15" fmla="*/ 0 h 90"/>
                <a:gd name="T16" fmla="*/ 0 w 209"/>
                <a:gd name="T17" fmla="*/ 0 h 90"/>
                <a:gd name="T18" fmla="*/ 0 w 209"/>
                <a:gd name="T19" fmla="*/ 0 h 90"/>
                <a:gd name="T20" fmla="*/ 0 w 209"/>
                <a:gd name="T21" fmla="*/ 0 h 90"/>
                <a:gd name="T22" fmla="*/ 0 w 209"/>
                <a:gd name="T23" fmla="*/ 0 h 90"/>
                <a:gd name="T24" fmla="*/ 0 w 209"/>
                <a:gd name="T25" fmla="*/ 0 h 90"/>
                <a:gd name="T26" fmla="*/ 0 w 209"/>
                <a:gd name="T27" fmla="*/ 0 h 90"/>
                <a:gd name="T28" fmla="*/ 0 w 209"/>
                <a:gd name="T29" fmla="*/ 0 h 90"/>
                <a:gd name="T30" fmla="*/ 0 w 209"/>
                <a:gd name="T31" fmla="*/ 0 h 90"/>
                <a:gd name="T32" fmla="*/ 0 w 209"/>
                <a:gd name="T33" fmla="*/ 0 h 90"/>
                <a:gd name="T34" fmla="*/ 0 w 209"/>
                <a:gd name="T35" fmla="*/ 0 h 9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9"/>
                <a:gd name="T55" fmla="*/ 0 h 90"/>
                <a:gd name="T56" fmla="*/ 209 w 209"/>
                <a:gd name="T57" fmla="*/ 90 h 9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9" h="90">
                  <a:moveTo>
                    <a:pt x="209" y="90"/>
                  </a:moveTo>
                  <a:lnTo>
                    <a:pt x="205" y="72"/>
                  </a:lnTo>
                  <a:lnTo>
                    <a:pt x="196" y="55"/>
                  </a:lnTo>
                  <a:lnTo>
                    <a:pt x="186" y="39"/>
                  </a:lnTo>
                  <a:lnTo>
                    <a:pt x="173" y="25"/>
                  </a:lnTo>
                  <a:lnTo>
                    <a:pt x="158" y="15"/>
                  </a:lnTo>
                  <a:lnTo>
                    <a:pt x="141" y="6"/>
                  </a:lnTo>
                  <a:lnTo>
                    <a:pt x="123" y="1"/>
                  </a:lnTo>
                  <a:lnTo>
                    <a:pt x="104" y="0"/>
                  </a:lnTo>
                  <a:lnTo>
                    <a:pt x="85" y="1"/>
                  </a:lnTo>
                  <a:lnTo>
                    <a:pt x="68" y="6"/>
                  </a:lnTo>
                  <a:lnTo>
                    <a:pt x="50" y="15"/>
                  </a:lnTo>
                  <a:lnTo>
                    <a:pt x="35" y="25"/>
                  </a:lnTo>
                  <a:lnTo>
                    <a:pt x="22" y="39"/>
                  </a:lnTo>
                  <a:lnTo>
                    <a:pt x="11" y="55"/>
                  </a:lnTo>
                  <a:lnTo>
                    <a:pt x="4" y="72"/>
                  </a:lnTo>
                  <a:lnTo>
                    <a:pt x="0" y="90"/>
                  </a:lnTo>
                  <a:lnTo>
                    <a:pt x="1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63" name="Freeform 822"/>
            <p:cNvSpPr>
              <a:spLocks/>
            </p:cNvSpPr>
            <p:nvPr/>
          </p:nvSpPr>
          <p:spPr bwMode="auto">
            <a:xfrm>
              <a:off x="3914" y="3731"/>
              <a:ext cx="15" cy="6"/>
            </a:xfrm>
            <a:custGeom>
              <a:avLst/>
              <a:gdLst>
                <a:gd name="T0" fmla="*/ 0 w 178"/>
                <a:gd name="T1" fmla="*/ 0 h 75"/>
                <a:gd name="T2" fmla="*/ 0 w 178"/>
                <a:gd name="T3" fmla="*/ 0 h 75"/>
                <a:gd name="T4" fmla="*/ 0 w 178"/>
                <a:gd name="T5" fmla="*/ 0 h 75"/>
                <a:gd name="T6" fmla="*/ 0 w 178"/>
                <a:gd name="T7" fmla="*/ 0 h 75"/>
                <a:gd name="T8" fmla="*/ 0 w 178"/>
                <a:gd name="T9" fmla="*/ 0 h 75"/>
                <a:gd name="T10" fmla="*/ 0 w 178"/>
                <a:gd name="T11" fmla="*/ 0 h 75"/>
                <a:gd name="T12" fmla="*/ 0 w 178"/>
                <a:gd name="T13" fmla="*/ 0 h 75"/>
                <a:gd name="T14" fmla="*/ 0 w 178"/>
                <a:gd name="T15" fmla="*/ 0 h 75"/>
                <a:gd name="T16" fmla="*/ 0 w 178"/>
                <a:gd name="T17" fmla="*/ 0 h 75"/>
                <a:gd name="T18" fmla="*/ 0 w 178"/>
                <a:gd name="T19" fmla="*/ 0 h 75"/>
                <a:gd name="T20" fmla="*/ 0 w 178"/>
                <a:gd name="T21" fmla="*/ 0 h 75"/>
                <a:gd name="T22" fmla="*/ 0 w 178"/>
                <a:gd name="T23" fmla="*/ 0 h 75"/>
                <a:gd name="T24" fmla="*/ 0 w 178"/>
                <a:gd name="T25" fmla="*/ 0 h 75"/>
                <a:gd name="T26" fmla="*/ 0 w 178"/>
                <a:gd name="T27" fmla="*/ 0 h 75"/>
                <a:gd name="T28" fmla="*/ 0 w 178"/>
                <a:gd name="T29" fmla="*/ 0 h 75"/>
                <a:gd name="T30" fmla="*/ 0 w 178"/>
                <a:gd name="T31" fmla="*/ 0 h 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8"/>
                <a:gd name="T49" fmla="*/ 0 h 75"/>
                <a:gd name="T50" fmla="*/ 178 w 178"/>
                <a:gd name="T51" fmla="*/ 75 h 7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8" h="75">
                  <a:moveTo>
                    <a:pt x="178" y="75"/>
                  </a:moveTo>
                  <a:lnTo>
                    <a:pt x="174" y="57"/>
                  </a:lnTo>
                  <a:lnTo>
                    <a:pt x="166" y="42"/>
                  </a:lnTo>
                  <a:lnTo>
                    <a:pt x="154" y="27"/>
                  </a:lnTo>
                  <a:lnTo>
                    <a:pt x="140" y="16"/>
                  </a:lnTo>
                  <a:lnTo>
                    <a:pt x="125" y="7"/>
                  </a:lnTo>
                  <a:lnTo>
                    <a:pt x="107" y="2"/>
                  </a:lnTo>
                  <a:lnTo>
                    <a:pt x="89" y="0"/>
                  </a:lnTo>
                  <a:lnTo>
                    <a:pt x="71" y="2"/>
                  </a:lnTo>
                  <a:lnTo>
                    <a:pt x="54" y="7"/>
                  </a:lnTo>
                  <a:lnTo>
                    <a:pt x="38" y="16"/>
                  </a:lnTo>
                  <a:lnTo>
                    <a:pt x="24" y="27"/>
                  </a:lnTo>
                  <a:lnTo>
                    <a:pt x="13" y="42"/>
                  </a:lnTo>
                  <a:lnTo>
                    <a:pt x="4" y="57"/>
                  </a:lnTo>
                  <a:lnTo>
                    <a:pt x="0" y="75"/>
                  </a:lnTo>
                  <a:lnTo>
                    <a:pt x="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64" name="Freeform 823"/>
            <p:cNvSpPr>
              <a:spLocks/>
            </p:cNvSpPr>
            <p:nvPr/>
          </p:nvSpPr>
          <p:spPr bwMode="auto">
            <a:xfrm>
              <a:off x="3912" y="3737"/>
              <a:ext cx="1" cy="3"/>
            </a:xfrm>
            <a:custGeom>
              <a:avLst/>
              <a:gdLst>
                <a:gd name="T0" fmla="*/ 0 w 1"/>
                <a:gd name="T1" fmla="*/ 0 h 31"/>
                <a:gd name="T2" fmla="*/ 0 w 1"/>
                <a:gd name="T3" fmla="*/ 0 h 31"/>
                <a:gd name="T4" fmla="*/ 1 w 1"/>
                <a:gd name="T5" fmla="*/ 0 h 31"/>
                <a:gd name="T6" fmla="*/ 0 60000 65536"/>
                <a:gd name="T7" fmla="*/ 0 60000 65536"/>
                <a:gd name="T8" fmla="*/ 0 60000 65536"/>
                <a:gd name="T9" fmla="*/ 0 w 1"/>
                <a:gd name="T10" fmla="*/ 0 h 31"/>
                <a:gd name="T11" fmla="*/ 1 w 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1">
                  <a:moveTo>
                    <a:pt x="0" y="0"/>
                  </a:moveTo>
                  <a:lnTo>
                    <a:pt x="0" y="31"/>
                  </a:lnTo>
                  <a:lnTo>
                    <a:pt x="1" y="3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65" name="Freeform 824"/>
            <p:cNvSpPr>
              <a:spLocks/>
            </p:cNvSpPr>
            <p:nvPr/>
          </p:nvSpPr>
          <p:spPr bwMode="auto">
            <a:xfrm>
              <a:off x="3912" y="3740"/>
              <a:ext cx="21" cy="1"/>
            </a:xfrm>
            <a:custGeom>
              <a:avLst/>
              <a:gdLst>
                <a:gd name="T0" fmla="*/ 0 w 250"/>
                <a:gd name="T1" fmla="*/ 0 h 1"/>
                <a:gd name="T2" fmla="*/ 0 w 250"/>
                <a:gd name="T3" fmla="*/ 0 h 1"/>
                <a:gd name="T4" fmla="*/ 0 w 250"/>
                <a:gd name="T5" fmla="*/ 0 h 1"/>
                <a:gd name="T6" fmla="*/ 0 60000 65536"/>
                <a:gd name="T7" fmla="*/ 0 60000 65536"/>
                <a:gd name="T8" fmla="*/ 0 60000 65536"/>
                <a:gd name="T9" fmla="*/ 0 w 250"/>
                <a:gd name="T10" fmla="*/ 0 h 1"/>
                <a:gd name="T11" fmla="*/ 250 w 25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0" h="1">
                  <a:moveTo>
                    <a:pt x="0" y="0"/>
                  </a:move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66" name="Freeform 825"/>
            <p:cNvSpPr>
              <a:spLocks/>
            </p:cNvSpPr>
            <p:nvPr/>
          </p:nvSpPr>
          <p:spPr bwMode="auto">
            <a:xfrm>
              <a:off x="3933" y="3737"/>
              <a:ext cx="1" cy="3"/>
            </a:xfrm>
            <a:custGeom>
              <a:avLst/>
              <a:gdLst>
                <a:gd name="T0" fmla="*/ 0 w 1"/>
                <a:gd name="T1" fmla="*/ 0 h 31"/>
                <a:gd name="T2" fmla="*/ 0 w 1"/>
                <a:gd name="T3" fmla="*/ 0 h 31"/>
                <a:gd name="T4" fmla="*/ 1 w 1"/>
                <a:gd name="T5" fmla="*/ 0 h 31"/>
                <a:gd name="T6" fmla="*/ 0 60000 65536"/>
                <a:gd name="T7" fmla="*/ 0 60000 65536"/>
                <a:gd name="T8" fmla="*/ 0 60000 65536"/>
                <a:gd name="T9" fmla="*/ 0 w 1"/>
                <a:gd name="T10" fmla="*/ 0 h 31"/>
                <a:gd name="T11" fmla="*/ 1 w 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1">
                  <a:moveTo>
                    <a:pt x="0" y="3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67" name="Freeform 826"/>
            <p:cNvSpPr>
              <a:spLocks/>
            </p:cNvSpPr>
            <p:nvPr/>
          </p:nvSpPr>
          <p:spPr bwMode="auto">
            <a:xfrm>
              <a:off x="3912" y="3737"/>
              <a:ext cx="21" cy="1"/>
            </a:xfrm>
            <a:custGeom>
              <a:avLst/>
              <a:gdLst>
                <a:gd name="T0" fmla="*/ 0 w 249"/>
                <a:gd name="T1" fmla="*/ 0 h 1"/>
                <a:gd name="T2" fmla="*/ 0 w 249"/>
                <a:gd name="T3" fmla="*/ 0 h 1"/>
                <a:gd name="T4" fmla="*/ 0 w 249"/>
                <a:gd name="T5" fmla="*/ 0 h 1"/>
                <a:gd name="T6" fmla="*/ 0 60000 65536"/>
                <a:gd name="T7" fmla="*/ 0 60000 65536"/>
                <a:gd name="T8" fmla="*/ 0 60000 65536"/>
                <a:gd name="T9" fmla="*/ 0 w 249"/>
                <a:gd name="T10" fmla="*/ 0 h 1"/>
                <a:gd name="T11" fmla="*/ 249 w 24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" h="1">
                  <a:moveTo>
                    <a:pt x="249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68" name="Freeform 827"/>
            <p:cNvSpPr>
              <a:spLocks/>
            </p:cNvSpPr>
            <p:nvPr/>
          </p:nvSpPr>
          <p:spPr bwMode="auto">
            <a:xfrm>
              <a:off x="3914" y="3740"/>
              <a:ext cx="15" cy="6"/>
            </a:xfrm>
            <a:custGeom>
              <a:avLst/>
              <a:gdLst>
                <a:gd name="T0" fmla="*/ 0 w 179"/>
                <a:gd name="T1" fmla="*/ 0 h 75"/>
                <a:gd name="T2" fmla="*/ 0 w 179"/>
                <a:gd name="T3" fmla="*/ 0 h 75"/>
                <a:gd name="T4" fmla="*/ 0 w 179"/>
                <a:gd name="T5" fmla="*/ 0 h 75"/>
                <a:gd name="T6" fmla="*/ 0 w 179"/>
                <a:gd name="T7" fmla="*/ 0 h 75"/>
                <a:gd name="T8" fmla="*/ 0 w 179"/>
                <a:gd name="T9" fmla="*/ 0 h 75"/>
                <a:gd name="T10" fmla="*/ 0 w 179"/>
                <a:gd name="T11" fmla="*/ 0 h 75"/>
                <a:gd name="T12" fmla="*/ 0 w 179"/>
                <a:gd name="T13" fmla="*/ 0 h 75"/>
                <a:gd name="T14" fmla="*/ 0 w 179"/>
                <a:gd name="T15" fmla="*/ 0 h 75"/>
                <a:gd name="T16" fmla="*/ 0 w 179"/>
                <a:gd name="T17" fmla="*/ 0 h 75"/>
                <a:gd name="T18" fmla="*/ 0 w 179"/>
                <a:gd name="T19" fmla="*/ 0 h 75"/>
                <a:gd name="T20" fmla="*/ 0 w 179"/>
                <a:gd name="T21" fmla="*/ 0 h 75"/>
                <a:gd name="T22" fmla="*/ 0 w 179"/>
                <a:gd name="T23" fmla="*/ 0 h 75"/>
                <a:gd name="T24" fmla="*/ 0 w 179"/>
                <a:gd name="T25" fmla="*/ 0 h 75"/>
                <a:gd name="T26" fmla="*/ 0 w 179"/>
                <a:gd name="T27" fmla="*/ 0 h 75"/>
                <a:gd name="T28" fmla="*/ 0 w 179"/>
                <a:gd name="T29" fmla="*/ 0 h 75"/>
                <a:gd name="T30" fmla="*/ 0 w 179"/>
                <a:gd name="T31" fmla="*/ 0 h 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9"/>
                <a:gd name="T49" fmla="*/ 0 h 75"/>
                <a:gd name="T50" fmla="*/ 179 w 179"/>
                <a:gd name="T51" fmla="*/ 75 h 7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9" h="75">
                  <a:moveTo>
                    <a:pt x="0" y="0"/>
                  </a:moveTo>
                  <a:lnTo>
                    <a:pt x="4" y="17"/>
                  </a:lnTo>
                  <a:lnTo>
                    <a:pt x="13" y="33"/>
                  </a:lnTo>
                  <a:lnTo>
                    <a:pt x="24" y="48"/>
                  </a:lnTo>
                  <a:lnTo>
                    <a:pt x="38" y="59"/>
                  </a:lnTo>
                  <a:lnTo>
                    <a:pt x="54" y="67"/>
                  </a:lnTo>
                  <a:lnTo>
                    <a:pt x="71" y="73"/>
                  </a:lnTo>
                  <a:lnTo>
                    <a:pt x="89" y="75"/>
                  </a:lnTo>
                  <a:lnTo>
                    <a:pt x="107" y="73"/>
                  </a:lnTo>
                  <a:lnTo>
                    <a:pt x="125" y="67"/>
                  </a:lnTo>
                  <a:lnTo>
                    <a:pt x="140" y="59"/>
                  </a:lnTo>
                  <a:lnTo>
                    <a:pt x="154" y="48"/>
                  </a:lnTo>
                  <a:lnTo>
                    <a:pt x="166" y="33"/>
                  </a:lnTo>
                  <a:lnTo>
                    <a:pt x="174" y="17"/>
                  </a:lnTo>
                  <a:lnTo>
                    <a:pt x="178" y="0"/>
                  </a:lnTo>
                  <a:lnTo>
                    <a:pt x="1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69" name="Freeform 828"/>
            <p:cNvSpPr>
              <a:spLocks/>
            </p:cNvSpPr>
            <p:nvPr/>
          </p:nvSpPr>
          <p:spPr bwMode="auto">
            <a:xfrm>
              <a:off x="3913" y="3740"/>
              <a:ext cx="17" cy="7"/>
            </a:xfrm>
            <a:custGeom>
              <a:avLst/>
              <a:gdLst>
                <a:gd name="T0" fmla="*/ 0 w 210"/>
                <a:gd name="T1" fmla="*/ 0 h 90"/>
                <a:gd name="T2" fmla="*/ 0 w 210"/>
                <a:gd name="T3" fmla="*/ 0 h 90"/>
                <a:gd name="T4" fmla="*/ 0 w 210"/>
                <a:gd name="T5" fmla="*/ 0 h 90"/>
                <a:gd name="T6" fmla="*/ 0 w 210"/>
                <a:gd name="T7" fmla="*/ 0 h 90"/>
                <a:gd name="T8" fmla="*/ 0 w 210"/>
                <a:gd name="T9" fmla="*/ 0 h 90"/>
                <a:gd name="T10" fmla="*/ 0 w 210"/>
                <a:gd name="T11" fmla="*/ 0 h 90"/>
                <a:gd name="T12" fmla="*/ 0 w 210"/>
                <a:gd name="T13" fmla="*/ 0 h 90"/>
                <a:gd name="T14" fmla="*/ 0 w 210"/>
                <a:gd name="T15" fmla="*/ 0 h 90"/>
                <a:gd name="T16" fmla="*/ 0 w 210"/>
                <a:gd name="T17" fmla="*/ 0 h 90"/>
                <a:gd name="T18" fmla="*/ 0 w 210"/>
                <a:gd name="T19" fmla="*/ 0 h 90"/>
                <a:gd name="T20" fmla="*/ 0 w 210"/>
                <a:gd name="T21" fmla="*/ 0 h 90"/>
                <a:gd name="T22" fmla="*/ 0 w 210"/>
                <a:gd name="T23" fmla="*/ 0 h 90"/>
                <a:gd name="T24" fmla="*/ 0 w 210"/>
                <a:gd name="T25" fmla="*/ 0 h 90"/>
                <a:gd name="T26" fmla="*/ 0 w 210"/>
                <a:gd name="T27" fmla="*/ 0 h 90"/>
                <a:gd name="T28" fmla="*/ 0 w 210"/>
                <a:gd name="T29" fmla="*/ 0 h 90"/>
                <a:gd name="T30" fmla="*/ 0 w 210"/>
                <a:gd name="T31" fmla="*/ 0 h 90"/>
                <a:gd name="T32" fmla="*/ 0 w 210"/>
                <a:gd name="T33" fmla="*/ 0 h 90"/>
                <a:gd name="T34" fmla="*/ 0 w 210"/>
                <a:gd name="T35" fmla="*/ 0 h 9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0"/>
                <a:gd name="T55" fmla="*/ 0 h 90"/>
                <a:gd name="T56" fmla="*/ 210 w 210"/>
                <a:gd name="T57" fmla="*/ 90 h 9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0" h="90">
                  <a:moveTo>
                    <a:pt x="0" y="0"/>
                  </a:moveTo>
                  <a:lnTo>
                    <a:pt x="4" y="18"/>
                  </a:lnTo>
                  <a:lnTo>
                    <a:pt x="11" y="35"/>
                  </a:lnTo>
                  <a:lnTo>
                    <a:pt x="22" y="51"/>
                  </a:lnTo>
                  <a:lnTo>
                    <a:pt x="35" y="64"/>
                  </a:lnTo>
                  <a:lnTo>
                    <a:pt x="50" y="75"/>
                  </a:lnTo>
                  <a:lnTo>
                    <a:pt x="68" y="83"/>
                  </a:lnTo>
                  <a:lnTo>
                    <a:pt x="85" y="88"/>
                  </a:lnTo>
                  <a:lnTo>
                    <a:pt x="104" y="90"/>
                  </a:lnTo>
                  <a:lnTo>
                    <a:pt x="123" y="88"/>
                  </a:lnTo>
                  <a:lnTo>
                    <a:pt x="141" y="83"/>
                  </a:lnTo>
                  <a:lnTo>
                    <a:pt x="158" y="75"/>
                  </a:lnTo>
                  <a:lnTo>
                    <a:pt x="173" y="64"/>
                  </a:lnTo>
                  <a:lnTo>
                    <a:pt x="186" y="51"/>
                  </a:lnTo>
                  <a:lnTo>
                    <a:pt x="196" y="35"/>
                  </a:lnTo>
                  <a:lnTo>
                    <a:pt x="205" y="18"/>
                  </a:lnTo>
                  <a:lnTo>
                    <a:pt x="209" y="0"/>
                  </a:lnTo>
                  <a:lnTo>
                    <a:pt x="2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70" name="Freeform 829"/>
            <p:cNvSpPr>
              <a:spLocks/>
            </p:cNvSpPr>
            <p:nvPr/>
          </p:nvSpPr>
          <p:spPr bwMode="auto">
            <a:xfrm>
              <a:off x="3978" y="3181"/>
              <a:ext cx="2" cy="1"/>
            </a:xfrm>
            <a:custGeom>
              <a:avLst/>
              <a:gdLst>
                <a:gd name="T0" fmla="*/ 0 w 27"/>
                <a:gd name="T1" fmla="*/ 0 h 5"/>
                <a:gd name="T2" fmla="*/ 0 w 27"/>
                <a:gd name="T3" fmla="*/ 0 h 5"/>
                <a:gd name="T4" fmla="*/ 0 w 27"/>
                <a:gd name="T5" fmla="*/ 0 h 5"/>
                <a:gd name="T6" fmla="*/ 0 w 27"/>
                <a:gd name="T7" fmla="*/ 0 h 5"/>
                <a:gd name="T8" fmla="*/ 0 w 27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5"/>
                <a:gd name="T17" fmla="*/ 27 w 2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5">
                  <a:moveTo>
                    <a:pt x="0" y="0"/>
                  </a:moveTo>
                  <a:lnTo>
                    <a:pt x="8" y="5"/>
                  </a:lnTo>
                  <a:lnTo>
                    <a:pt x="17" y="5"/>
                  </a:lnTo>
                  <a:lnTo>
                    <a:pt x="26" y="0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71" name="Freeform 830"/>
            <p:cNvSpPr>
              <a:spLocks/>
            </p:cNvSpPr>
            <p:nvPr/>
          </p:nvSpPr>
          <p:spPr bwMode="auto">
            <a:xfrm>
              <a:off x="3998" y="3181"/>
              <a:ext cx="3" cy="1"/>
            </a:xfrm>
            <a:custGeom>
              <a:avLst/>
              <a:gdLst>
                <a:gd name="T0" fmla="*/ 0 w 30"/>
                <a:gd name="T1" fmla="*/ 0 h 5"/>
                <a:gd name="T2" fmla="*/ 0 w 30"/>
                <a:gd name="T3" fmla="*/ 0 h 5"/>
                <a:gd name="T4" fmla="*/ 0 w 30"/>
                <a:gd name="T5" fmla="*/ 0 h 5"/>
                <a:gd name="T6" fmla="*/ 0 w 30"/>
                <a:gd name="T7" fmla="*/ 0 h 5"/>
                <a:gd name="T8" fmla="*/ 0 w 30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5"/>
                <a:gd name="T17" fmla="*/ 30 w 3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5">
                  <a:moveTo>
                    <a:pt x="0" y="0"/>
                  </a:moveTo>
                  <a:lnTo>
                    <a:pt x="9" y="5"/>
                  </a:lnTo>
                  <a:lnTo>
                    <a:pt x="19" y="5"/>
                  </a:lnTo>
                  <a:lnTo>
                    <a:pt x="28" y="0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72" name="Freeform 831"/>
            <p:cNvSpPr>
              <a:spLocks/>
            </p:cNvSpPr>
            <p:nvPr/>
          </p:nvSpPr>
          <p:spPr bwMode="auto">
            <a:xfrm>
              <a:off x="3972" y="3172"/>
              <a:ext cx="1" cy="15"/>
            </a:xfrm>
            <a:custGeom>
              <a:avLst/>
              <a:gdLst>
                <a:gd name="T0" fmla="*/ 0 w 1"/>
                <a:gd name="T1" fmla="*/ 0 h 181"/>
                <a:gd name="T2" fmla="*/ 0 w 1"/>
                <a:gd name="T3" fmla="*/ 0 h 181"/>
                <a:gd name="T4" fmla="*/ 1 w 1"/>
                <a:gd name="T5" fmla="*/ 0 h 181"/>
                <a:gd name="T6" fmla="*/ 0 60000 65536"/>
                <a:gd name="T7" fmla="*/ 0 60000 65536"/>
                <a:gd name="T8" fmla="*/ 0 60000 65536"/>
                <a:gd name="T9" fmla="*/ 0 w 1"/>
                <a:gd name="T10" fmla="*/ 0 h 181"/>
                <a:gd name="T11" fmla="*/ 1 w 1"/>
                <a:gd name="T12" fmla="*/ 181 h 1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1">
                  <a:moveTo>
                    <a:pt x="0" y="18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73" name="Freeform 832"/>
            <p:cNvSpPr>
              <a:spLocks/>
            </p:cNvSpPr>
            <p:nvPr/>
          </p:nvSpPr>
          <p:spPr bwMode="auto">
            <a:xfrm>
              <a:off x="3969" y="3172"/>
              <a:ext cx="1" cy="15"/>
            </a:xfrm>
            <a:custGeom>
              <a:avLst/>
              <a:gdLst>
                <a:gd name="T0" fmla="*/ 0 w 1"/>
                <a:gd name="T1" fmla="*/ 0 h 181"/>
                <a:gd name="T2" fmla="*/ 0 w 1"/>
                <a:gd name="T3" fmla="*/ 0 h 181"/>
                <a:gd name="T4" fmla="*/ 1 w 1"/>
                <a:gd name="T5" fmla="*/ 0 h 181"/>
                <a:gd name="T6" fmla="*/ 0 60000 65536"/>
                <a:gd name="T7" fmla="*/ 0 60000 65536"/>
                <a:gd name="T8" fmla="*/ 0 60000 65536"/>
                <a:gd name="T9" fmla="*/ 0 w 1"/>
                <a:gd name="T10" fmla="*/ 0 h 181"/>
                <a:gd name="T11" fmla="*/ 1 w 1"/>
                <a:gd name="T12" fmla="*/ 181 h 1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1">
                  <a:moveTo>
                    <a:pt x="0" y="18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74" name="Freeform 833"/>
            <p:cNvSpPr>
              <a:spLocks/>
            </p:cNvSpPr>
            <p:nvPr/>
          </p:nvSpPr>
          <p:spPr bwMode="auto">
            <a:xfrm>
              <a:off x="3969" y="3187"/>
              <a:ext cx="46" cy="1"/>
            </a:xfrm>
            <a:custGeom>
              <a:avLst/>
              <a:gdLst>
                <a:gd name="T0" fmla="*/ 0 w 544"/>
                <a:gd name="T1" fmla="*/ 0 h 1"/>
                <a:gd name="T2" fmla="*/ 0 w 544"/>
                <a:gd name="T3" fmla="*/ 0 h 1"/>
                <a:gd name="T4" fmla="*/ 0 w 544"/>
                <a:gd name="T5" fmla="*/ 0 h 1"/>
                <a:gd name="T6" fmla="*/ 0 60000 65536"/>
                <a:gd name="T7" fmla="*/ 0 60000 65536"/>
                <a:gd name="T8" fmla="*/ 0 60000 65536"/>
                <a:gd name="T9" fmla="*/ 0 w 544"/>
                <a:gd name="T10" fmla="*/ 0 h 1"/>
                <a:gd name="T11" fmla="*/ 544 w 54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4" h="1">
                  <a:moveTo>
                    <a:pt x="0" y="0"/>
                  </a:moveTo>
                  <a:lnTo>
                    <a:pt x="543" y="0"/>
                  </a:lnTo>
                  <a:lnTo>
                    <a:pt x="5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75" name="Freeform 834"/>
            <p:cNvSpPr>
              <a:spLocks/>
            </p:cNvSpPr>
            <p:nvPr/>
          </p:nvSpPr>
          <p:spPr bwMode="auto">
            <a:xfrm>
              <a:off x="3969" y="3172"/>
              <a:ext cx="46" cy="1"/>
            </a:xfrm>
            <a:custGeom>
              <a:avLst/>
              <a:gdLst>
                <a:gd name="T0" fmla="*/ 0 w 544"/>
                <a:gd name="T1" fmla="*/ 0 h 1"/>
                <a:gd name="T2" fmla="*/ 0 w 544"/>
                <a:gd name="T3" fmla="*/ 0 h 1"/>
                <a:gd name="T4" fmla="*/ 0 w 544"/>
                <a:gd name="T5" fmla="*/ 0 h 1"/>
                <a:gd name="T6" fmla="*/ 0 60000 65536"/>
                <a:gd name="T7" fmla="*/ 0 60000 65536"/>
                <a:gd name="T8" fmla="*/ 0 60000 65536"/>
                <a:gd name="T9" fmla="*/ 0 w 544"/>
                <a:gd name="T10" fmla="*/ 0 h 1"/>
                <a:gd name="T11" fmla="*/ 544 w 54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4" h="1">
                  <a:moveTo>
                    <a:pt x="0" y="0"/>
                  </a:moveTo>
                  <a:lnTo>
                    <a:pt x="543" y="0"/>
                  </a:lnTo>
                  <a:lnTo>
                    <a:pt x="5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76" name="Freeform 835"/>
            <p:cNvSpPr>
              <a:spLocks/>
            </p:cNvSpPr>
            <p:nvPr/>
          </p:nvSpPr>
          <p:spPr bwMode="auto">
            <a:xfrm>
              <a:off x="4012" y="3172"/>
              <a:ext cx="1" cy="15"/>
            </a:xfrm>
            <a:custGeom>
              <a:avLst/>
              <a:gdLst>
                <a:gd name="T0" fmla="*/ 0 w 1"/>
                <a:gd name="T1" fmla="*/ 0 h 181"/>
                <a:gd name="T2" fmla="*/ 0 w 1"/>
                <a:gd name="T3" fmla="*/ 0 h 181"/>
                <a:gd name="T4" fmla="*/ 1 w 1"/>
                <a:gd name="T5" fmla="*/ 0 h 181"/>
                <a:gd name="T6" fmla="*/ 0 60000 65536"/>
                <a:gd name="T7" fmla="*/ 0 60000 65536"/>
                <a:gd name="T8" fmla="*/ 0 60000 65536"/>
                <a:gd name="T9" fmla="*/ 0 w 1"/>
                <a:gd name="T10" fmla="*/ 0 h 181"/>
                <a:gd name="T11" fmla="*/ 1 w 1"/>
                <a:gd name="T12" fmla="*/ 181 h 1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1">
                  <a:moveTo>
                    <a:pt x="0" y="18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77" name="Freeform 836"/>
            <p:cNvSpPr>
              <a:spLocks/>
            </p:cNvSpPr>
            <p:nvPr/>
          </p:nvSpPr>
          <p:spPr bwMode="auto">
            <a:xfrm>
              <a:off x="4014" y="2585"/>
              <a:ext cx="1" cy="446"/>
            </a:xfrm>
            <a:custGeom>
              <a:avLst/>
              <a:gdLst>
                <a:gd name="T0" fmla="*/ 0 w 1"/>
                <a:gd name="T1" fmla="*/ 0 h 5349"/>
                <a:gd name="T2" fmla="*/ 0 w 1"/>
                <a:gd name="T3" fmla="*/ 0 h 5349"/>
                <a:gd name="T4" fmla="*/ 1 w 1"/>
                <a:gd name="T5" fmla="*/ 0 h 5349"/>
                <a:gd name="T6" fmla="*/ 0 60000 65536"/>
                <a:gd name="T7" fmla="*/ 0 60000 65536"/>
                <a:gd name="T8" fmla="*/ 0 60000 65536"/>
                <a:gd name="T9" fmla="*/ 0 w 1"/>
                <a:gd name="T10" fmla="*/ 0 h 5349"/>
                <a:gd name="T11" fmla="*/ 1 w 1"/>
                <a:gd name="T12" fmla="*/ 5349 h 53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349">
                  <a:moveTo>
                    <a:pt x="0" y="0"/>
                  </a:moveTo>
                  <a:lnTo>
                    <a:pt x="0" y="5349"/>
                  </a:lnTo>
                  <a:lnTo>
                    <a:pt x="1" y="534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78" name="Freeform 837"/>
            <p:cNvSpPr>
              <a:spLocks/>
            </p:cNvSpPr>
            <p:nvPr/>
          </p:nvSpPr>
          <p:spPr bwMode="auto">
            <a:xfrm>
              <a:off x="4010" y="3891"/>
              <a:ext cx="1" cy="3"/>
            </a:xfrm>
            <a:custGeom>
              <a:avLst/>
              <a:gdLst>
                <a:gd name="T0" fmla="*/ 0 w 1"/>
                <a:gd name="T1" fmla="*/ 0 h 38"/>
                <a:gd name="T2" fmla="*/ 0 w 1"/>
                <a:gd name="T3" fmla="*/ 0 h 38"/>
                <a:gd name="T4" fmla="*/ 1 w 1"/>
                <a:gd name="T5" fmla="*/ 0 h 38"/>
                <a:gd name="T6" fmla="*/ 0 60000 65536"/>
                <a:gd name="T7" fmla="*/ 0 60000 65536"/>
                <a:gd name="T8" fmla="*/ 0 60000 65536"/>
                <a:gd name="T9" fmla="*/ 0 w 1"/>
                <a:gd name="T10" fmla="*/ 0 h 38"/>
                <a:gd name="T11" fmla="*/ 1 w 1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8">
                  <a:moveTo>
                    <a:pt x="0" y="0"/>
                  </a:moveTo>
                  <a:lnTo>
                    <a:pt x="0" y="38"/>
                  </a:lnTo>
                  <a:lnTo>
                    <a:pt x="1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79" name="Freeform 838"/>
            <p:cNvSpPr>
              <a:spLocks/>
            </p:cNvSpPr>
            <p:nvPr/>
          </p:nvSpPr>
          <p:spPr bwMode="auto">
            <a:xfrm>
              <a:off x="3761" y="3493"/>
              <a:ext cx="205" cy="1"/>
            </a:xfrm>
            <a:custGeom>
              <a:avLst/>
              <a:gdLst>
                <a:gd name="T0" fmla="*/ 0 w 2452"/>
                <a:gd name="T1" fmla="*/ 0 h 1"/>
                <a:gd name="T2" fmla="*/ 0 w 2452"/>
                <a:gd name="T3" fmla="*/ 0 h 1"/>
                <a:gd name="T4" fmla="*/ 0 w 2452"/>
                <a:gd name="T5" fmla="*/ 0 h 1"/>
                <a:gd name="T6" fmla="*/ 0 60000 65536"/>
                <a:gd name="T7" fmla="*/ 0 60000 65536"/>
                <a:gd name="T8" fmla="*/ 0 60000 65536"/>
                <a:gd name="T9" fmla="*/ 0 w 2452"/>
                <a:gd name="T10" fmla="*/ 0 h 1"/>
                <a:gd name="T11" fmla="*/ 2452 w 245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52" h="1">
                  <a:moveTo>
                    <a:pt x="0" y="0"/>
                  </a:moveTo>
                  <a:lnTo>
                    <a:pt x="2451" y="0"/>
                  </a:lnTo>
                  <a:lnTo>
                    <a:pt x="24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80" name="Freeform 839"/>
            <p:cNvSpPr>
              <a:spLocks/>
            </p:cNvSpPr>
            <p:nvPr/>
          </p:nvSpPr>
          <p:spPr bwMode="auto">
            <a:xfrm>
              <a:off x="3761" y="3473"/>
              <a:ext cx="205" cy="1"/>
            </a:xfrm>
            <a:custGeom>
              <a:avLst/>
              <a:gdLst>
                <a:gd name="T0" fmla="*/ 0 w 2452"/>
                <a:gd name="T1" fmla="*/ 0 h 1"/>
                <a:gd name="T2" fmla="*/ 0 w 2452"/>
                <a:gd name="T3" fmla="*/ 0 h 1"/>
                <a:gd name="T4" fmla="*/ 0 w 2452"/>
                <a:gd name="T5" fmla="*/ 0 h 1"/>
                <a:gd name="T6" fmla="*/ 0 60000 65536"/>
                <a:gd name="T7" fmla="*/ 0 60000 65536"/>
                <a:gd name="T8" fmla="*/ 0 60000 65536"/>
                <a:gd name="T9" fmla="*/ 0 w 2452"/>
                <a:gd name="T10" fmla="*/ 0 h 1"/>
                <a:gd name="T11" fmla="*/ 2452 w 245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52" h="1">
                  <a:moveTo>
                    <a:pt x="0" y="0"/>
                  </a:moveTo>
                  <a:lnTo>
                    <a:pt x="2451" y="0"/>
                  </a:lnTo>
                  <a:lnTo>
                    <a:pt x="24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81" name="Freeform 840"/>
            <p:cNvSpPr>
              <a:spLocks/>
            </p:cNvSpPr>
            <p:nvPr/>
          </p:nvSpPr>
          <p:spPr bwMode="auto">
            <a:xfrm>
              <a:off x="3760" y="3308"/>
              <a:ext cx="1" cy="20"/>
            </a:xfrm>
            <a:custGeom>
              <a:avLst/>
              <a:gdLst>
                <a:gd name="T0" fmla="*/ 0 w 1"/>
                <a:gd name="T1" fmla="*/ 0 h 242"/>
                <a:gd name="T2" fmla="*/ 0 w 1"/>
                <a:gd name="T3" fmla="*/ 0 h 242"/>
                <a:gd name="T4" fmla="*/ 1 w 1"/>
                <a:gd name="T5" fmla="*/ 0 h 242"/>
                <a:gd name="T6" fmla="*/ 0 60000 65536"/>
                <a:gd name="T7" fmla="*/ 0 60000 65536"/>
                <a:gd name="T8" fmla="*/ 0 60000 65536"/>
                <a:gd name="T9" fmla="*/ 0 w 1"/>
                <a:gd name="T10" fmla="*/ 0 h 242"/>
                <a:gd name="T11" fmla="*/ 1 w 1"/>
                <a:gd name="T12" fmla="*/ 242 h 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42">
                  <a:moveTo>
                    <a:pt x="0" y="24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82" name="Freeform 841"/>
            <p:cNvSpPr>
              <a:spLocks/>
            </p:cNvSpPr>
            <p:nvPr/>
          </p:nvSpPr>
          <p:spPr bwMode="auto">
            <a:xfrm>
              <a:off x="3765" y="3308"/>
              <a:ext cx="1" cy="20"/>
            </a:xfrm>
            <a:custGeom>
              <a:avLst/>
              <a:gdLst>
                <a:gd name="T0" fmla="*/ 0 w 1"/>
                <a:gd name="T1" fmla="*/ 0 h 242"/>
                <a:gd name="T2" fmla="*/ 0 w 1"/>
                <a:gd name="T3" fmla="*/ 0 h 242"/>
                <a:gd name="T4" fmla="*/ 1 w 1"/>
                <a:gd name="T5" fmla="*/ 0 h 242"/>
                <a:gd name="T6" fmla="*/ 0 60000 65536"/>
                <a:gd name="T7" fmla="*/ 0 60000 65536"/>
                <a:gd name="T8" fmla="*/ 0 60000 65536"/>
                <a:gd name="T9" fmla="*/ 0 w 1"/>
                <a:gd name="T10" fmla="*/ 0 h 242"/>
                <a:gd name="T11" fmla="*/ 1 w 1"/>
                <a:gd name="T12" fmla="*/ 242 h 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42">
                  <a:moveTo>
                    <a:pt x="0" y="24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83" name="Freeform 842"/>
            <p:cNvSpPr>
              <a:spLocks/>
            </p:cNvSpPr>
            <p:nvPr/>
          </p:nvSpPr>
          <p:spPr bwMode="auto">
            <a:xfrm>
              <a:off x="3760" y="3308"/>
              <a:ext cx="5" cy="1"/>
            </a:xfrm>
            <a:custGeom>
              <a:avLst/>
              <a:gdLst>
                <a:gd name="T0" fmla="*/ 0 w 62"/>
                <a:gd name="T1" fmla="*/ 0 h 1"/>
                <a:gd name="T2" fmla="*/ 0 w 62"/>
                <a:gd name="T3" fmla="*/ 0 h 1"/>
                <a:gd name="T4" fmla="*/ 0 w 62"/>
                <a:gd name="T5" fmla="*/ 0 h 1"/>
                <a:gd name="T6" fmla="*/ 0 60000 65536"/>
                <a:gd name="T7" fmla="*/ 0 60000 65536"/>
                <a:gd name="T8" fmla="*/ 0 60000 65536"/>
                <a:gd name="T9" fmla="*/ 0 w 62"/>
                <a:gd name="T10" fmla="*/ 0 h 1"/>
                <a:gd name="T11" fmla="*/ 62 w 6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1">
                  <a:moveTo>
                    <a:pt x="0" y="0"/>
                  </a:moveTo>
                  <a:lnTo>
                    <a:pt x="61" y="0"/>
                  </a:lnTo>
                  <a:lnTo>
                    <a:pt x="6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84" name="Freeform 843"/>
            <p:cNvSpPr>
              <a:spLocks/>
            </p:cNvSpPr>
            <p:nvPr/>
          </p:nvSpPr>
          <p:spPr bwMode="auto">
            <a:xfrm>
              <a:off x="3760" y="3328"/>
              <a:ext cx="5" cy="1"/>
            </a:xfrm>
            <a:custGeom>
              <a:avLst/>
              <a:gdLst>
                <a:gd name="T0" fmla="*/ 0 w 62"/>
                <a:gd name="T1" fmla="*/ 0 h 1"/>
                <a:gd name="T2" fmla="*/ 0 w 62"/>
                <a:gd name="T3" fmla="*/ 0 h 1"/>
                <a:gd name="T4" fmla="*/ 0 w 62"/>
                <a:gd name="T5" fmla="*/ 0 h 1"/>
                <a:gd name="T6" fmla="*/ 0 60000 65536"/>
                <a:gd name="T7" fmla="*/ 0 60000 65536"/>
                <a:gd name="T8" fmla="*/ 0 60000 65536"/>
                <a:gd name="T9" fmla="*/ 0 w 62"/>
                <a:gd name="T10" fmla="*/ 0 h 1"/>
                <a:gd name="T11" fmla="*/ 62 w 6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1">
                  <a:moveTo>
                    <a:pt x="0" y="0"/>
                  </a:moveTo>
                  <a:lnTo>
                    <a:pt x="61" y="0"/>
                  </a:lnTo>
                  <a:lnTo>
                    <a:pt x="6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85" name="Freeform 844"/>
            <p:cNvSpPr>
              <a:spLocks/>
            </p:cNvSpPr>
            <p:nvPr/>
          </p:nvSpPr>
          <p:spPr bwMode="auto">
            <a:xfrm>
              <a:off x="3760" y="3318"/>
              <a:ext cx="5" cy="1"/>
            </a:xfrm>
            <a:custGeom>
              <a:avLst/>
              <a:gdLst>
                <a:gd name="T0" fmla="*/ 0 w 62"/>
                <a:gd name="T1" fmla="*/ 0 h 1"/>
                <a:gd name="T2" fmla="*/ 0 w 62"/>
                <a:gd name="T3" fmla="*/ 0 h 1"/>
                <a:gd name="T4" fmla="*/ 0 w 62"/>
                <a:gd name="T5" fmla="*/ 0 h 1"/>
                <a:gd name="T6" fmla="*/ 0 60000 65536"/>
                <a:gd name="T7" fmla="*/ 0 60000 65536"/>
                <a:gd name="T8" fmla="*/ 0 60000 65536"/>
                <a:gd name="T9" fmla="*/ 0 w 62"/>
                <a:gd name="T10" fmla="*/ 0 h 1"/>
                <a:gd name="T11" fmla="*/ 62 w 6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1">
                  <a:moveTo>
                    <a:pt x="0" y="0"/>
                  </a:moveTo>
                  <a:lnTo>
                    <a:pt x="61" y="0"/>
                  </a:lnTo>
                  <a:lnTo>
                    <a:pt x="6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86" name="Freeform 845"/>
            <p:cNvSpPr>
              <a:spLocks/>
            </p:cNvSpPr>
            <p:nvPr/>
          </p:nvSpPr>
          <p:spPr bwMode="auto">
            <a:xfrm>
              <a:off x="3765" y="3432"/>
              <a:ext cx="1" cy="20"/>
            </a:xfrm>
            <a:custGeom>
              <a:avLst/>
              <a:gdLst>
                <a:gd name="T0" fmla="*/ 0 w 1"/>
                <a:gd name="T1" fmla="*/ 0 h 242"/>
                <a:gd name="T2" fmla="*/ 0 w 1"/>
                <a:gd name="T3" fmla="*/ 0 h 242"/>
                <a:gd name="T4" fmla="*/ 1 w 1"/>
                <a:gd name="T5" fmla="*/ 0 h 242"/>
                <a:gd name="T6" fmla="*/ 0 60000 65536"/>
                <a:gd name="T7" fmla="*/ 0 60000 65536"/>
                <a:gd name="T8" fmla="*/ 0 60000 65536"/>
                <a:gd name="T9" fmla="*/ 0 w 1"/>
                <a:gd name="T10" fmla="*/ 0 h 242"/>
                <a:gd name="T11" fmla="*/ 1 w 1"/>
                <a:gd name="T12" fmla="*/ 242 h 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42">
                  <a:moveTo>
                    <a:pt x="0" y="24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87" name="Freeform 846"/>
            <p:cNvSpPr>
              <a:spLocks/>
            </p:cNvSpPr>
            <p:nvPr/>
          </p:nvSpPr>
          <p:spPr bwMode="auto">
            <a:xfrm>
              <a:off x="3760" y="3432"/>
              <a:ext cx="1" cy="20"/>
            </a:xfrm>
            <a:custGeom>
              <a:avLst/>
              <a:gdLst>
                <a:gd name="T0" fmla="*/ 0 w 1"/>
                <a:gd name="T1" fmla="*/ 0 h 242"/>
                <a:gd name="T2" fmla="*/ 0 w 1"/>
                <a:gd name="T3" fmla="*/ 0 h 242"/>
                <a:gd name="T4" fmla="*/ 1 w 1"/>
                <a:gd name="T5" fmla="*/ 0 h 242"/>
                <a:gd name="T6" fmla="*/ 0 60000 65536"/>
                <a:gd name="T7" fmla="*/ 0 60000 65536"/>
                <a:gd name="T8" fmla="*/ 0 60000 65536"/>
                <a:gd name="T9" fmla="*/ 0 w 1"/>
                <a:gd name="T10" fmla="*/ 0 h 242"/>
                <a:gd name="T11" fmla="*/ 1 w 1"/>
                <a:gd name="T12" fmla="*/ 242 h 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42">
                  <a:moveTo>
                    <a:pt x="0" y="24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88" name="Freeform 847"/>
            <p:cNvSpPr>
              <a:spLocks/>
            </p:cNvSpPr>
            <p:nvPr/>
          </p:nvSpPr>
          <p:spPr bwMode="auto">
            <a:xfrm>
              <a:off x="3760" y="3442"/>
              <a:ext cx="5" cy="1"/>
            </a:xfrm>
            <a:custGeom>
              <a:avLst/>
              <a:gdLst>
                <a:gd name="T0" fmla="*/ 0 w 62"/>
                <a:gd name="T1" fmla="*/ 0 h 1"/>
                <a:gd name="T2" fmla="*/ 0 w 62"/>
                <a:gd name="T3" fmla="*/ 0 h 1"/>
                <a:gd name="T4" fmla="*/ 0 w 62"/>
                <a:gd name="T5" fmla="*/ 0 h 1"/>
                <a:gd name="T6" fmla="*/ 0 60000 65536"/>
                <a:gd name="T7" fmla="*/ 0 60000 65536"/>
                <a:gd name="T8" fmla="*/ 0 60000 65536"/>
                <a:gd name="T9" fmla="*/ 0 w 62"/>
                <a:gd name="T10" fmla="*/ 0 h 1"/>
                <a:gd name="T11" fmla="*/ 62 w 6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1">
                  <a:moveTo>
                    <a:pt x="0" y="0"/>
                  </a:moveTo>
                  <a:lnTo>
                    <a:pt x="61" y="0"/>
                  </a:lnTo>
                  <a:lnTo>
                    <a:pt x="6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89" name="Freeform 848"/>
            <p:cNvSpPr>
              <a:spLocks/>
            </p:cNvSpPr>
            <p:nvPr/>
          </p:nvSpPr>
          <p:spPr bwMode="auto">
            <a:xfrm>
              <a:off x="3760" y="3452"/>
              <a:ext cx="5" cy="1"/>
            </a:xfrm>
            <a:custGeom>
              <a:avLst/>
              <a:gdLst>
                <a:gd name="T0" fmla="*/ 0 w 62"/>
                <a:gd name="T1" fmla="*/ 0 h 1"/>
                <a:gd name="T2" fmla="*/ 0 w 62"/>
                <a:gd name="T3" fmla="*/ 0 h 1"/>
                <a:gd name="T4" fmla="*/ 0 w 62"/>
                <a:gd name="T5" fmla="*/ 0 h 1"/>
                <a:gd name="T6" fmla="*/ 0 60000 65536"/>
                <a:gd name="T7" fmla="*/ 0 60000 65536"/>
                <a:gd name="T8" fmla="*/ 0 60000 65536"/>
                <a:gd name="T9" fmla="*/ 0 w 62"/>
                <a:gd name="T10" fmla="*/ 0 h 1"/>
                <a:gd name="T11" fmla="*/ 62 w 6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1">
                  <a:moveTo>
                    <a:pt x="0" y="0"/>
                  </a:moveTo>
                  <a:lnTo>
                    <a:pt x="61" y="0"/>
                  </a:lnTo>
                  <a:lnTo>
                    <a:pt x="6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90" name="Freeform 849"/>
            <p:cNvSpPr>
              <a:spLocks/>
            </p:cNvSpPr>
            <p:nvPr/>
          </p:nvSpPr>
          <p:spPr bwMode="auto">
            <a:xfrm>
              <a:off x="3760" y="3432"/>
              <a:ext cx="5" cy="1"/>
            </a:xfrm>
            <a:custGeom>
              <a:avLst/>
              <a:gdLst>
                <a:gd name="T0" fmla="*/ 0 w 62"/>
                <a:gd name="T1" fmla="*/ 0 h 1"/>
                <a:gd name="T2" fmla="*/ 0 w 62"/>
                <a:gd name="T3" fmla="*/ 0 h 1"/>
                <a:gd name="T4" fmla="*/ 0 w 62"/>
                <a:gd name="T5" fmla="*/ 0 h 1"/>
                <a:gd name="T6" fmla="*/ 0 60000 65536"/>
                <a:gd name="T7" fmla="*/ 0 60000 65536"/>
                <a:gd name="T8" fmla="*/ 0 60000 65536"/>
                <a:gd name="T9" fmla="*/ 0 w 62"/>
                <a:gd name="T10" fmla="*/ 0 h 1"/>
                <a:gd name="T11" fmla="*/ 62 w 6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1">
                  <a:moveTo>
                    <a:pt x="0" y="0"/>
                  </a:moveTo>
                  <a:lnTo>
                    <a:pt x="61" y="0"/>
                  </a:lnTo>
                  <a:lnTo>
                    <a:pt x="6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91" name="Freeform 850"/>
            <p:cNvSpPr>
              <a:spLocks/>
            </p:cNvSpPr>
            <p:nvPr/>
          </p:nvSpPr>
          <p:spPr bwMode="auto">
            <a:xfrm>
              <a:off x="3762" y="3494"/>
              <a:ext cx="202" cy="1"/>
            </a:xfrm>
            <a:custGeom>
              <a:avLst/>
              <a:gdLst>
                <a:gd name="T0" fmla="*/ 0 w 2415"/>
                <a:gd name="T1" fmla="*/ 0 h 1"/>
                <a:gd name="T2" fmla="*/ 0 w 2415"/>
                <a:gd name="T3" fmla="*/ 0 h 1"/>
                <a:gd name="T4" fmla="*/ 0 w 2415"/>
                <a:gd name="T5" fmla="*/ 0 h 1"/>
                <a:gd name="T6" fmla="*/ 0 60000 65536"/>
                <a:gd name="T7" fmla="*/ 0 60000 65536"/>
                <a:gd name="T8" fmla="*/ 0 60000 65536"/>
                <a:gd name="T9" fmla="*/ 0 w 2415"/>
                <a:gd name="T10" fmla="*/ 0 h 1"/>
                <a:gd name="T11" fmla="*/ 2415 w 241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15" h="1">
                  <a:moveTo>
                    <a:pt x="0" y="0"/>
                  </a:moveTo>
                  <a:lnTo>
                    <a:pt x="2414" y="0"/>
                  </a:lnTo>
                  <a:lnTo>
                    <a:pt x="24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92" name="Freeform 851"/>
            <p:cNvSpPr>
              <a:spLocks/>
            </p:cNvSpPr>
            <p:nvPr/>
          </p:nvSpPr>
          <p:spPr bwMode="auto">
            <a:xfrm>
              <a:off x="3964" y="3494"/>
              <a:ext cx="1" cy="183"/>
            </a:xfrm>
            <a:custGeom>
              <a:avLst/>
              <a:gdLst>
                <a:gd name="T0" fmla="*/ 0 w 1"/>
                <a:gd name="T1" fmla="*/ 0 h 2200"/>
                <a:gd name="T2" fmla="*/ 0 w 1"/>
                <a:gd name="T3" fmla="*/ 0 h 2200"/>
                <a:gd name="T4" fmla="*/ 1 w 1"/>
                <a:gd name="T5" fmla="*/ 0 h 2200"/>
                <a:gd name="T6" fmla="*/ 0 60000 65536"/>
                <a:gd name="T7" fmla="*/ 0 60000 65536"/>
                <a:gd name="T8" fmla="*/ 0 60000 65536"/>
                <a:gd name="T9" fmla="*/ 0 w 1"/>
                <a:gd name="T10" fmla="*/ 0 h 2200"/>
                <a:gd name="T11" fmla="*/ 1 w 1"/>
                <a:gd name="T12" fmla="*/ 2200 h 2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200">
                  <a:moveTo>
                    <a:pt x="0" y="0"/>
                  </a:moveTo>
                  <a:lnTo>
                    <a:pt x="0" y="2200"/>
                  </a:lnTo>
                  <a:lnTo>
                    <a:pt x="1" y="220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93" name="Freeform 852"/>
            <p:cNvSpPr>
              <a:spLocks/>
            </p:cNvSpPr>
            <p:nvPr/>
          </p:nvSpPr>
          <p:spPr bwMode="auto">
            <a:xfrm>
              <a:off x="3762" y="3677"/>
              <a:ext cx="202" cy="1"/>
            </a:xfrm>
            <a:custGeom>
              <a:avLst/>
              <a:gdLst>
                <a:gd name="T0" fmla="*/ 0 w 2414"/>
                <a:gd name="T1" fmla="*/ 0 h 1"/>
                <a:gd name="T2" fmla="*/ 0 w 2414"/>
                <a:gd name="T3" fmla="*/ 0 h 1"/>
                <a:gd name="T4" fmla="*/ 0 w 2414"/>
                <a:gd name="T5" fmla="*/ 0 h 1"/>
                <a:gd name="T6" fmla="*/ 0 60000 65536"/>
                <a:gd name="T7" fmla="*/ 0 60000 65536"/>
                <a:gd name="T8" fmla="*/ 0 60000 65536"/>
                <a:gd name="T9" fmla="*/ 0 w 2414"/>
                <a:gd name="T10" fmla="*/ 0 h 1"/>
                <a:gd name="T11" fmla="*/ 2414 w 24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14" h="1">
                  <a:moveTo>
                    <a:pt x="2414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94" name="Freeform 853"/>
            <p:cNvSpPr>
              <a:spLocks/>
            </p:cNvSpPr>
            <p:nvPr/>
          </p:nvSpPr>
          <p:spPr bwMode="auto">
            <a:xfrm>
              <a:off x="3964" y="3288"/>
              <a:ext cx="1" cy="184"/>
            </a:xfrm>
            <a:custGeom>
              <a:avLst/>
              <a:gdLst>
                <a:gd name="T0" fmla="*/ 0 w 1"/>
                <a:gd name="T1" fmla="*/ 0 h 2206"/>
                <a:gd name="T2" fmla="*/ 0 w 1"/>
                <a:gd name="T3" fmla="*/ 0 h 2206"/>
                <a:gd name="T4" fmla="*/ 1 w 1"/>
                <a:gd name="T5" fmla="*/ 0 h 2206"/>
                <a:gd name="T6" fmla="*/ 0 60000 65536"/>
                <a:gd name="T7" fmla="*/ 0 60000 65536"/>
                <a:gd name="T8" fmla="*/ 0 60000 65536"/>
                <a:gd name="T9" fmla="*/ 0 w 1"/>
                <a:gd name="T10" fmla="*/ 0 h 2206"/>
                <a:gd name="T11" fmla="*/ 1 w 1"/>
                <a:gd name="T12" fmla="*/ 2206 h 22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206">
                  <a:moveTo>
                    <a:pt x="0" y="220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95" name="Freeform 854"/>
            <p:cNvSpPr>
              <a:spLocks/>
            </p:cNvSpPr>
            <p:nvPr/>
          </p:nvSpPr>
          <p:spPr bwMode="auto">
            <a:xfrm>
              <a:off x="3763" y="3452"/>
              <a:ext cx="1" cy="20"/>
            </a:xfrm>
            <a:custGeom>
              <a:avLst/>
              <a:gdLst>
                <a:gd name="T0" fmla="*/ 0 w 1"/>
                <a:gd name="T1" fmla="*/ 0 h 234"/>
                <a:gd name="T2" fmla="*/ 0 w 1"/>
                <a:gd name="T3" fmla="*/ 0 h 234"/>
                <a:gd name="T4" fmla="*/ 1 w 1"/>
                <a:gd name="T5" fmla="*/ 0 h 234"/>
                <a:gd name="T6" fmla="*/ 0 60000 65536"/>
                <a:gd name="T7" fmla="*/ 0 60000 65536"/>
                <a:gd name="T8" fmla="*/ 0 60000 65536"/>
                <a:gd name="T9" fmla="*/ 0 w 1"/>
                <a:gd name="T10" fmla="*/ 0 h 234"/>
                <a:gd name="T11" fmla="*/ 1 w 1"/>
                <a:gd name="T12" fmla="*/ 234 h 2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34">
                  <a:moveTo>
                    <a:pt x="0" y="0"/>
                  </a:moveTo>
                  <a:lnTo>
                    <a:pt x="0" y="234"/>
                  </a:lnTo>
                  <a:lnTo>
                    <a:pt x="1" y="23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96" name="Freeform 855"/>
            <p:cNvSpPr>
              <a:spLocks/>
            </p:cNvSpPr>
            <p:nvPr/>
          </p:nvSpPr>
          <p:spPr bwMode="auto">
            <a:xfrm>
              <a:off x="3762" y="3328"/>
              <a:ext cx="1" cy="104"/>
            </a:xfrm>
            <a:custGeom>
              <a:avLst/>
              <a:gdLst>
                <a:gd name="T0" fmla="*/ 0 w 1"/>
                <a:gd name="T1" fmla="*/ 0 h 1248"/>
                <a:gd name="T2" fmla="*/ 0 w 1"/>
                <a:gd name="T3" fmla="*/ 0 h 1248"/>
                <a:gd name="T4" fmla="*/ 1 w 1"/>
                <a:gd name="T5" fmla="*/ 0 h 1248"/>
                <a:gd name="T6" fmla="*/ 0 60000 65536"/>
                <a:gd name="T7" fmla="*/ 0 60000 65536"/>
                <a:gd name="T8" fmla="*/ 0 60000 65536"/>
                <a:gd name="T9" fmla="*/ 0 w 1"/>
                <a:gd name="T10" fmla="*/ 0 h 1248"/>
                <a:gd name="T11" fmla="*/ 1 w 1"/>
                <a:gd name="T12" fmla="*/ 1248 h 12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48">
                  <a:moveTo>
                    <a:pt x="0" y="0"/>
                  </a:moveTo>
                  <a:lnTo>
                    <a:pt x="0" y="1248"/>
                  </a:lnTo>
                  <a:lnTo>
                    <a:pt x="1" y="124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97" name="Freeform 856"/>
            <p:cNvSpPr>
              <a:spLocks/>
            </p:cNvSpPr>
            <p:nvPr/>
          </p:nvSpPr>
          <p:spPr bwMode="auto">
            <a:xfrm>
              <a:off x="3763" y="3288"/>
              <a:ext cx="1" cy="20"/>
            </a:xfrm>
            <a:custGeom>
              <a:avLst/>
              <a:gdLst>
                <a:gd name="T0" fmla="*/ 0 w 1"/>
                <a:gd name="T1" fmla="*/ 0 h 240"/>
                <a:gd name="T2" fmla="*/ 0 w 1"/>
                <a:gd name="T3" fmla="*/ 0 h 240"/>
                <a:gd name="T4" fmla="*/ 1 w 1"/>
                <a:gd name="T5" fmla="*/ 0 h 240"/>
                <a:gd name="T6" fmla="*/ 0 60000 65536"/>
                <a:gd name="T7" fmla="*/ 0 60000 65536"/>
                <a:gd name="T8" fmla="*/ 0 60000 65536"/>
                <a:gd name="T9" fmla="*/ 0 w 1"/>
                <a:gd name="T10" fmla="*/ 0 h 240"/>
                <a:gd name="T11" fmla="*/ 1 w 1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40">
                  <a:moveTo>
                    <a:pt x="0" y="0"/>
                  </a:moveTo>
                  <a:lnTo>
                    <a:pt x="0" y="240"/>
                  </a:lnTo>
                  <a:lnTo>
                    <a:pt x="1" y="24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98" name="Freeform 857"/>
            <p:cNvSpPr>
              <a:spLocks/>
            </p:cNvSpPr>
            <p:nvPr/>
          </p:nvSpPr>
          <p:spPr bwMode="auto">
            <a:xfrm>
              <a:off x="3947" y="3378"/>
              <a:ext cx="4" cy="4"/>
            </a:xfrm>
            <a:custGeom>
              <a:avLst/>
              <a:gdLst>
                <a:gd name="T0" fmla="*/ 0 w 52"/>
                <a:gd name="T1" fmla="*/ 0 h 51"/>
                <a:gd name="T2" fmla="*/ 0 w 52"/>
                <a:gd name="T3" fmla="*/ 0 h 51"/>
                <a:gd name="T4" fmla="*/ 0 w 52"/>
                <a:gd name="T5" fmla="*/ 0 h 51"/>
                <a:gd name="T6" fmla="*/ 0 60000 65536"/>
                <a:gd name="T7" fmla="*/ 0 60000 65536"/>
                <a:gd name="T8" fmla="*/ 0 60000 65536"/>
                <a:gd name="T9" fmla="*/ 0 w 52"/>
                <a:gd name="T10" fmla="*/ 0 h 51"/>
                <a:gd name="T11" fmla="*/ 52 w 5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1">
                  <a:moveTo>
                    <a:pt x="0" y="51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99" name="Freeform 858"/>
            <p:cNvSpPr>
              <a:spLocks/>
            </p:cNvSpPr>
            <p:nvPr/>
          </p:nvSpPr>
          <p:spPr bwMode="auto">
            <a:xfrm>
              <a:off x="3946" y="3377"/>
              <a:ext cx="6" cy="6"/>
            </a:xfrm>
            <a:custGeom>
              <a:avLst/>
              <a:gdLst>
                <a:gd name="T0" fmla="*/ 0 w 74"/>
                <a:gd name="T1" fmla="*/ 0 h 73"/>
                <a:gd name="T2" fmla="*/ 0 w 74"/>
                <a:gd name="T3" fmla="*/ 0 h 73"/>
                <a:gd name="T4" fmla="*/ 0 w 74"/>
                <a:gd name="T5" fmla="*/ 0 h 73"/>
                <a:gd name="T6" fmla="*/ 0 w 74"/>
                <a:gd name="T7" fmla="*/ 0 h 73"/>
                <a:gd name="T8" fmla="*/ 0 w 74"/>
                <a:gd name="T9" fmla="*/ 0 h 73"/>
                <a:gd name="T10" fmla="*/ 0 w 74"/>
                <a:gd name="T11" fmla="*/ 0 h 73"/>
                <a:gd name="T12" fmla="*/ 0 w 74"/>
                <a:gd name="T13" fmla="*/ 0 h 73"/>
                <a:gd name="T14" fmla="*/ 0 w 74"/>
                <a:gd name="T15" fmla="*/ 0 h 73"/>
                <a:gd name="T16" fmla="*/ 0 w 74"/>
                <a:gd name="T17" fmla="*/ 0 h 73"/>
                <a:gd name="T18" fmla="*/ 0 w 74"/>
                <a:gd name="T19" fmla="*/ 0 h 73"/>
                <a:gd name="T20" fmla="*/ 0 w 74"/>
                <a:gd name="T21" fmla="*/ 0 h 73"/>
                <a:gd name="T22" fmla="*/ 0 w 74"/>
                <a:gd name="T23" fmla="*/ 0 h 73"/>
                <a:gd name="T24" fmla="*/ 0 w 74"/>
                <a:gd name="T25" fmla="*/ 0 h 73"/>
                <a:gd name="T26" fmla="*/ 0 w 74"/>
                <a:gd name="T27" fmla="*/ 0 h 73"/>
                <a:gd name="T28" fmla="*/ 0 w 74"/>
                <a:gd name="T29" fmla="*/ 0 h 73"/>
                <a:gd name="T30" fmla="*/ 0 w 74"/>
                <a:gd name="T31" fmla="*/ 0 h 73"/>
                <a:gd name="T32" fmla="*/ 0 w 74"/>
                <a:gd name="T33" fmla="*/ 0 h 73"/>
                <a:gd name="T34" fmla="*/ 0 w 74"/>
                <a:gd name="T35" fmla="*/ 0 h 73"/>
                <a:gd name="T36" fmla="*/ 0 w 74"/>
                <a:gd name="T37" fmla="*/ 0 h 73"/>
                <a:gd name="T38" fmla="*/ 0 w 74"/>
                <a:gd name="T39" fmla="*/ 0 h 73"/>
                <a:gd name="T40" fmla="*/ 0 w 74"/>
                <a:gd name="T41" fmla="*/ 0 h 73"/>
                <a:gd name="T42" fmla="*/ 0 w 74"/>
                <a:gd name="T43" fmla="*/ 0 h 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4"/>
                <a:gd name="T67" fmla="*/ 0 h 73"/>
                <a:gd name="T68" fmla="*/ 74 w 74"/>
                <a:gd name="T69" fmla="*/ 73 h 7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4" h="73">
                  <a:moveTo>
                    <a:pt x="73" y="36"/>
                  </a:moveTo>
                  <a:lnTo>
                    <a:pt x="72" y="25"/>
                  </a:lnTo>
                  <a:lnTo>
                    <a:pt x="66" y="15"/>
                  </a:lnTo>
                  <a:lnTo>
                    <a:pt x="58" y="7"/>
                  </a:lnTo>
                  <a:lnTo>
                    <a:pt x="49" y="2"/>
                  </a:lnTo>
                  <a:lnTo>
                    <a:pt x="37" y="0"/>
                  </a:lnTo>
                  <a:lnTo>
                    <a:pt x="26" y="2"/>
                  </a:lnTo>
                  <a:lnTo>
                    <a:pt x="16" y="7"/>
                  </a:lnTo>
                  <a:lnTo>
                    <a:pt x="8" y="15"/>
                  </a:lnTo>
                  <a:lnTo>
                    <a:pt x="3" y="25"/>
                  </a:lnTo>
                  <a:lnTo>
                    <a:pt x="0" y="36"/>
                  </a:lnTo>
                  <a:lnTo>
                    <a:pt x="3" y="48"/>
                  </a:lnTo>
                  <a:lnTo>
                    <a:pt x="8" y="57"/>
                  </a:lnTo>
                  <a:lnTo>
                    <a:pt x="16" y="65"/>
                  </a:lnTo>
                  <a:lnTo>
                    <a:pt x="26" y="71"/>
                  </a:lnTo>
                  <a:lnTo>
                    <a:pt x="37" y="73"/>
                  </a:lnTo>
                  <a:lnTo>
                    <a:pt x="49" y="71"/>
                  </a:lnTo>
                  <a:lnTo>
                    <a:pt x="58" y="65"/>
                  </a:lnTo>
                  <a:lnTo>
                    <a:pt x="66" y="57"/>
                  </a:lnTo>
                  <a:lnTo>
                    <a:pt x="72" y="48"/>
                  </a:lnTo>
                  <a:lnTo>
                    <a:pt x="73" y="36"/>
                  </a:lnTo>
                  <a:lnTo>
                    <a:pt x="74" y="3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00" name="Freeform 859"/>
            <p:cNvSpPr>
              <a:spLocks/>
            </p:cNvSpPr>
            <p:nvPr/>
          </p:nvSpPr>
          <p:spPr bwMode="auto">
            <a:xfrm>
              <a:off x="4058" y="2695"/>
              <a:ext cx="679" cy="1"/>
            </a:xfrm>
            <a:custGeom>
              <a:avLst/>
              <a:gdLst>
                <a:gd name="T0" fmla="*/ 0 w 8149"/>
                <a:gd name="T1" fmla="*/ 0 h 1"/>
                <a:gd name="T2" fmla="*/ 0 w 8149"/>
                <a:gd name="T3" fmla="*/ 0 h 1"/>
                <a:gd name="T4" fmla="*/ 0 w 8149"/>
                <a:gd name="T5" fmla="*/ 0 h 1"/>
                <a:gd name="T6" fmla="*/ 0 60000 65536"/>
                <a:gd name="T7" fmla="*/ 0 60000 65536"/>
                <a:gd name="T8" fmla="*/ 0 60000 65536"/>
                <a:gd name="T9" fmla="*/ 0 w 8149"/>
                <a:gd name="T10" fmla="*/ 0 h 1"/>
                <a:gd name="T11" fmla="*/ 8149 w 814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49" h="1">
                  <a:moveTo>
                    <a:pt x="0" y="0"/>
                  </a:moveTo>
                  <a:lnTo>
                    <a:pt x="8148" y="0"/>
                  </a:lnTo>
                  <a:lnTo>
                    <a:pt x="814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01" name="Freeform 860"/>
            <p:cNvSpPr>
              <a:spLocks/>
            </p:cNvSpPr>
            <p:nvPr/>
          </p:nvSpPr>
          <p:spPr bwMode="auto">
            <a:xfrm>
              <a:off x="4104" y="2714"/>
              <a:ext cx="79" cy="78"/>
            </a:xfrm>
            <a:custGeom>
              <a:avLst/>
              <a:gdLst>
                <a:gd name="T0" fmla="*/ 0 w 942"/>
                <a:gd name="T1" fmla="*/ 0 h 943"/>
                <a:gd name="T2" fmla="*/ 0 w 942"/>
                <a:gd name="T3" fmla="*/ 0 h 943"/>
                <a:gd name="T4" fmla="*/ 0 w 942"/>
                <a:gd name="T5" fmla="*/ 0 h 943"/>
                <a:gd name="T6" fmla="*/ 0 60000 65536"/>
                <a:gd name="T7" fmla="*/ 0 60000 65536"/>
                <a:gd name="T8" fmla="*/ 0 60000 65536"/>
                <a:gd name="T9" fmla="*/ 0 w 942"/>
                <a:gd name="T10" fmla="*/ 0 h 943"/>
                <a:gd name="T11" fmla="*/ 942 w 942"/>
                <a:gd name="T12" fmla="*/ 943 h 9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2" h="943">
                  <a:moveTo>
                    <a:pt x="0" y="0"/>
                  </a:moveTo>
                  <a:lnTo>
                    <a:pt x="941" y="943"/>
                  </a:lnTo>
                  <a:lnTo>
                    <a:pt x="942" y="94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02" name="Freeform 861"/>
            <p:cNvSpPr>
              <a:spLocks/>
            </p:cNvSpPr>
            <p:nvPr/>
          </p:nvSpPr>
          <p:spPr bwMode="auto">
            <a:xfrm>
              <a:off x="4100" y="2714"/>
              <a:ext cx="80" cy="80"/>
            </a:xfrm>
            <a:custGeom>
              <a:avLst/>
              <a:gdLst>
                <a:gd name="T0" fmla="*/ 0 w 966"/>
                <a:gd name="T1" fmla="*/ 0 h 966"/>
                <a:gd name="T2" fmla="*/ 0 w 966"/>
                <a:gd name="T3" fmla="*/ 0 h 966"/>
                <a:gd name="T4" fmla="*/ 0 w 966"/>
                <a:gd name="T5" fmla="*/ 0 h 966"/>
                <a:gd name="T6" fmla="*/ 0 60000 65536"/>
                <a:gd name="T7" fmla="*/ 0 60000 65536"/>
                <a:gd name="T8" fmla="*/ 0 60000 65536"/>
                <a:gd name="T9" fmla="*/ 0 w 966"/>
                <a:gd name="T10" fmla="*/ 0 h 966"/>
                <a:gd name="T11" fmla="*/ 966 w 966"/>
                <a:gd name="T12" fmla="*/ 966 h 9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6" h="966">
                  <a:moveTo>
                    <a:pt x="0" y="0"/>
                  </a:moveTo>
                  <a:lnTo>
                    <a:pt x="965" y="966"/>
                  </a:lnTo>
                  <a:lnTo>
                    <a:pt x="966" y="96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03" name="Freeform 862"/>
            <p:cNvSpPr>
              <a:spLocks/>
            </p:cNvSpPr>
            <p:nvPr/>
          </p:nvSpPr>
          <p:spPr bwMode="auto">
            <a:xfrm>
              <a:off x="4180" y="2794"/>
              <a:ext cx="26" cy="6"/>
            </a:xfrm>
            <a:custGeom>
              <a:avLst/>
              <a:gdLst>
                <a:gd name="T0" fmla="*/ 0 w 306"/>
                <a:gd name="T1" fmla="*/ 0 h 62"/>
                <a:gd name="T2" fmla="*/ 0 w 306"/>
                <a:gd name="T3" fmla="*/ 0 h 62"/>
                <a:gd name="T4" fmla="*/ 0 w 306"/>
                <a:gd name="T5" fmla="*/ 0 h 62"/>
                <a:gd name="T6" fmla="*/ 0 w 306"/>
                <a:gd name="T7" fmla="*/ 0 h 62"/>
                <a:gd name="T8" fmla="*/ 0 w 306"/>
                <a:gd name="T9" fmla="*/ 0 h 62"/>
                <a:gd name="T10" fmla="*/ 0 w 306"/>
                <a:gd name="T11" fmla="*/ 0 h 62"/>
                <a:gd name="T12" fmla="*/ 0 w 306"/>
                <a:gd name="T13" fmla="*/ 0 h 62"/>
                <a:gd name="T14" fmla="*/ 0 w 306"/>
                <a:gd name="T15" fmla="*/ 0 h 62"/>
                <a:gd name="T16" fmla="*/ 0 w 306"/>
                <a:gd name="T17" fmla="*/ 0 h 62"/>
                <a:gd name="T18" fmla="*/ 0 w 306"/>
                <a:gd name="T19" fmla="*/ 0 h 62"/>
                <a:gd name="T20" fmla="*/ 0 w 306"/>
                <a:gd name="T21" fmla="*/ 0 h 62"/>
                <a:gd name="T22" fmla="*/ 0 w 306"/>
                <a:gd name="T23" fmla="*/ 0 h 62"/>
                <a:gd name="T24" fmla="*/ 0 w 306"/>
                <a:gd name="T25" fmla="*/ 0 h 62"/>
                <a:gd name="T26" fmla="*/ 0 w 306"/>
                <a:gd name="T27" fmla="*/ 0 h 62"/>
                <a:gd name="T28" fmla="*/ 0 w 306"/>
                <a:gd name="T29" fmla="*/ 0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6"/>
                <a:gd name="T46" fmla="*/ 0 h 62"/>
                <a:gd name="T47" fmla="*/ 306 w 306"/>
                <a:gd name="T48" fmla="*/ 62 h 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6" h="62">
                  <a:moveTo>
                    <a:pt x="0" y="0"/>
                  </a:moveTo>
                  <a:lnTo>
                    <a:pt x="20" y="17"/>
                  </a:lnTo>
                  <a:lnTo>
                    <a:pt x="41" y="32"/>
                  </a:lnTo>
                  <a:lnTo>
                    <a:pt x="64" y="45"/>
                  </a:lnTo>
                  <a:lnTo>
                    <a:pt x="89" y="53"/>
                  </a:lnTo>
                  <a:lnTo>
                    <a:pt x="114" y="59"/>
                  </a:lnTo>
                  <a:lnTo>
                    <a:pt x="139" y="62"/>
                  </a:lnTo>
                  <a:lnTo>
                    <a:pt x="166" y="62"/>
                  </a:lnTo>
                  <a:lnTo>
                    <a:pt x="192" y="59"/>
                  </a:lnTo>
                  <a:lnTo>
                    <a:pt x="217" y="53"/>
                  </a:lnTo>
                  <a:lnTo>
                    <a:pt x="241" y="45"/>
                  </a:lnTo>
                  <a:lnTo>
                    <a:pt x="264" y="32"/>
                  </a:lnTo>
                  <a:lnTo>
                    <a:pt x="285" y="17"/>
                  </a:lnTo>
                  <a:lnTo>
                    <a:pt x="305" y="0"/>
                  </a:lnTo>
                  <a:lnTo>
                    <a:pt x="30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04" name="Freeform 863"/>
            <p:cNvSpPr>
              <a:spLocks/>
            </p:cNvSpPr>
            <p:nvPr/>
          </p:nvSpPr>
          <p:spPr bwMode="auto">
            <a:xfrm>
              <a:off x="4183" y="2792"/>
              <a:ext cx="21" cy="5"/>
            </a:xfrm>
            <a:custGeom>
              <a:avLst/>
              <a:gdLst>
                <a:gd name="T0" fmla="*/ 0 w 255"/>
                <a:gd name="T1" fmla="*/ 0 h 52"/>
                <a:gd name="T2" fmla="*/ 0 w 255"/>
                <a:gd name="T3" fmla="*/ 0 h 52"/>
                <a:gd name="T4" fmla="*/ 0 w 255"/>
                <a:gd name="T5" fmla="*/ 0 h 52"/>
                <a:gd name="T6" fmla="*/ 0 w 255"/>
                <a:gd name="T7" fmla="*/ 0 h 52"/>
                <a:gd name="T8" fmla="*/ 0 w 255"/>
                <a:gd name="T9" fmla="*/ 0 h 52"/>
                <a:gd name="T10" fmla="*/ 0 w 255"/>
                <a:gd name="T11" fmla="*/ 0 h 52"/>
                <a:gd name="T12" fmla="*/ 0 w 255"/>
                <a:gd name="T13" fmla="*/ 0 h 52"/>
                <a:gd name="T14" fmla="*/ 0 w 255"/>
                <a:gd name="T15" fmla="*/ 0 h 52"/>
                <a:gd name="T16" fmla="*/ 0 w 255"/>
                <a:gd name="T17" fmla="*/ 0 h 52"/>
                <a:gd name="T18" fmla="*/ 0 w 255"/>
                <a:gd name="T19" fmla="*/ 0 h 52"/>
                <a:gd name="T20" fmla="*/ 0 w 255"/>
                <a:gd name="T21" fmla="*/ 0 h 52"/>
                <a:gd name="T22" fmla="*/ 0 w 255"/>
                <a:gd name="T23" fmla="*/ 0 h 52"/>
                <a:gd name="T24" fmla="*/ 0 w 255"/>
                <a:gd name="T25" fmla="*/ 0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5"/>
                <a:gd name="T40" fmla="*/ 0 h 52"/>
                <a:gd name="T41" fmla="*/ 255 w 255"/>
                <a:gd name="T42" fmla="*/ 52 h 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5" h="52">
                  <a:moveTo>
                    <a:pt x="0" y="0"/>
                  </a:moveTo>
                  <a:lnTo>
                    <a:pt x="19" y="16"/>
                  </a:lnTo>
                  <a:lnTo>
                    <a:pt x="41" y="30"/>
                  </a:lnTo>
                  <a:lnTo>
                    <a:pt x="64" y="40"/>
                  </a:lnTo>
                  <a:lnTo>
                    <a:pt x="88" y="48"/>
                  </a:lnTo>
                  <a:lnTo>
                    <a:pt x="113" y="52"/>
                  </a:lnTo>
                  <a:lnTo>
                    <a:pt x="140" y="52"/>
                  </a:lnTo>
                  <a:lnTo>
                    <a:pt x="165" y="48"/>
                  </a:lnTo>
                  <a:lnTo>
                    <a:pt x="190" y="40"/>
                  </a:lnTo>
                  <a:lnTo>
                    <a:pt x="213" y="30"/>
                  </a:lnTo>
                  <a:lnTo>
                    <a:pt x="234" y="16"/>
                  </a:lnTo>
                  <a:lnTo>
                    <a:pt x="254" y="0"/>
                  </a:lnTo>
                  <a:lnTo>
                    <a:pt x="2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05" name="Freeform 864"/>
            <p:cNvSpPr>
              <a:spLocks/>
            </p:cNvSpPr>
            <p:nvPr/>
          </p:nvSpPr>
          <p:spPr bwMode="auto">
            <a:xfrm>
              <a:off x="4278" y="2718"/>
              <a:ext cx="21" cy="4"/>
            </a:xfrm>
            <a:custGeom>
              <a:avLst/>
              <a:gdLst>
                <a:gd name="T0" fmla="*/ 0 w 255"/>
                <a:gd name="T1" fmla="*/ 0 h 53"/>
                <a:gd name="T2" fmla="*/ 0 w 255"/>
                <a:gd name="T3" fmla="*/ 0 h 53"/>
                <a:gd name="T4" fmla="*/ 0 w 255"/>
                <a:gd name="T5" fmla="*/ 0 h 53"/>
                <a:gd name="T6" fmla="*/ 0 w 255"/>
                <a:gd name="T7" fmla="*/ 0 h 53"/>
                <a:gd name="T8" fmla="*/ 0 w 255"/>
                <a:gd name="T9" fmla="*/ 0 h 53"/>
                <a:gd name="T10" fmla="*/ 0 w 255"/>
                <a:gd name="T11" fmla="*/ 0 h 53"/>
                <a:gd name="T12" fmla="*/ 0 w 255"/>
                <a:gd name="T13" fmla="*/ 0 h 53"/>
                <a:gd name="T14" fmla="*/ 0 w 255"/>
                <a:gd name="T15" fmla="*/ 0 h 53"/>
                <a:gd name="T16" fmla="*/ 0 w 255"/>
                <a:gd name="T17" fmla="*/ 0 h 53"/>
                <a:gd name="T18" fmla="*/ 0 w 255"/>
                <a:gd name="T19" fmla="*/ 0 h 53"/>
                <a:gd name="T20" fmla="*/ 0 w 255"/>
                <a:gd name="T21" fmla="*/ 0 h 53"/>
                <a:gd name="T22" fmla="*/ 0 w 255"/>
                <a:gd name="T23" fmla="*/ 0 h 53"/>
                <a:gd name="T24" fmla="*/ 0 w 255"/>
                <a:gd name="T25" fmla="*/ 0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5"/>
                <a:gd name="T40" fmla="*/ 0 h 53"/>
                <a:gd name="T41" fmla="*/ 255 w 255"/>
                <a:gd name="T42" fmla="*/ 53 h 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5" h="53">
                  <a:moveTo>
                    <a:pt x="255" y="53"/>
                  </a:moveTo>
                  <a:lnTo>
                    <a:pt x="235" y="36"/>
                  </a:lnTo>
                  <a:lnTo>
                    <a:pt x="214" y="21"/>
                  </a:lnTo>
                  <a:lnTo>
                    <a:pt x="190" y="11"/>
                  </a:lnTo>
                  <a:lnTo>
                    <a:pt x="166" y="3"/>
                  </a:lnTo>
                  <a:lnTo>
                    <a:pt x="141" y="0"/>
                  </a:lnTo>
                  <a:lnTo>
                    <a:pt x="114" y="0"/>
                  </a:lnTo>
                  <a:lnTo>
                    <a:pt x="89" y="3"/>
                  </a:lnTo>
                  <a:lnTo>
                    <a:pt x="65" y="11"/>
                  </a:lnTo>
                  <a:lnTo>
                    <a:pt x="41" y="21"/>
                  </a:lnTo>
                  <a:lnTo>
                    <a:pt x="20" y="36"/>
                  </a:lnTo>
                  <a:lnTo>
                    <a:pt x="0" y="53"/>
                  </a:lnTo>
                  <a:lnTo>
                    <a:pt x="1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06" name="Freeform 865"/>
            <p:cNvSpPr>
              <a:spLocks/>
            </p:cNvSpPr>
            <p:nvPr/>
          </p:nvSpPr>
          <p:spPr bwMode="auto">
            <a:xfrm>
              <a:off x="4276" y="2715"/>
              <a:ext cx="26" cy="5"/>
            </a:xfrm>
            <a:custGeom>
              <a:avLst/>
              <a:gdLst>
                <a:gd name="T0" fmla="*/ 0 w 305"/>
                <a:gd name="T1" fmla="*/ 0 h 63"/>
                <a:gd name="T2" fmla="*/ 0 w 305"/>
                <a:gd name="T3" fmla="*/ 0 h 63"/>
                <a:gd name="T4" fmla="*/ 0 w 305"/>
                <a:gd name="T5" fmla="*/ 0 h 63"/>
                <a:gd name="T6" fmla="*/ 0 w 305"/>
                <a:gd name="T7" fmla="*/ 0 h 63"/>
                <a:gd name="T8" fmla="*/ 0 w 305"/>
                <a:gd name="T9" fmla="*/ 0 h 63"/>
                <a:gd name="T10" fmla="*/ 0 w 305"/>
                <a:gd name="T11" fmla="*/ 0 h 63"/>
                <a:gd name="T12" fmla="*/ 0 w 305"/>
                <a:gd name="T13" fmla="*/ 0 h 63"/>
                <a:gd name="T14" fmla="*/ 0 w 305"/>
                <a:gd name="T15" fmla="*/ 0 h 63"/>
                <a:gd name="T16" fmla="*/ 0 w 305"/>
                <a:gd name="T17" fmla="*/ 0 h 63"/>
                <a:gd name="T18" fmla="*/ 0 w 305"/>
                <a:gd name="T19" fmla="*/ 0 h 63"/>
                <a:gd name="T20" fmla="*/ 0 w 305"/>
                <a:gd name="T21" fmla="*/ 0 h 63"/>
                <a:gd name="T22" fmla="*/ 0 w 305"/>
                <a:gd name="T23" fmla="*/ 0 h 63"/>
                <a:gd name="T24" fmla="*/ 0 w 305"/>
                <a:gd name="T25" fmla="*/ 0 h 63"/>
                <a:gd name="T26" fmla="*/ 0 w 305"/>
                <a:gd name="T27" fmla="*/ 0 h 63"/>
                <a:gd name="T28" fmla="*/ 0 w 305"/>
                <a:gd name="T29" fmla="*/ 0 h 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5"/>
                <a:gd name="T46" fmla="*/ 0 h 63"/>
                <a:gd name="T47" fmla="*/ 305 w 305"/>
                <a:gd name="T48" fmla="*/ 63 h 6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5" h="63">
                  <a:moveTo>
                    <a:pt x="305" y="63"/>
                  </a:moveTo>
                  <a:lnTo>
                    <a:pt x="285" y="46"/>
                  </a:lnTo>
                  <a:lnTo>
                    <a:pt x="264" y="31"/>
                  </a:lnTo>
                  <a:lnTo>
                    <a:pt x="241" y="19"/>
                  </a:lnTo>
                  <a:lnTo>
                    <a:pt x="217" y="9"/>
                  </a:lnTo>
                  <a:lnTo>
                    <a:pt x="192" y="3"/>
                  </a:lnTo>
                  <a:lnTo>
                    <a:pt x="166" y="0"/>
                  </a:lnTo>
                  <a:lnTo>
                    <a:pt x="139" y="0"/>
                  </a:lnTo>
                  <a:lnTo>
                    <a:pt x="113" y="3"/>
                  </a:lnTo>
                  <a:lnTo>
                    <a:pt x="88" y="9"/>
                  </a:lnTo>
                  <a:lnTo>
                    <a:pt x="64" y="19"/>
                  </a:lnTo>
                  <a:lnTo>
                    <a:pt x="41" y="31"/>
                  </a:lnTo>
                  <a:lnTo>
                    <a:pt x="20" y="46"/>
                  </a:lnTo>
                  <a:lnTo>
                    <a:pt x="0" y="63"/>
                  </a:lnTo>
                  <a:lnTo>
                    <a:pt x="1" y="6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07" name="Freeform 866"/>
            <p:cNvSpPr>
              <a:spLocks/>
            </p:cNvSpPr>
            <p:nvPr/>
          </p:nvSpPr>
          <p:spPr bwMode="auto">
            <a:xfrm>
              <a:off x="4204" y="2720"/>
              <a:ext cx="72" cy="72"/>
            </a:xfrm>
            <a:custGeom>
              <a:avLst/>
              <a:gdLst>
                <a:gd name="T0" fmla="*/ 0 w 866"/>
                <a:gd name="T1" fmla="*/ 0 h 867"/>
                <a:gd name="T2" fmla="*/ 0 w 866"/>
                <a:gd name="T3" fmla="*/ 0 h 867"/>
                <a:gd name="T4" fmla="*/ 0 w 866"/>
                <a:gd name="T5" fmla="*/ 0 h 867"/>
                <a:gd name="T6" fmla="*/ 0 60000 65536"/>
                <a:gd name="T7" fmla="*/ 0 60000 65536"/>
                <a:gd name="T8" fmla="*/ 0 60000 65536"/>
                <a:gd name="T9" fmla="*/ 0 w 866"/>
                <a:gd name="T10" fmla="*/ 0 h 867"/>
                <a:gd name="T11" fmla="*/ 866 w 866"/>
                <a:gd name="T12" fmla="*/ 867 h 8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6" h="867">
                  <a:moveTo>
                    <a:pt x="866" y="0"/>
                  </a:moveTo>
                  <a:lnTo>
                    <a:pt x="0" y="867"/>
                  </a:lnTo>
                  <a:lnTo>
                    <a:pt x="1" y="86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08" name="Freeform 867"/>
            <p:cNvSpPr>
              <a:spLocks/>
            </p:cNvSpPr>
            <p:nvPr/>
          </p:nvSpPr>
          <p:spPr bwMode="auto">
            <a:xfrm>
              <a:off x="4206" y="2722"/>
              <a:ext cx="72" cy="72"/>
            </a:xfrm>
            <a:custGeom>
              <a:avLst/>
              <a:gdLst>
                <a:gd name="T0" fmla="*/ 0 w 870"/>
                <a:gd name="T1" fmla="*/ 0 h 870"/>
                <a:gd name="T2" fmla="*/ 0 w 870"/>
                <a:gd name="T3" fmla="*/ 0 h 870"/>
                <a:gd name="T4" fmla="*/ 0 w 870"/>
                <a:gd name="T5" fmla="*/ 0 h 870"/>
                <a:gd name="T6" fmla="*/ 0 60000 65536"/>
                <a:gd name="T7" fmla="*/ 0 60000 65536"/>
                <a:gd name="T8" fmla="*/ 0 60000 65536"/>
                <a:gd name="T9" fmla="*/ 0 w 870"/>
                <a:gd name="T10" fmla="*/ 0 h 870"/>
                <a:gd name="T11" fmla="*/ 870 w 870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0" h="870">
                  <a:moveTo>
                    <a:pt x="870" y="0"/>
                  </a:moveTo>
                  <a:lnTo>
                    <a:pt x="0" y="870"/>
                  </a:lnTo>
                  <a:lnTo>
                    <a:pt x="1" y="87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09" name="Freeform 868"/>
            <p:cNvSpPr>
              <a:spLocks/>
            </p:cNvSpPr>
            <p:nvPr/>
          </p:nvSpPr>
          <p:spPr bwMode="auto">
            <a:xfrm>
              <a:off x="4468" y="2715"/>
              <a:ext cx="25" cy="5"/>
            </a:xfrm>
            <a:custGeom>
              <a:avLst/>
              <a:gdLst>
                <a:gd name="T0" fmla="*/ 0 w 305"/>
                <a:gd name="T1" fmla="*/ 0 h 63"/>
                <a:gd name="T2" fmla="*/ 0 w 305"/>
                <a:gd name="T3" fmla="*/ 0 h 63"/>
                <a:gd name="T4" fmla="*/ 0 w 305"/>
                <a:gd name="T5" fmla="*/ 0 h 63"/>
                <a:gd name="T6" fmla="*/ 0 w 305"/>
                <a:gd name="T7" fmla="*/ 0 h 63"/>
                <a:gd name="T8" fmla="*/ 0 w 305"/>
                <a:gd name="T9" fmla="*/ 0 h 63"/>
                <a:gd name="T10" fmla="*/ 0 w 305"/>
                <a:gd name="T11" fmla="*/ 0 h 63"/>
                <a:gd name="T12" fmla="*/ 0 w 305"/>
                <a:gd name="T13" fmla="*/ 0 h 63"/>
                <a:gd name="T14" fmla="*/ 0 w 305"/>
                <a:gd name="T15" fmla="*/ 0 h 63"/>
                <a:gd name="T16" fmla="*/ 0 w 305"/>
                <a:gd name="T17" fmla="*/ 0 h 63"/>
                <a:gd name="T18" fmla="*/ 0 w 305"/>
                <a:gd name="T19" fmla="*/ 0 h 63"/>
                <a:gd name="T20" fmla="*/ 0 w 305"/>
                <a:gd name="T21" fmla="*/ 0 h 63"/>
                <a:gd name="T22" fmla="*/ 0 w 305"/>
                <a:gd name="T23" fmla="*/ 0 h 63"/>
                <a:gd name="T24" fmla="*/ 0 w 305"/>
                <a:gd name="T25" fmla="*/ 0 h 63"/>
                <a:gd name="T26" fmla="*/ 0 w 305"/>
                <a:gd name="T27" fmla="*/ 0 h 63"/>
                <a:gd name="T28" fmla="*/ 0 w 305"/>
                <a:gd name="T29" fmla="*/ 0 h 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5"/>
                <a:gd name="T46" fmla="*/ 0 h 63"/>
                <a:gd name="T47" fmla="*/ 305 w 305"/>
                <a:gd name="T48" fmla="*/ 63 h 6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5" h="63">
                  <a:moveTo>
                    <a:pt x="305" y="63"/>
                  </a:moveTo>
                  <a:lnTo>
                    <a:pt x="285" y="46"/>
                  </a:lnTo>
                  <a:lnTo>
                    <a:pt x="264" y="31"/>
                  </a:lnTo>
                  <a:lnTo>
                    <a:pt x="241" y="19"/>
                  </a:lnTo>
                  <a:lnTo>
                    <a:pt x="217" y="9"/>
                  </a:lnTo>
                  <a:lnTo>
                    <a:pt x="191" y="3"/>
                  </a:lnTo>
                  <a:lnTo>
                    <a:pt x="165" y="0"/>
                  </a:lnTo>
                  <a:lnTo>
                    <a:pt x="139" y="0"/>
                  </a:lnTo>
                  <a:lnTo>
                    <a:pt x="113" y="3"/>
                  </a:lnTo>
                  <a:lnTo>
                    <a:pt x="88" y="9"/>
                  </a:lnTo>
                  <a:lnTo>
                    <a:pt x="64" y="19"/>
                  </a:lnTo>
                  <a:lnTo>
                    <a:pt x="41" y="31"/>
                  </a:lnTo>
                  <a:lnTo>
                    <a:pt x="20" y="46"/>
                  </a:lnTo>
                  <a:lnTo>
                    <a:pt x="0" y="63"/>
                  </a:lnTo>
                  <a:lnTo>
                    <a:pt x="1" y="6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10" name="Freeform 869"/>
            <p:cNvSpPr>
              <a:spLocks/>
            </p:cNvSpPr>
            <p:nvPr/>
          </p:nvSpPr>
          <p:spPr bwMode="auto">
            <a:xfrm>
              <a:off x="4470" y="2718"/>
              <a:ext cx="21" cy="4"/>
            </a:xfrm>
            <a:custGeom>
              <a:avLst/>
              <a:gdLst>
                <a:gd name="T0" fmla="*/ 0 w 255"/>
                <a:gd name="T1" fmla="*/ 0 h 53"/>
                <a:gd name="T2" fmla="*/ 0 w 255"/>
                <a:gd name="T3" fmla="*/ 0 h 53"/>
                <a:gd name="T4" fmla="*/ 0 w 255"/>
                <a:gd name="T5" fmla="*/ 0 h 53"/>
                <a:gd name="T6" fmla="*/ 0 w 255"/>
                <a:gd name="T7" fmla="*/ 0 h 53"/>
                <a:gd name="T8" fmla="*/ 0 w 255"/>
                <a:gd name="T9" fmla="*/ 0 h 53"/>
                <a:gd name="T10" fmla="*/ 0 w 255"/>
                <a:gd name="T11" fmla="*/ 0 h 53"/>
                <a:gd name="T12" fmla="*/ 0 w 255"/>
                <a:gd name="T13" fmla="*/ 0 h 53"/>
                <a:gd name="T14" fmla="*/ 0 w 255"/>
                <a:gd name="T15" fmla="*/ 0 h 53"/>
                <a:gd name="T16" fmla="*/ 0 w 255"/>
                <a:gd name="T17" fmla="*/ 0 h 53"/>
                <a:gd name="T18" fmla="*/ 0 w 255"/>
                <a:gd name="T19" fmla="*/ 0 h 53"/>
                <a:gd name="T20" fmla="*/ 0 w 255"/>
                <a:gd name="T21" fmla="*/ 0 h 53"/>
                <a:gd name="T22" fmla="*/ 0 w 255"/>
                <a:gd name="T23" fmla="*/ 0 h 53"/>
                <a:gd name="T24" fmla="*/ 0 w 255"/>
                <a:gd name="T25" fmla="*/ 0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5"/>
                <a:gd name="T40" fmla="*/ 0 h 53"/>
                <a:gd name="T41" fmla="*/ 255 w 255"/>
                <a:gd name="T42" fmla="*/ 53 h 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5" h="53">
                  <a:moveTo>
                    <a:pt x="255" y="53"/>
                  </a:moveTo>
                  <a:lnTo>
                    <a:pt x="235" y="36"/>
                  </a:lnTo>
                  <a:lnTo>
                    <a:pt x="214" y="21"/>
                  </a:lnTo>
                  <a:lnTo>
                    <a:pt x="190" y="11"/>
                  </a:lnTo>
                  <a:lnTo>
                    <a:pt x="166" y="3"/>
                  </a:lnTo>
                  <a:lnTo>
                    <a:pt x="140" y="0"/>
                  </a:lnTo>
                  <a:lnTo>
                    <a:pt x="114" y="0"/>
                  </a:lnTo>
                  <a:lnTo>
                    <a:pt x="89" y="3"/>
                  </a:lnTo>
                  <a:lnTo>
                    <a:pt x="65" y="11"/>
                  </a:lnTo>
                  <a:lnTo>
                    <a:pt x="41" y="21"/>
                  </a:lnTo>
                  <a:lnTo>
                    <a:pt x="20" y="36"/>
                  </a:lnTo>
                  <a:lnTo>
                    <a:pt x="0" y="53"/>
                  </a:lnTo>
                  <a:lnTo>
                    <a:pt x="1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11" name="Freeform 870"/>
            <p:cNvSpPr>
              <a:spLocks/>
            </p:cNvSpPr>
            <p:nvPr/>
          </p:nvSpPr>
          <p:spPr bwMode="auto">
            <a:xfrm>
              <a:off x="4374" y="2792"/>
              <a:ext cx="21" cy="5"/>
            </a:xfrm>
            <a:custGeom>
              <a:avLst/>
              <a:gdLst>
                <a:gd name="T0" fmla="*/ 0 w 256"/>
                <a:gd name="T1" fmla="*/ 0 h 52"/>
                <a:gd name="T2" fmla="*/ 0 w 256"/>
                <a:gd name="T3" fmla="*/ 0 h 52"/>
                <a:gd name="T4" fmla="*/ 0 w 256"/>
                <a:gd name="T5" fmla="*/ 0 h 52"/>
                <a:gd name="T6" fmla="*/ 0 w 256"/>
                <a:gd name="T7" fmla="*/ 0 h 52"/>
                <a:gd name="T8" fmla="*/ 0 w 256"/>
                <a:gd name="T9" fmla="*/ 0 h 52"/>
                <a:gd name="T10" fmla="*/ 0 w 256"/>
                <a:gd name="T11" fmla="*/ 0 h 52"/>
                <a:gd name="T12" fmla="*/ 0 w 256"/>
                <a:gd name="T13" fmla="*/ 0 h 52"/>
                <a:gd name="T14" fmla="*/ 0 w 256"/>
                <a:gd name="T15" fmla="*/ 0 h 52"/>
                <a:gd name="T16" fmla="*/ 0 w 256"/>
                <a:gd name="T17" fmla="*/ 0 h 52"/>
                <a:gd name="T18" fmla="*/ 0 w 256"/>
                <a:gd name="T19" fmla="*/ 0 h 52"/>
                <a:gd name="T20" fmla="*/ 0 w 256"/>
                <a:gd name="T21" fmla="*/ 0 h 52"/>
                <a:gd name="T22" fmla="*/ 0 w 256"/>
                <a:gd name="T23" fmla="*/ 0 h 52"/>
                <a:gd name="T24" fmla="*/ 0 w 256"/>
                <a:gd name="T25" fmla="*/ 0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6"/>
                <a:gd name="T40" fmla="*/ 0 h 52"/>
                <a:gd name="T41" fmla="*/ 256 w 256"/>
                <a:gd name="T42" fmla="*/ 52 h 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6" h="52">
                  <a:moveTo>
                    <a:pt x="0" y="0"/>
                  </a:moveTo>
                  <a:lnTo>
                    <a:pt x="20" y="16"/>
                  </a:lnTo>
                  <a:lnTo>
                    <a:pt x="42" y="30"/>
                  </a:lnTo>
                  <a:lnTo>
                    <a:pt x="65" y="40"/>
                  </a:lnTo>
                  <a:lnTo>
                    <a:pt x="89" y="48"/>
                  </a:lnTo>
                  <a:lnTo>
                    <a:pt x="114" y="52"/>
                  </a:lnTo>
                  <a:lnTo>
                    <a:pt x="140" y="52"/>
                  </a:lnTo>
                  <a:lnTo>
                    <a:pt x="166" y="48"/>
                  </a:lnTo>
                  <a:lnTo>
                    <a:pt x="190" y="40"/>
                  </a:lnTo>
                  <a:lnTo>
                    <a:pt x="214" y="30"/>
                  </a:lnTo>
                  <a:lnTo>
                    <a:pt x="235" y="16"/>
                  </a:lnTo>
                  <a:lnTo>
                    <a:pt x="254" y="0"/>
                  </a:lnTo>
                  <a:lnTo>
                    <a:pt x="25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12" name="Freeform 871"/>
            <p:cNvSpPr>
              <a:spLocks/>
            </p:cNvSpPr>
            <p:nvPr/>
          </p:nvSpPr>
          <p:spPr bwMode="auto">
            <a:xfrm>
              <a:off x="4372" y="2794"/>
              <a:ext cx="25" cy="6"/>
            </a:xfrm>
            <a:custGeom>
              <a:avLst/>
              <a:gdLst>
                <a:gd name="T0" fmla="*/ 0 w 306"/>
                <a:gd name="T1" fmla="*/ 0 h 62"/>
                <a:gd name="T2" fmla="*/ 0 w 306"/>
                <a:gd name="T3" fmla="*/ 0 h 62"/>
                <a:gd name="T4" fmla="*/ 0 w 306"/>
                <a:gd name="T5" fmla="*/ 0 h 62"/>
                <a:gd name="T6" fmla="*/ 0 w 306"/>
                <a:gd name="T7" fmla="*/ 0 h 62"/>
                <a:gd name="T8" fmla="*/ 0 w 306"/>
                <a:gd name="T9" fmla="*/ 0 h 62"/>
                <a:gd name="T10" fmla="*/ 0 w 306"/>
                <a:gd name="T11" fmla="*/ 0 h 62"/>
                <a:gd name="T12" fmla="*/ 0 w 306"/>
                <a:gd name="T13" fmla="*/ 0 h 62"/>
                <a:gd name="T14" fmla="*/ 0 w 306"/>
                <a:gd name="T15" fmla="*/ 0 h 62"/>
                <a:gd name="T16" fmla="*/ 0 w 306"/>
                <a:gd name="T17" fmla="*/ 0 h 62"/>
                <a:gd name="T18" fmla="*/ 0 w 306"/>
                <a:gd name="T19" fmla="*/ 0 h 62"/>
                <a:gd name="T20" fmla="*/ 0 w 306"/>
                <a:gd name="T21" fmla="*/ 0 h 62"/>
                <a:gd name="T22" fmla="*/ 0 w 306"/>
                <a:gd name="T23" fmla="*/ 0 h 62"/>
                <a:gd name="T24" fmla="*/ 0 w 306"/>
                <a:gd name="T25" fmla="*/ 0 h 62"/>
                <a:gd name="T26" fmla="*/ 0 w 306"/>
                <a:gd name="T27" fmla="*/ 0 h 62"/>
                <a:gd name="T28" fmla="*/ 0 w 306"/>
                <a:gd name="T29" fmla="*/ 0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6"/>
                <a:gd name="T46" fmla="*/ 0 h 62"/>
                <a:gd name="T47" fmla="*/ 306 w 306"/>
                <a:gd name="T48" fmla="*/ 62 h 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6" h="62">
                  <a:moveTo>
                    <a:pt x="0" y="0"/>
                  </a:moveTo>
                  <a:lnTo>
                    <a:pt x="20" y="17"/>
                  </a:lnTo>
                  <a:lnTo>
                    <a:pt x="41" y="32"/>
                  </a:lnTo>
                  <a:lnTo>
                    <a:pt x="64" y="45"/>
                  </a:lnTo>
                  <a:lnTo>
                    <a:pt x="89" y="53"/>
                  </a:lnTo>
                  <a:lnTo>
                    <a:pt x="114" y="59"/>
                  </a:lnTo>
                  <a:lnTo>
                    <a:pt x="139" y="62"/>
                  </a:lnTo>
                  <a:lnTo>
                    <a:pt x="165" y="62"/>
                  </a:lnTo>
                  <a:lnTo>
                    <a:pt x="192" y="59"/>
                  </a:lnTo>
                  <a:lnTo>
                    <a:pt x="217" y="53"/>
                  </a:lnTo>
                  <a:lnTo>
                    <a:pt x="241" y="45"/>
                  </a:lnTo>
                  <a:lnTo>
                    <a:pt x="264" y="32"/>
                  </a:lnTo>
                  <a:lnTo>
                    <a:pt x="285" y="17"/>
                  </a:lnTo>
                  <a:lnTo>
                    <a:pt x="305" y="0"/>
                  </a:lnTo>
                  <a:lnTo>
                    <a:pt x="30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13" name="Freeform 872"/>
            <p:cNvSpPr>
              <a:spLocks/>
            </p:cNvSpPr>
            <p:nvPr/>
          </p:nvSpPr>
          <p:spPr bwMode="auto">
            <a:xfrm>
              <a:off x="4397" y="2722"/>
              <a:ext cx="73" cy="72"/>
            </a:xfrm>
            <a:custGeom>
              <a:avLst/>
              <a:gdLst>
                <a:gd name="T0" fmla="*/ 0 w 870"/>
                <a:gd name="T1" fmla="*/ 0 h 870"/>
                <a:gd name="T2" fmla="*/ 0 w 870"/>
                <a:gd name="T3" fmla="*/ 0 h 870"/>
                <a:gd name="T4" fmla="*/ 0 w 870"/>
                <a:gd name="T5" fmla="*/ 0 h 870"/>
                <a:gd name="T6" fmla="*/ 0 60000 65536"/>
                <a:gd name="T7" fmla="*/ 0 60000 65536"/>
                <a:gd name="T8" fmla="*/ 0 60000 65536"/>
                <a:gd name="T9" fmla="*/ 0 w 870"/>
                <a:gd name="T10" fmla="*/ 0 h 870"/>
                <a:gd name="T11" fmla="*/ 870 w 870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0" h="870">
                  <a:moveTo>
                    <a:pt x="870" y="0"/>
                  </a:moveTo>
                  <a:lnTo>
                    <a:pt x="0" y="870"/>
                  </a:lnTo>
                  <a:lnTo>
                    <a:pt x="1" y="87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14" name="Freeform 873"/>
            <p:cNvSpPr>
              <a:spLocks/>
            </p:cNvSpPr>
            <p:nvPr/>
          </p:nvSpPr>
          <p:spPr bwMode="auto">
            <a:xfrm>
              <a:off x="4395" y="2720"/>
              <a:ext cx="72" cy="72"/>
            </a:xfrm>
            <a:custGeom>
              <a:avLst/>
              <a:gdLst>
                <a:gd name="T0" fmla="*/ 0 w 867"/>
                <a:gd name="T1" fmla="*/ 0 h 867"/>
                <a:gd name="T2" fmla="*/ 0 w 867"/>
                <a:gd name="T3" fmla="*/ 0 h 867"/>
                <a:gd name="T4" fmla="*/ 0 w 867"/>
                <a:gd name="T5" fmla="*/ 0 h 867"/>
                <a:gd name="T6" fmla="*/ 0 60000 65536"/>
                <a:gd name="T7" fmla="*/ 0 60000 65536"/>
                <a:gd name="T8" fmla="*/ 0 60000 65536"/>
                <a:gd name="T9" fmla="*/ 0 w 867"/>
                <a:gd name="T10" fmla="*/ 0 h 867"/>
                <a:gd name="T11" fmla="*/ 867 w 867"/>
                <a:gd name="T12" fmla="*/ 867 h 8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7" h="867">
                  <a:moveTo>
                    <a:pt x="867" y="0"/>
                  </a:moveTo>
                  <a:lnTo>
                    <a:pt x="0" y="867"/>
                  </a:lnTo>
                  <a:lnTo>
                    <a:pt x="2" y="86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15" name="Freeform 874"/>
            <p:cNvSpPr>
              <a:spLocks/>
            </p:cNvSpPr>
            <p:nvPr/>
          </p:nvSpPr>
          <p:spPr bwMode="auto">
            <a:xfrm>
              <a:off x="4299" y="2722"/>
              <a:ext cx="74" cy="73"/>
            </a:xfrm>
            <a:custGeom>
              <a:avLst/>
              <a:gdLst>
                <a:gd name="T0" fmla="*/ 0 w 879"/>
                <a:gd name="T1" fmla="*/ 0 h 879"/>
                <a:gd name="T2" fmla="*/ 0 w 879"/>
                <a:gd name="T3" fmla="*/ 0 h 879"/>
                <a:gd name="T4" fmla="*/ 0 w 879"/>
                <a:gd name="T5" fmla="*/ 0 h 879"/>
                <a:gd name="T6" fmla="*/ 0 60000 65536"/>
                <a:gd name="T7" fmla="*/ 0 60000 65536"/>
                <a:gd name="T8" fmla="*/ 0 60000 65536"/>
                <a:gd name="T9" fmla="*/ 0 w 879"/>
                <a:gd name="T10" fmla="*/ 0 h 879"/>
                <a:gd name="T11" fmla="*/ 879 w 879"/>
                <a:gd name="T12" fmla="*/ 879 h 8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9" h="879">
                  <a:moveTo>
                    <a:pt x="879" y="87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16" name="Freeform 875"/>
            <p:cNvSpPr>
              <a:spLocks/>
            </p:cNvSpPr>
            <p:nvPr/>
          </p:nvSpPr>
          <p:spPr bwMode="auto">
            <a:xfrm>
              <a:off x="4302" y="2720"/>
              <a:ext cx="72" cy="73"/>
            </a:xfrm>
            <a:custGeom>
              <a:avLst/>
              <a:gdLst>
                <a:gd name="T0" fmla="*/ 0 w 875"/>
                <a:gd name="T1" fmla="*/ 0 h 875"/>
                <a:gd name="T2" fmla="*/ 0 w 875"/>
                <a:gd name="T3" fmla="*/ 0 h 875"/>
                <a:gd name="T4" fmla="*/ 0 w 875"/>
                <a:gd name="T5" fmla="*/ 0 h 875"/>
                <a:gd name="T6" fmla="*/ 0 60000 65536"/>
                <a:gd name="T7" fmla="*/ 0 60000 65536"/>
                <a:gd name="T8" fmla="*/ 0 60000 65536"/>
                <a:gd name="T9" fmla="*/ 0 w 875"/>
                <a:gd name="T10" fmla="*/ 0 h 875"/>
                <a:gd name="T11" fmla="*/ 875 w 875"/>
                <a:gd name="T12" fmla="*/ 875 h 8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5" h="875">
                  <a:moveTo>
                    <a:pt x="875" y="87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17" name="Freeform 876"/>
            <p:cNvSpPr>
              <a:spLocks/>
            </p:cNvSpPr>
            <p:nvPr/>
          </p:nvSpPr>
          <p:spPr bwMode="auto">
            <a:xfrm>
              <a:off x="4659" y="2715"/>
              <a:ext cx="25" cy="5"/>
            </a:xfrm>
            <a:custGeom>
              <a:avLst/>
              <a:gdLst>
                <a:gd name="T0" fmla="*/ 0 w 304"/>
                <a:gd name="T1" fmla="*/ 0 h 63"/>
                <a:gd name="T2" fmla="*/ 0 w 304"/>
                <a:gd name="T3" fmla="*/ 0 h 63"/>
                <a:gd name="T4" fmla="*/ 0 w 304"/>
                <a:gd name="T5" fmla="*/ 0 h 63"/>
                <a:gd name="T6" fmla="*/ 0 w 304"/>
                <a:gd name="T7" fmla="*/ 0 h 63"/>
                <a:gd name="T8" fmla="*/ 0 w 304"/>
                <a:gd name="T9" fmla="*/ 0 h 63"/>
                <a:gd name="T10" fmla="*/ 0 w 304"/>
                <a:gd name="T11" fmla="*/ 0 h 63"/>
                <a:gd name="T12" fmla="*/ 0 w 304"/>
                <a:gd name="T13" fmla="*/ 0 h 63"/>
                <a:gd name="T14" fmla="*/ 0 w 304"/>
                <a:gd name="T15" fmla="*/ 0 h 63"/>
                <a:gd name="T16" fmla="*/ 0 w 304"/>
                <a:gd name="T17" fmla="*/ 0 h 63"/>
                <a:gd name="T18" fmla="*/ 0 w 304"/>
                <a:gd name="T19" fmla="*/ 0 h 63"/>
                <a:gd name="T20" fmla="*/ 0 w 304"/>
                <a:gd name="T21" fmla="*/ 0 h 63"/>
                <a:gd name="T22" fmla="*/ 0 w 304"/>
                <a:gd name="T23" fmla="*/ 0 h 63"/>
                <a:gd name="T24" fmla="*/ 0 w 304"/>
                <a:gd name="T25" fmla="*/ 0 h 63"/>
                <a:gd name="T26" fmla="*/ 0 w 304"/>
                <a:gd name="T27" fmla="*/ 0 h 63"/>
                <a:gd name="T28" fmla="*/ 0 w 304"/>
                <a:gd name="T29" fmla="*/ 0 h 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4"/>
                <a:gd name="T46" fmla="*/ 0 h 63"/>
                <a:gd name="T47" fmla="*/ 304 w 304"/>
                <a:gd name="T48" fmla="*/ 63 h 6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4" h="63">
                  <a:moveTo>
                    <a:pt x="304" y="63"/>
                  </a:moveTo>
                  <a:lnTo>
                    <a:pt x="285" y="46"/>
                  </a:lnTo>
                  <a:lnTo>
                    <a:pt x="264" y="31"/>
                  </a:lnTo>
                  <a:lnTo>
                    <a:pt x="241" y="19"/>
                  </a:lnTo>
                  <a:lnTo>
                    <a:pt x="216" y="9"/>
                  </a:lnTo>
                  <a:lnTo>
                    <a:pt x="190" y="3"/>
                  </a:lnTo>
                  <a:lnTo>
                    <a:pt x="165" y="0"/>
                  </a:lnTo>
                  <a:lnTo>
                    <a:pt x="139" y="0"/>
                  </a:lnTo>
                  <a:lnTo>
                    <a:pt x="113" y="3"/>
                  </a:lnTo>
                  <a:lnTo>
                    <a:pt x="88" y="9"/>
                  </a:lnTo>
                  <a:lnTo>
                    <a:pt x="64" y="19"/>
                  </a:lnTo>
                  <a:lnTo>
                    <a:pt x="41" y="31"/>
                  </a:lnTo>
                  <a:lnTo>
                    <a:pt x="20" y="46"/>
                  </a:lnTo>
                  <a:lnTo>
                    <a:pt x="0" y="63"/>
                  </a:lnTo>
                  <a:lnTo>
                    <a:pt x="1" y="6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18" name="Freeform 877"/>
            <p:cNvSpPr>
              <a:spLocks/>
            </p:cNvSpPr>
            <p:nvPr/>
          </p:nvSpPr>
          <p:spPr bwMode="auto">
            <a:xfrm>
              <a:off x="4661" y="2718"/>
              <a:ext cx="21" cy="4"/>
            </a:xfrm>
            <a:custGeom>
              <a:avLst/>
              <a:gdLst>
                <a:gd name="T0" fmla="*/ 0 w 253"/>
                <a:gd name="T1" fmla="*/ 0 h 53"/>
                <a:gd name="T2" fmla="*/ 0 w 253"/>
                <a:gd name="T3" fmla="*/ 0 h 53"/>
                <a:gd name="T4" fmla="*/ 0 w 253"/>
                <a:gd name="T5" fmla="*/ 0 h 53"/>
                <a:gd name="T6" fmla="*/ 0 w 253"/>
                <a:gd name="T7" fmla="*/ 0 h 53"/>
                <a:gd name="T8" fmla="*/ 0 w 253"/>
                <a:gd name="T9" fmla="*/ 0 h 53"/>
                <a:gd name="T10" fmla="*/ 0 w 253"/>
                <a:gd name="T11" fmla="*/ 0 h 53"/>
                <a:gd name="T12" fmla="*/ 0 w 253"/>
                <a:gd name="T13" fmla="*/ 0 h 53"/>
                <a:gd name="T14" fmla="*/ 0 w 253"/>
                <a:gd name="T15" fmla="*/ 0 h 53"/>
                <a:gd name="T16" fmla="*/ 0 w 253"/>
                <a:gd name="T17" fmla="*/ 0 h 53"/>
                <a:gd name="T18" fmla="*/ 0 w 253"/>
                <a:gd name="T19" fmla="*/ 0 h 53"/>
                <a:gd name="T20" fmla="*/ 0 w 253"/>
                <a:gd name="T21" fmla="*/ 0 h 53"/>
                <a:gd name="T22" fmla="*/ 0 w 253"/>
                <a:gd name="T23" fmla="*/ 0 h 53"/>
                <a:gd name="T24" fmla="*/ 0 w 253"/>
                <a:gd name="T25" fmla="*/ 0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3"/>
                <a:gd name="T40" fmla="*/ 0 h 53"/>
                <a:gd name="T41" fmla="*/ 253 w 253"/>
                <a:gd name="T42" fmla="*/ 53 h 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3" h="53">
                  <a:moveTo>
                    <a:pt x="253" y="53"/>
                  </a:moveTo>
                  <a:lnTo>
                    <a:pt x="234" y="36"/>
                  </a:lnTo>
                  <a:lnTo>
                    <a:pt x="212" y="21"/>
                  </a:lnTo>
                  <a:lnTo>
                    <a:pt x="189" y="11"/>
                  </a:lnTo>
                  <a:lnTo>
                    <a:pt x="165" y="3"/>
                  </a:lnTo>
                  <a:lnTo>
                    <a:pt x="140" y="0"/>
                  </a:lnTo>
                  <a:lnTo>
                    <a:pt x="114" y="0"/>
                  </a:lnTo>
                  <a:lnTo>
                    <a:pt x="89" y="3"/>
                  </a:lnTo>
                  <a:lnTo>
                    <a:pt x="65" y="11"/>
                  </a:lnTo>
                  <a:lnTo>
                    <a:pt x="41" y="21"/>
                  </a:lnTo>
                  <a:lnTo>
                    <a:pt x="20" y="36"/>
                  </a:lnTo>
                  <a:lnTo>
                    <a:pt x="0" y="53"/>
                  </a:lnTo>
                  <a:lnTo>
                    <a:pt x="1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19" name="Freeform 878"/>
            <p:cNvSpPr>
              <a:spLocks/>
            </p:cNvSpPr>
            <p:nvPr/>
          </p:nvSpPr>
          <p:spPr bwMode="auto">
            <a:xfrm>
              <a:off x="4565" y="2792"/>
              <a:ext cx="21" cy="5"/>
            </a:xfrm>
            <a:custGeom>
              <a:avLst/>
              <a:gdLst>
                <a:gd name="T0" fmla="*/ 0 w 255"/>
                <a:gd name="T1" fmla="*/ 0 h 52"/>
                <a:gd name="T2" fmla="*/ 0 w 255"/>
                <a:gd name="T3" fmla="*/ 0 h 52"/>
                <a:gd name="T4" fmla="*/ 0 w 255"/>
                <a:gd name="T5" fmla="*/ 0 h 52"/>
                <a:gd name="T6" fmla="*/ 0 w 255"/>
                <a:gd name="T7" fmla="*/ 0 h 52"/>
                <a:gd name="T8" fmla="*/ 0 w 255"/>
                <a:gd name="T9" fmla="*/ 0 h 52"/>
                <a:gd name="T10" fmla="*/ 0 w 255"/>
                <a:gd name="T11" fmla="*/ 0 h 52"/>
                <a:gd name="T12" fmla="*/ 0 w 255"/>
                <a:gd name="T13" fmla="*/ 0 h 52"/>
                <a:gd name="T14" fmla="*/ 0 w 255"/>
                <a:gd name="T15" fmla="*/ 0 h 52"/>
                <a:gd name="T16" fmla="*/ 0 w 255"/>
                <a:gd name="T17" fmla="*/ 0 h 52"/>
                <a:gd name="T18" fmla="*/ 0 w 255"/>
                <a:gd name="T19" fmla="*/ 0 h 52"/>
                <a:gd name="T20" fmla="*/ 0 w 255"/>
                <a:gd name="T21" fmla="*/ 0 h 52"/>
                <a:gd name="T22" fmla="*/ 0 w 255"/>
                <a:gd name="T23" fmla="*/ 0 h 52"/>
                <a:gd name="T24" fmla="*/ 0 w 255"/>
                <a:gd name="T25" fmla="*/ 0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5"/>
                <a:gd name="T40" fmla="*/ 0 h 52"/>
                <a:gd name="T41" fmla="*/ 255 w 255"/>
                <a:gd name="T42" fmla="*/ 52 h 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5" h="52">
                  <a:moveTo>
                    <a:pt x="0" y="0"/>
                  </a:moveTo>
                  <a:lnTo>
                    <a:pt x="20" y="16"/>
                  </a:lnTo>
                  <a:lnTo>
                    <a:pt x="41" y="30"/>
                  </a:lnTo>
                  <a:lnTo>
                    <a:pt x="65" y="40"/>
                  </a:lnTo>
                  <a:lnTo>
                    <a:pt x="89" y="48"/>
                  </a:lnTo>
                  <a:lnTo>
                    <a:pt x="114" y="52"/>
                  </a:lnTo>
                  <a:lnTo>
                    <a:pt x="140" y="52"/>
                  </a:lnTo>
                  <a:lnTo>
                    <a:pt x="165" y="48"/>
                  </a:lnTo>
                  <a:lnTo>
                    <a:pt x="189" y="40"/>
                  </a:lnTo>
                  <a:lnTo>
                    <a:pt x="213" y="30"/>
                  </a:lnTo>
                  <a:lnTo>
                    <a:pt x="234" y="16"/>
                  </a:lnTo>
                  <a:lnTo>
                    <a:pt x="254" y="0"/>
                  </a:lnTo>
                  <a:lnTo>
                    <a:pt x="2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20" name="Freeform 879"/>
            <p:cNvSpPr>
              <a:spLocks/>
            </p:cNvSpPr>
            <p:nvPr/>
          </p:nvSpPr>
          <p:spPr bwMode="auto">
            <a:xfrm>
              <a:off x="4563" y="2794"/>
              <a:ext cx="25" cy="6"/>
            </a:xfrm>
            <a:custGeom>
              <a:avLst/>
              <a:gdLst>
                <a:gd name="T0" fmla="*/ 0 w 305"/>
                <a:gd name="T1" fmla="*/ 0 h 62"/>
                <a:gd name="T2" fmla="*/ 0 w 305"/>
                <a:gd name="T3" fmla="*/ 0 h 62"/>
                <a:gd name="T4" fmla="*/ 0 w 305"/>
                <a:gd name="T5" fmla="*/ 0 h 62"/>
                <a:gd name="T6" fmla="*/ 0 w 305"/>
                <a:gd name="T7" fmla="*/ 0 h 62"/>
                <a:gd name="T8" fmla="*/ 0 w 305"/>
                <a:gd name="T9" fmla="*/ 0 h 62"/>
                <a:gd name="T10" fmla="*/ 0 w 305"/>
                <a:gd name="T11" fmla="*/ 0 h 62"/>
                <a:gd name="T12" fmla="*/ 0 w 305"/>
                <a:gd name="T13" fmla="*/ 0 h 62"/>
                <a:gd name="T14" fmla="*/ 0 w 305"/>
                <a:gd name="T15" fmla="*/ 0 h 62"/>
                <a:gd name="T16" fmla="*/ 0 w 305"/>
                <a:gd name="T17" fmla="*/ 0 h 62"/>
                <a:gd name="T18" fmla="*/ 0 w 305"/>
                <a:gd name="T19" fmla="*/ 0 h 62"/>
                <a:gd name="T20" fmla="*/ 0 w 305"/>
                <a:gd name="T21" fmla="*/ 0 h 62"/>
                <a:gd name="T22" fmla="*/ 0 w 305"/>
                <a:gd name="T23" fmla="*/ 0 h 62"/>
                <a:gd name="T24" fmla="*/ 0 w 305"/>
                <a:gd name="T25" fmla="*/ 0 h 62"/>
                <a:gd name="T26" fmla="*/ 0 w 305"/>
                <a:gd name="T27" fmla="*/ 0 h 62"/>
                <a:gd name="T28" fmla="*/ 0 w 305"/>
                <a:gd name="T29" fmla="*/ 0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5"/>
                <a:gd name="T46" fmla="*/ 0 h 62"/>
                <a:gd name="T47" fmla="*/ 305 w 305"/>
                <a:gd name="T48" fmla="*/ 62 h 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5" h="62">
                  <a:moveTo>
                    <a:pt x="0" y="0"/>
                  </a:moveTo>
                  <a:lnTo>
                    <a:pt x="20" y="17"/>
                  </a:lnTo>
                  <a:lnTo>
                    <a:pt x="41" y="32"/>
                  </a:lnTo>
                  <a:lnTo>
                    <a:pt x="64" y="45"/>
                  </a:lnTo>
                  <a:lnTo>
                    <a:pt x="88" y="53"/>
                  </a:lnTo>
                  <a:lnTo>
                    <a:pt x="114" y="59"/>
                  </a:lnTo>
                  <a:lnTo>
                    <a:pt x="139" y="62"/>
                  </a:lnTo>
                  <a:lnTo>
                    <a:pt x="165" y="62"/>
                  </a:lnTo>
                  <a:lnTo>
                    <a:pt x="191" y="59"/>
                  </a:lnTo>
                  <a:lnTo>
                    <a:pt x="217" y="53"/>
                  </a:lnTo>
                  <a:lnTo>
                    <a:pt x="241" y="45"/>
                  </a:lnTo>
                  <a:lnTo>
                    <a:pt x="264" y="32"/>
                  </a:lnTo>
                  <a:lnTo>
                    <a:pt x="285" y="17"/>
                  </a:lnTo>
                  <a:lnTo>
                    <a:pt x="304" y="0"/>
                  </a:lnTo>
                  <a:lnTo>
                    <a:pt x="30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21" name="Freeform 880"/>
            <p:cNvSpPr>
              <a:spLocks/>
            </p:cNvSpPr>
            <p:nvPr/>
          </p:nvSpPr>
          <p:spPr bwMode="auto">
            <a:xfrm>
              <a:off x="4588" y="2722"/>
              <a:ext cx="73" cy="72"/>
            </a:xfrm>
            <a:custGeom>
              <a:avLst/>
              <a:gdLst>
                <a:gd name="T0" fmla="*/ 0 w 870"/>
                <a:gd name="T1" fmla="*/ 0 h 870"/>
                <a:gd name="T2" fmla="*/ 0 w 870"/>
                <a:gd name="T3" fmla="*/ 0 h 870"/>
                <a:gd name="T4" fmla="*/ 0 w 870"/>
                <a:gd name="T5" fmla="*/ 0 h 870"/>
                <a:gd name="T6" fmla="*/ 0 60000 65536"/>
                <a:gd name="T7" fmla="*/ 0 60000 65536"/>
                <a:gd name="T8" fmla="*/ 0 60000 65536"/>
                <a:gd name="T9" fmla="*/ 0 w 870"/>
                <a:gd name="T10" fmla="*/ 0 h 870"/>
                <a:gd name="T11" fmla="*/ 870 w 870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0" h="870">
                  <a:moveTo>
                    <a:pt x="870" y="0"/>
                  </a:moveTo>
                  <a:lnTo>
                    <a:pt x="0" y="870"/>
                  </a:lnTo>
                  <a:lnTo>
                    <a:pt x="1" y="87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22" name="Freeform 881"/>
            <p:cNvSpPr>
              <a:spLocks/>
            </p:cNvSpPr>
            <p:nvPr/>
          </p:nvSpPr>
          <p:spPr bwMode="auto">
            <a:xfrm>
              <a:off x="4586" y="2720"/>
              <a:ext cx="72" cy="72"/>
            </a:xfrm>
            <a:custGeom>
              <a:avLst/>
              <a:gdLst>
                <a:gd name="T0" fmla="*/ 0 w 867"/>
                <a:gd name="T1" fmla="*/ 0 h 867"/>
                <a:gd name="T2" fmla="*/ 0 w 867"/>
                <a:gd name="T3" fmla="*/ 0 h 867"/>
                <a:gd name="T4" fmla="*/ 0 w 867"/>
                <a:gd name="T5" fmla="*/ 0 h 867"/>
                <a:gd name="T6" fmla="*/ 0 60000 65536"/>
                <a:gd name="T7" fmla="*/ 0 60000 65536"/>
                <a:gd name="T8" fmla="*/ 0 60000 65536"/>
                <a:gd name="T9" fmla="*/ 0 w 867"/>
                <a:gd name="T10" fmla="*/ 0 h 867"/>
                <a:gd name="T11" fmla="*/ 867 w 867"/>
                <a:gd name="T12" fmla="*/ 867 h 8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7" h="867">
                  <a:moveTo>
                    <a:pt x="867" y="0"/>
                  </a:moveTo>
                  <a:lnTo>
                    <a:pt x="0" y="867"/>
                  </a:lnTo>
                  <a:lnTo>
                    <a:pt x="1" y="86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23" name="Freeform 882"/>
            <p:cNvSpPr>
              <a:spLocks/>
            </p:cNvSpPr>
            <p:nvPr/>
          </p:nvSpPr>
          <p:spPr bwMode="auto">
            <a:xfrm>
              <a:off x="4684" y="2720"/>
              <a:ext cx="73" cy="73"/>
            </a:xfrm>
            <a:custGeom>
              <a:avLst/>
              <a:gdLst>
                <a:gd name="T0" fmla="*/ 0 w 875"/>
                <a:gd name="T1" fmla="*/ 0 h 875"/>
                <a:gd name="T2" fmla="*/ 0 w 875"/>
                <a:gd name="T3" fmla="*/ 0 h 875"/>
                <a:gd name="T4" fmla="*/ 0 w 875"/>
                <a:gd name="T5" fmla="*/ 0 h 875"/>
                <a:gd name="T6" fmla="*/ 0 60000 65536"/>
                <a:gd name="T7" fmla="*/ 0 60000 65536"/>
                <a:gd name="T8" fmla="*/ 0 60000 65536"/>
                <a:gd name="T9" fmla="*/ 0 w 875"/>
                <a:gd name="T10" fmla="*/ 0 h 875"/>
                <a:gd name="T11" fmla="*/ 875 w 875"/>
                <a:gd name="T12" fmla="*/ 875 h 8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5" h="875">
                  <a:moveTo>
                    <a:pt x="875" y="875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24" name="Freeform 883"/>
            <p:cNvSpPr>
              <a:spLocks/>
            </p:cNvSpPr>
            <p:nvPr/>
          </p:nvSpPr>
          <p:spPr bwMode="auto">
            <a:xfrm>
              <a:off x="4682" y="2722"/>
              <a:ext cx="73" cy="73"/>
            </a:xfrm>
            <a:custGeom>
              <a:avLst/>
              <a:gdLst>
                <a:gd name="T0" fmla="*/ 0 w 880"/>
                <a:gd name="T1" fmla="*/ 0 h 879"/>
                <a:gd name="T2" fmla="*/ 0 w 880"/>
                <a:gd name="T3" fmla="*/ 0 h 879"/>
                <a:gd name="T4" fmla="*/ 0 w 880"/>
                <a:gd name="T5" fmla="*/ 0 h 879"/>
                <a:gd name="T6" fmla="*/ 0 60000 65536"/>
                <a:gd name="T7" fmla="*/ 0 60000 65536"/>
                <a:gd name="T8" fmla="*/ 0 60000 65536"/>
                <a:gd name="T9" fmla="*/ 0 w 880"/>
                <a:gd name="T10" fmla="*/ 0 h 879"/>
                <a:gd name="T11" fmla="*/ 880 w 880"/>
                <a:gd name="T12" fmla="*/ 879 h 8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0" h="879">
                  <a:moveTo>
                    <a:pt x="880" y="87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25" name="Freeform 884"/>
            <p:cNvSpPr>
              <a:spLocks/>
            </p:cNvSpPr>
            <p:nvPr/>
          </p:nvSpPr>
          <p:spPr bwMode="auto">
            <a:xfrm>
              <a:off x="4493" y="2720"/>
              <a:ext cx="72" cy="72"/>
            </a:xfrm>
            <a:custGeom>
              <a:avLst/>
              <a:gdLst>
                <a:gd name="T0" fmla="*/ 0 w 866"/>
                <a:gd name="T1" fmla="*/ 0 h 869"/>
                <a:gd name="T2" fmla="*/ 0 w 866"/>
                <a:gd name="T3" fmla="*/ 0 h 869"/>
                <a:gd name="T4" fmla="*/ 0 w 866"/>
                <a:gd name="T5" fmla="*/ 0 h 869"/>
                <a:gd name="T6" fmla="*/ 0 60000 65536"/>
                <a:gd name="T7" fmla="*/ 0 60000 65536"/>
                <a:gd name="T8" fmla="*/ 0 60000 65536"/>
                <a:gd name="T9" fmla="*/ 0 w 866"/>
                <a:gd name="T10" fmla="*/ 0 h 869"/>
                <a:gd name="T11" fmla="*/ 866 w 866"/>
                <a:gd name="T12" fmla="*/ 869 h 8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6" h="869">
                  <a:moveTo>
                    <a:pt x="866" y="86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26" name="Freeform 885"/>
            <p:cNvSpPr>
              <a:spLocks/>
            </p:cNvSpPr>
            <p:nvPr/>
          </p:nvSpPr>
          <p:spPr bwMode="auto">
            <a:xfrm>
              <a:off x="4491" y="2722"/>
              <a:ext cx="72" cy="72"/>
            </a:xfrm>
            <a:custGeom>
              <a:avLst/>
              <a:gdLst>
                <a:gd name="T0" fmla="*/ 0 w 865"/>
                <a:gd name="T1" fmla="*/ 0 h 869"/>
                <a:gd name="T2" fmla="*/ 0 w 865"/>
                <a:gd name="T3" fmla="*/ 0 h 869"/>
                <a:gd name="T4" fmla="*/ 0 w 865"/>
                <a:gd name="T5" fmla="*/ 0 h 869"/>
                <a:gd name="T6" fmla="*/ 0 60000 65536"/>
                <a:gd name="T7" fmla="*/ 0 60000 65536"/>
                <a:gd name="T8" fmla="*/ 0 60000 65536"/>
                <a:gd name="T9" fmla="*/ 0 w 865"/>
                <a:gd name="T10" fmla="*/ 0 h 869"/>
                <a:gd name="T11" fmla="*/ 865 w 865"/>
                <a:gd name="T12" fmla="*/ 869 h 8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5" h="869">
                  <a:moveTo>
                    <a:pt x="865" y="86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27" name="Freeform 886"/>
            <p:cNvSpPr>
              <a:spLocks/>
            </p:cNvSpPr>
            <p:nvPr/>
          </p:nvSpPr>
          <p:spPr bwMode="auto">
            <a:xfrm>
              <a:off x="4074" y="2585"/>
              <a:ext cx="1" cy="110"/>
            </a:xfrm>
            <a:custGeom>
              <a:avLst/>
              <a:gdLst>
                <a:gd name="T0" fmla="*/ 0 w 2"/>
                <a:gd name="T1" fmla="*/ 0 h 1317"/>
                <a:gd name="T2" fmla="*/ 0 w 2"/>
                <a:gd name="T3" fmla="*/ 0 h 1317"/>
                <a:gd name="T4" fmla="*/ 1 w 2"/>
                <a:gd name="T5" fmla="*/ 0 h 1317"/>
                <a:gd name="T6" fmla="*/ 0 60000 65536"/>
                <a:gd name="T7" fmla="*/ 0 60000 65536"/>
                <a:gd name="T8" fmla="*/ 0 60000 65536"/>
                <a:gd name="T9" fmla="*/ 0 w 2"/>
                <a:gd name="T10" fmla="*/ 0 h 1317"/>
                <a:gd name="T11" fmla="*/ 2 w 2"/>
                <a:gd name="T12" fmla="*/ 1317 h 1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317">
                  <a:moveTo>
                    <a:pt x="0" y="0"/>
                  </a:moveTo>
                  <a:lnTo>
                    <a:pt x="0" y="1317"/>
                  </a:lnTo>
                  <a:lnTo>
                    <a:pt x="2" y="13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28" name="Freeform 887"/>
            <p:cNvSpPr>
              <a:spLocks/>
            </p:cNvSpPr>
            <p:nvPr/>
          </p:nvSpPr>
          <p:spPr bwMode="auto">
            <a:xfrm>
              <a:off x="4009" y="3019"/>
              <a:ext cx="2" cy="151"/>
            </a:xfrm>
            <a:custGeom>
              <a:avLst/>
              <a:gdLst>
                <a:gd name="T0" fmla="*/ 0 w 32"/>
                <a:gd name="T1" fmla="*/ 0 h 1811"/>
                <a:gd name="T2" fmla="*/ 0 w 32"/>
                <a:gd name="T3" fmla="*/ 0 h 1811"/>
                <a:gd name="T4" fmla="*/ 0 w 32"/>
                <a:gd name="T5" fmla="*/ 0 h 1811"/>
                <a:gd name="T6" fmla="*/ 0 w 32"/>
                <a:gd name="T7" fmla="*/ 0 h 18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1811"/>
                <a:gd name="T14" fmla="*/ 32 w 32"/>
                <a:gd name="T15" fmla="*/ 1811 h 18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1811">
                  <a:moveTo>
                    <a:pt x="32" y="0"/>
                  </a:moveTo>
                  <a:lnTo>
                    <a:pt x="0" y="0"/>
                  </a:lnTo>
                  <a:lnTo>
                    <a:pt x="32" y="1811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29" name="Freeform 888"/>
            <p:cNvSpPr>
              <a:spLocks/>
            </p:cNvSpPr>
            <p:nvPr/>
          </p:nvSpPr>
          <p:spPr bwMode="auto">
            <a:xfrm>
              <a:off x="4009" y="3019"/>
              <a:ext cx="2" cy="151"/>
            </a:xfrm>
            <a:custGeom>
              <a:avLst/>
              <a:gdLst>
                <a:gd name="T0" fmla="*/ 0 w 32"/>
                <a:gd name="T1" fmla="*/ 0 h 1811"/>
                <a:gd name="T2" fmla="*/ 0 w 32"/>
                <a:gd name="T3" fmla="*/ 0 h 1811"/>
                <a:gd name="T4" fmla="*/ 0 w 32"/>
                <a:gd name="T5" fmla="*/ 0 h 1811"/>
                <a:gd name="T6" fmla="*/ 0 w 32"/>
                <a:gd name="T7" fmla="*/ 0 h 18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1811"/>
                <a:gd name="T14" fmla="*/ 32 w 32"/>
                <a:gd name="T15" fmla="*/ 1811 h 18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1811">
                  <a:moveTo>
                    <a:pt x="0" y="0"/>
                  </a:moveTo>
                  <a:lnTo>
                    <a:pt x="32" y="1811"/>
                  </a:lnTo>
                  <a:lnTo>
                    <a:pt x="0" y="181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30" name="Rectangle 889"/>
            <p:cNvSpPr>
              <a:spLocks noChangeArrowheads="1"/>
            </p:cNvSpPr>
            <p:nvPr/>
          </p:nvSpPr>
          <p:spPr bwMode="auto">
            <a:xfrm>
              <a:off x="4009" y="3019"/>
              <a:ext cx="2" cy="15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31" name="Freeform 890"/>
            <p:cNvSpPr>
              <a:spLocks/>
            </p:cNvSpPr>
            <p:nvPr/>
          </p:nvSpPr>
          <p:spPr bwMode="auto">
            <a:xfrm>
              <a:off x="4009" y="3187"/>
              <a:ext cx="2" cy="689"/>
            </a:xfrm>
            <a:custGeom>
              <a:avLst/>
              <a:gdLst>
                <a:gd name="T0" fmla="*/ 0 w 32"/>
                <a:gd name="T1" fmla="*/ 0 h 8263"/>
                <a:gd name="T2" fmla="*/ 0 w 32"/>
                <a:gd name="T3" fmla="*/ 0 h 8263"/>
                <a:gd name="T4" fmla="*/ 0 w 32"/>
                <a:gd name="T5" fmla="*/ 0 h 8263"/>
                <a:gd name="T6" fmla="*/ 0 w 32"/>
                <a:gd name="T7" fmla="*/ 0 h 82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8263"/>
                <a:gd name="T14" fmla="*/ 32 w 32"/>
                <a:gd name="T15" fmla="*/ 8263 h 82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8263">
                  <a:moveTo>
                    <a:pt x="32" y="0"/>
                  </a:moveTo>
                  <a:lnTo>
                    <a:pt x="0" y="0"/>
                  </a:lnTo>
                  <a:lnTo>
                    <a:pt x="32" y="8263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32" name="Freeform 891"/>
            <p:cNvSpPr>
              <a:spLocks/>
            </p:cNvSpPr>
            <p:nvPr/>
          </p:nvSpPr>
          <p:spPr bwMode="auto">
            <a:xfrm>
              <a:off x="4009" y="3187"/>
              <a:ext cx="2" cy="689"/>
            </a:xfrm>
            <a:custGeom>
              <a:avLst/>
              <a:gdLst>
                <a:gd name="T0" fmla="*/ 0 w 32"/>
                <a:gd name="T1" fmla="*/ 0 h 8263"/>
                <a:gd name="T2" fmla="*/ 0 w 32"/>
                <a:gd name="T3" fmla="*/ 0 h 8263"/>
                <a:gd name="T4" fmla="*/ 0 w 32"/>
                <a:gd name="T5" fmla="*/ 0 h 8263"/>
                <a:gd name="T6" fmla="*/ 0 w 32"/>
                <a:gd name="T7" fmla="*/ 0 h 82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8263"/>
                <a:gd name="T14" fmla="*/ 32 w 32"/>
                <a:gd name="T15" fmla="*/ 8263 h 82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8263">
                  <a:moveTo>
                    <a:pt x="0" y="0"/>
                  </a:moveTo>
                  <a:lnTo>
                    <a:pt x="32" y="8263"/>
                  </a:lnTo>
                  <a:lnTo>
                    <a:pt x="0" y="826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33" name="Rectangle 892"/>
            <p:cNvSpPr>
              <a:spLocks noChangeArrowheads="1"/>
            </p:cNvSpPr>
            <p:nvPr/>
          </p:nvSpPr>
          <p:spPr bwMode="auto">
            <a:xfrm>
              <a:off x="4009" y="3187"/>
              <a:ext cx="2" cy="68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34" name="Freeform 893"/>
            <p:cNvSpPr>
              <a:spLocks/>
            </p:cNvSpPr>
            <p:nvPr/>
          </p:nvSpPr>
          <p:spPr bwMode="auto">
            <a:xfrm>
              <a:off x="3728" y="3169"/>
              <a:ext cx="282" cy="1"/>
            </a:xfrm>
            <a:custGeom>
              <a:avLst/>
              <a:gdLst>
                <a:gd name="T0" fmla="*/ 0 w 3380"/>
                <a:gd name="T1" fmla="*/ 0 h 19"/>
                <a:gd name="T2" fmla="*/ 0 w 3380"/>
                <a:gd name="T3" fmla="*/ 0 h 19"/>
                <a:gd name="T4" fmla="*/ 0 w 3380"/>
                <a:gd name="T5" fmla="*/ 0 h 19"/>
                <a:gd name="T6" fmla="*/ 0 w 3380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0"/>
                <a:gd name="T13" fmla="*/ 0 h 19"/>
                <a:gd name="T14" fmla="*/ 3380 w 3380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0" h="19">
                  <a:moveTo>
                    <a:pt x="0" y="0"/>
                  </a:moveTo>
                  <a:lnTo>
                    <a:pt x="0" y="19"/>
                  </a:lnTo>
                  <a:lnTo>
                    <a:pt x="338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35" name="Freeform 894"/>
            <p:cNvSpPr>
              <a:spLocks/>
            </p:cNvSpPr>
            <p:nvPr/>
          </p:nvSpPr>
          <p:spPr bwMode="auto">
            <a:xfrm>
              <a:off x="3728" y="3169"/>
              <a:ext cx="282" cy="1"/>
            </a:xfrm>
            <a:custGeom>
              <a:avLst/>
              <a:gdLst>
                <a:gd name="T0" fmla="*/ 0 w 3380"/>
                <a:gd name="T1" fmla="*/ 0 h 19"/>
                <a:gd name="T2" fmla="*/ 0 w 3380"/>
                <a:gd name="T3" fmla="*/ 0 h 19"/>
                <a:gd name="T4" fmla="*/ 0 w 3380"/>
                <a:gd name="T5" fmla="*/ 0 h 19"/>
                <a:gd name="T6" fmla="*/ 0 w 3380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0"/>
                <a:gd name="T13" fmla="*/ 0 h 19"/>
                <a:gd name="T14" fmla="*/ 3380 w 3380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0" h="19">
                  <a:moveTo>
                    <a:pt x="0" y="19"/>
                  </a:moveTo>
                  <a:lnTo>
                    <a:pt x="3380" y="0"/>
                  </a:lnTo>
                  <a:lnTo>
                    <a:pt x="3380" y="19"/>
                  </a:lnTo>
                  <a:lnTo>
                    <a:pt x="0" y="1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36" name="Rectangle 895"/>
            <p:cNvSpPr>
              <a:spLocks noChangeArrowheads="1"/>
            </p:cNvSpPr>
            <p:nvPr/>
          </p:nvSpPr>
          <p:spPr bwMode="auto">
            <a:xfrm>
              <a:off x="3728" y="3169"/>
              <a:ext cx="282" cy="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37" name="Freeform 896"/>
            <p:cNvSpPr>
              <a:spLocks/>
            </p:cNvSpPr>
            <p:nvPr/>
          </p:nvSpPr>
          <p:spPr bwMode="auto">
            <a:xfrm>
              <a:off x="3728" y="3893"/>
              <a:ext cx="282" cy="2"/>
            </a:xfrm>
            <a:custGeom>
              <a:avLst/>
              <a:gdLst>
                <a:gd name="T0" fmla="*/ 0 w 3380"/>
                <a:gd name="T1" fmla="*/ 0 h 33"/>
                <a:gd name="T2" fmla="*/ 0 w 3380"/>
                <a:gd name="T3" fmla="*/ 0 h 33"/>
                <a:gd name="T4" fmla="*/ 0 w 3380"/>
                <a:gd name="T5" fmla="*/ 0 h 33"/>
                <a:gd name="T6" fmla="*/ 0 w 3380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0"/>
                <a:gd name="T13" fmla="*/ 0 h 33"/>
                <a:gd name="T14" fmla="*/ 3380 w 3380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0" h="33">
                  <a:moveTo>
                    <a:pt x="0" y="0"/>
                  </a:moveTo>
                  <a:lnTo>
                    <a:pt x="0" y="33"/>
                  </a:lnTo>
                  <a:lnTo>
                    <a:pt x="338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38" name="Freeform 897"/>
            <p:cNvSpPr>
              <a:spLocks/>
            </p:cNvSpPr>
            <p:nvPr/>
          </p:nvSpPr>
          <p:spPr bwMode="auto">
            <a:xfrm>
              <a:off x="3728" y="3893"/>
              <a:ext cx="282" cy="2"/>
            </a:xfrm>
            <a:custGeom>
              <a:avLst/>
              <a:gdLst>
                <a:gd name="T0" fmla="*/ 0 w 3380"/>
                <a:gd name="T1" fmla="*/ 0 h 33"/>
                <a:gd name="T2" fmla="*/ 0 w 3380"/>
                <a:gd name="T3" fmla="*/ 0 h 33"/>
                <a:gd name="T4" fmla="*/ 0 w 3380"/>
                <a:gd name="T5" fmla="*/ 0 h 33"/>
                <a:gd name="T6" fmla="*/ 0 w 3380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0"/>
                <a:gd name="T13" fmla="*/ 0 h 33"/>
                <a:gd name="T14" fmla="*/ 3380 w 3380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0" h="33">
                  <a:moveTo>
                    <a:pt x="0" y="33"/>
                  </a:moveTo>
                  <a:lnTo>
                    <a:pt x="3380" y="0"/>
                  </a:lnTo>
                  <a:lnTo>
                    <a:pt x="3380" y="33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39" name="Rectangle 898"/>
            <p:cNvSpPr>
              <a:spLocks noChangeArrowheads="1"/>
            </p:cNvSpPr>
            <p:nvPr/>
          </p:nvSpPr>
          <p:spPr bwMode="auto">
            <a:xfrm>
              <a:off x="3728" y="3893"/>
              <a:ext cx="282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40" name="Freeform 899"/>
            <p:cNvSpPr>
              <a:spLocks/>
            </p:cNvSpPr>
            <p:nvPr/>
          </p:nvSpPr>
          <p:spPr bwMode="auto">
            <a:xfrm>
              <a:off x="4014" y="2585"/>
              <a:ext cx="60" cy="1"/>
            </a:xfrm>
            <a:custGeom>
              <a:avLst/>
              <a:gdLst>
                <a:gd name="T0" fmla="*/ 0 w 726"/>
                <a:gd name="T1" fmla="*/ 0 h 1"/>
                <a:gd name="T2" fmla="*/ 0 w 726"/>
                <a:gd name="T3" fmla="*/ 0 h 1"/>
                <a:gd name="T4" fmla="*/ 0 w 726"/>
                <a:gd name="T5" fmla="*/ 0 h 1"/>
                <a:gd name="T6" fmla="*/ 0 60000 65536"/>
                <a:gd name="T7" fmla="*/ 0 60000 65536"/>
                <a:gd name="T8" fmla="*/ 0 60000 65536"/>
                <a:gd name="T9" fmla="*/ 0 w 726"/>
                <a:gd name="T10" fmla="*/ 0 h 1"/>
                <a:gd name="T11" fmla="*/ 726 w 72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1">
                  <a:moveTo>
                    <a:pt x="0" y="0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41" name="Freeform 900"/>
            <p:cNvSpPr>
              <a:spLocks/>
            </p:cNvSpPr>
            <p:nvPr/>
          </p:nvSpPr>
          <p:spPr bwMode="auto">
            <a:xfrm>
              <a:off x="4049" y="4134"/>
              <a:ext cx="25" cy="25"/>
            </a:xfrm>
            <a:custGeom>
              <a:avLst/>
              <a:gdLst>
                <a:gd name="T0" fmla="*/ 0 w 299"/>
                <a:gd name="T1" fmla="*/ 0 h 298"/>
                <a:gd name="T2" fmla="*/ 0 w 299"/>
                <a:gd name="T3" fmla="*/ 0 h 298"/>
                <a:gd name="T4" fmla="*/ 0 w 299"/>
                <a:gd name="T5" fmla="*/ 0 h 298"/>
                <a:gd name="T6" fmla="*/ 0 60000 65536"/>
                <a:gd name="T7" fmla="*/ 0 60000 65536"/>
                <a:gd name="T8" fmla="*/ 0 60000 65536"/>
                <a:gd name="T9" fmla="*/ 0 w 299"/>
                <a:gd name="T10" fmla="*/ 0 h 298"/>
                <a:gd name="T11" fmla="*/ 299 w 299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9" h="298">
                  <a:moveTo>
                    <a:pt x="0" y="298"/>
                  </a:moveTo>
                  <a:lnTo>
                    <a:pt x="297" y="0"/>
                  </a:lnTo>
                  <a:lnTo>
                    <a:pt x="29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42" name="Freeform 901"/>
            <p:cNvSpPr>
              <a:spLocks/>
            </p:cNvSpPr>
            <p:nvPr/>
          </p:nvSpPr>
          <p:spPr bwMode="auto">
            <a:xfrm>
              <a:off x="4033" y="4118"/>
              <a:ext cx="41" cy="41"/>
            </a:xfrm>
            <a:custGeom>
              <a:avLst/>
              <a:gdLst>
                <a:gd name="T0" fmla="*/ 0 w 489"/>
                <a:gd name="T1" fmla="*/ 0 h 488"/>
                <a:gd name="T2" fmla="*/ 0 w 489"/>
                <a:gd name="T3" fmla="*/ 0 h 488"/>
                <a:gd name="T4" fmla="*/ 0 w 489"/>
                <a:gd name="T5" fmla="*/ 0 h 488"/>
                <a:gd name="T6" fmla="*/ 0 60000 65536"/>
                <a:gd name="T7" fmla="*/ 0 60000 65536"/>
                <a:gd name="T8" fmla="*/ 0 60000 65536"/>
                <a:gd name="T9" fmla="*/ 0 w 489"/>
                <a:gd name="T10" fmla="*/ 0 h 488"/>
                <a:gd name="T11" fmla="*/ 489 w 489"/>
                <a:gd name="T12" fmla="*/ 488 h 4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9" h="488">
                  <a:moveTo>
                    <a:pt x="0" y="488"/>
                  </a:moveTo>
                  <a:lnTo>
                    <a:pt x="487" y="0"/>
                  </a:lnTo>
                  <a:lnTo>
                    <a:pt x="48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43" name="Freeform 902"/>
            <p:cNvSpPr>
              <a:spLocks/>
            </p:cNvSpPr>
            <p:nvPr/>
          </p:nvSpPr>
          <p:spPr bwMode="auto">
            <a:xfrm>
              <a:off x="4014" y="4102"/>
              <a:ext cx="60" cy="61"/>
            </a:xfrm>
            <a:custGeom>
              <a:avLst/>
              <a:gdLst>
                <a:gd name="T0" fmla="*/ 0 w 726"/>
                <a:gd name="T1" fmla="*/ 0 h 725"/>
                <a:gd name="T2" fmla="*/ 0 w 726"/>
                <a:gd name="T3" fmla="*/ 0 h 725"/>
                <a:gd name="T4" fmla="*/ 0 w 726"/>
                <a:gd name="T5" fmla="*/ 0 h 725"/>
                <a:gd name="T6" fmla="*/ 0 60000 65536"/>
                <a:gd name="T7" fmla="*/ 0 60000 65536"/>
                <a:gd name="T8" fmla="*/ 0 60000 65536"/>
                <a:gd name="T9" fmla="*/ 0 w 726"/>
                <a:gd name="T10" fmla="*/ 0 h 725"/>
                <a:gd name="T11" fmla="*/ 726 w 726"/>
                <a:gd name="T12" fmla="*/ 725 h 7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5">
                  <a:moveTo>
                    <a:pt x="0" y="725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44" name="Freeform 903"/>
            <p:cNvSpPr>
              <a:spLocks/>
            </p:cNvSpPr>
            <p:nvPr/>
          </p:nvSpPr>
          <p:spPr bwMode="auto">
            <a:xfrm>
              <a:off x="4014" y="4086"/>
              <a:ext cx="60" cy="61"/>
            </a:xfrm>
            <a:custGeom>
              <a:avLst/>
              <a:gdLst>
                <a:gd name="T0" fmla="*/ 0 w 726"/>
                <a:gd name="T1" fmla="*/ 0 h 724"/>
                <a:gd name="T2" fmla="*/ 0 w 726"/>
                <a:gd name="T3" fmla="*/ 0 h 724"/>
                <a:gd name="T4" fmla="*/ 0 w 726"/>
                <a:gd name="T5" fmla="*/ 0 h 724"/>
                <a:gd name="T6" fmla="*/ 0 60000 65536"/>
                <a:gd name="T7" fmla="*/ 0 60000 65536"/>
                <a:gd name="T8" fmla="*/ 0 60000 65536"/>
                <a:gd name="T9" fmla="*/ 0 w 726"/>
                <a:gd name="T10" fmla="*/ 0 h 724"/>
                <a:gd name="T11" fmla="*/ 726 w 726"/>
                <a:gd name="T12" fmla="*/ 724 h 7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4">
                  <a:moveTo>
                    <a:pt x="0" y="724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45" name="Freeform 904"/>
            <p:cNvSpPr>
              <a:spLocks/>
            </p:cNvSpPr>
            <p:nvPr/>
          </p:nvSpPr>
          <p:spPr bwMode="auto">
            <a:xfrm>
              <a:off x="4014" y="4070"/>
              <a:ext cx="60" cy="61"/>
            </a:xfrm>
            <a:custGeom>
              <a:avLst/>
              <a:gdLst>
                <a:gd name="T0" fmla="*/ 0 w 726"/>
                <a:gd name="T1" fmla="*/ 0 h 724"/>
                <a:gd name="T2" fmla="*/ 0 w 726"/>
                <a:gd name="T3" fmla="*/ 0 h 724"/>
                <a:gd name="T4" fmla="*/ 0 w 726"/>
                <a:gd name="T5" fmla="*/ 0 h 724"/>
                <a:gd name="T6" fmla="*/ 0 60000 65536"/>
                <a:gd name="T7" fmla="*/ 0 60000 65536"/>
                <a:gd name="T8" fmla="*/ 0 60000 65536"/>
                <a:gd name="T9" fmla="*/ 0 w 726"/>
                <a:gd name="T10" fmla="*/ 0 h 724"/>
                <a:gd name="T11" fmla="*/ 726 w 726"/>
                <a:gd name="T12" fmla="*/ 724 h 7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4">
                  <a:moveTo>
                    <a:pt x="0" y="724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46" name="Freeform 905"/>
            <p:cNvSpPr>
              <a:spLocks/>
            </p:cNvSpPr>
            <p:nvPr/>
          </p:nvSpPr>
          <p:spPr bwMode="auto">
            <a:xfrm>
              <a:off x="4014" y="4054"/>
              <a:ext cx="60" cy="61"/>
            </a:xfrm>
            <a:custGeom>
              <a:avLst/>
              <a:gdLst>
                <a:gd name="T0" fmla="*/ 0 w 726"/>
                <a:gd name="T1" fmla="*/ 0 h 725"/>
                <a:gd name="T2" fmla="*/ 0 w 726"/>
                <a:gd name="T3" fmla="*/ 0 h 725"/>
                <a:gd name="T4" fmla="*/ 0 w 726"/>
                <a:gd name="T5" fmla="*/ 0 h 725"/>
                <a:gd name="T6" fmla="*/ 0 60000 65536"/>
                <a:gd name="T7" fmla="*/ 0 60000 65536"/>
                <a:gd name="T8" fmla="*/ 0 60000 65536"/>
                <a:gd name="T9" fmla="*/ 0 w 726"/>
                <a:gd name="T10" fmla="*/ 0 h 725"/>
                <a:gd name="T11" fmla="*/ 726 w 726"/>
                <a:gd name="T12" fmla="*/ 725 h 7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5">
                  <a:moveTo>
                    <a:pt x="0" y="725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47" name="Freeform 906"/>
            <p:cNvSpPr>
              <a:spLocks/>
            </p:cNvSpPr>
            <p:nvPr/>
          </p:nvSpPr>
          <p:spPr bwMode="auto">
            <a:xfrm>
              <a:off x="4014" y="4039"/>
              <a:ext cx="60" cy="60"/>
            </a:xfrm>
            <a:custGeom>
              <a:avLst/>
              <a:gdLst>
                <a:gd name="T0" fmla="*/ 0 w 726"/>
                <a:gd name="T1" fmla="*/ 0 h 725"/>
                <a:gd name="T2" fmla="*/ 0 w 726"/>
                <a:gd name="T3" fmla="*/ 0 h 725"/>
                <a:gd name="T4" fmla="*/ 0 w 726"/>
                <a:gd name="T5" fmla="*/ 0 h 725"/>
                <a:gd name="T6" fmla="*/ 0 60000 65536"/>
                <a:gd name="T7" fmla="*/ 0 60000 65536"/>
                <a:gd name="T8" fmla="*/ 0 60000 65536"/>
                <a:gd name="T9" fmla="*/ 0 w 726"/>
                <a:gd name="T10" fmla="*/ 0 h 725"/>
                <a:gd name="T11" fmla="*/ 726 w 726"/>
                <a:gd name="T12" fmla="*/ 725 h 7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5">
                  <a:moveTo>
                    <a:pt x="0" y="725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48" name="Freeform 907"/>
            <p:cNvSpPr>
              <a:spLocks/>
            </p:cNvSpPr>
            <p:nvPr/>
          </p:nvSpPr>
          <p:spPr bwMode="auto">
            <a:xfrm>
              <a:off x="4014" y="4023"/>
              <a:ext cx="60" cy="60"/>
            </a:xfrm>
            <a:custGeom>
              <a:avLst/>
              <a:gdLst>
                <a:gd name="T0" fmla="*/ 0 w 726"/>
                <a:gd name="T1" fmla="*/ 0 h 724"/>
                <a:gd name="T2" fmla="*/ 0 w 726"/>
                <a:gd name="T3" fmla="*/ 0 h 724"/>
                <a:gd name="T4" fmla="*/ 0 w 726"/>
                <a:gd name="T5" fmla="*/ 0 h 724"/>
                <a:gd name="T6" fmla="*/ 0 60000 65536"/>
                <a:gd name="T7" fmla="*/ 0 60000 65536"/>
                <a:gd name="T8" fmla="*/ 0 60000 65536"/>
                <a:gd name="T9" fmla="*/ 0 w 726"/>
                <a:gd name="T10" fmla="*/ 0 h 724"/>
                <a:gd name="T11" fmla="*/ 726 w 726"/>
                <a:gd name="T12" fmla="*/ 724 h 7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4">
                  <a:moveTo>
                    <a:pt x="0" y="724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49" name="Freeform 908"/>
            <p:cNvSpPr>
              <a:spLocks/>
            </p:cNvSpPr>
            <p:nvPr/>
          </p:nvSpPr>
          <p:spPr bwMode="auto">
            <a:xfrm>
              <a:off x="4014" y="4007"/>
              <a:ext cx="60" cy="60"/>
            </a:xfrm>
            <a:custGeom>
              <a:avLst/>
              <a:gdLst>
                <a:gd name="T0" fmla="*/ 0 w 726"/>
                <a:gd name="T1" fmla="*/ 0 h 725"/>
                <a:gd name="T2" fmla="*/ 0 w 726"/>
                <a:gd name="T3" fmla="*/ 0 h 725"/>
                <a:gd name="T4" fmla="*/ 0 w 726"/>
                <a:gd name="T5" fmla="*/ 0 h 725"/>
                <a:gd name="T6" fmla="*/ 0 60000 65536"/>
                <a:gd name="T7" fmla="*/ 0 60000 65536"/>
                <a:gd name="T8" fmla="*/ 0 60000 65536"/>
                <a:gd name="T9" fmla="*/ 0 w 726"/>
                <a:gd name="T10" fmla="*/ 0 h 725"/>
                <a:gd name="T11" fmla="*/ 726 w 726"/>
                <a:gd name="T12" fmla="*/ 725 h 7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5">
                  <a:moveTo>
                    <a:pt x="0" y="725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50" name="Freeform 909"/>
            <p:cNvSpPr>
              <a:spLocks/>
            </p:cNvSpPr>
            <p:nvPr/>
          </p:nvSpPr>
          <p:spPr bwMode="auto">
            <a:xfrm>
              <a:off x="4014" y="3991"/>
              <a:ext cx="60" cy="60"/>
            </a:xfrm>
            <a:custGeom>
              <a:avLst/>
              <a:gdLst>
                <a:gd name="T0" fmla="*/ 0 w 726"/>
                <a:gd name="T1" fmla="*/ 0 h 724"/>
                <a:gd name="T2" fmla="*/ 0 w 726"/>
                <a:gd name="T3" fmla="*/ 0 h 724"/>
                <a:gd name="T4" fmla="*/ 0 w 726"/>
                <a:gd name="T5" fmla="*/ 0 h 724"/>
                <a:gd name="T6" fmla="*/ 0 60000 65536"/>
                <a:gd name="T7" fmla="*/ 0 60000 65536"/>
                <a:gd name="T8" fmla="*/ 0 60000 65536"/>
                <a:gd name="T9" fmla="*/ 0 w 726"/>
                <a:gd name="T10" fmla="*/ 0 h 724"/>
                <a:gd name="T11" fmla="*/ 726 w 726"/>
                <a:gd name="T12" fmla="*/ 724 h 7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4">
                  <a:moveTo>
                    <a:pt x="0" y="724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51" name="Freeform 910"/>
            <p:cNvSpPr>
              <a:spLocks/>
            </p:cNvSpPr>
            <p:nvPr/>
          </p:nvSpPr>
          <p:spPr bwMode="auto">
            <a:xfrm>
              <a:off x="4014" y="3975"/>
              <a:ext cx="60" cy="60"/>
            </a:xfrm>
            <a:custGeom>
              <a:avLst/>
              <a:gdLst>
                <a:gd name="T0" fmla="*/ 0 w 726"/>
                <a:gd name="T1" fmla="*/ 0 h 723"/>
                <a:gd name="T2" fmla="*/ 0 w 726"/>
                <a:gd name="T3" fmla="*/ 0 h 723"/>
                <a:gd name="T4" fmla="*/ 0 w 726"/>
                <a:gd name="T5" fmla="*/ 0 h 723"/>
                <a:gd name="T6" fmla="*/ 0 60000 65536"/>
                <a:gd name="T7" fmla="*/ 0 60000 65536"/>
                <a:gd name="T8" fmla="*/ 0 60000 65536"/>
                <a:gd name="T9" fmla="*/ 0 w 726"/>
                <a:gd name="T10" fmla="*/ 0 h 723"/>
                <a:gd name="T11" fmla="*/ 726 w 726"/>
                <a:gd name="T12" fmla="*/ 723 h 7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3">
                  <a:moveTo>
                    <a:pt x="0" y="723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52" name="Freeform 911"/>
            <p:cNvSpPr>
              <a:spLocks/>
            </p:cNvSpPr>
            <p:nvPr/>
          </p:nvSpPr>
          <p:spPr bwMode="auto">
            <a:xfrm>
              <a:off x="4014" y="3959"/>
              <a:ext cx="60" cy="61"/>
            </a:xfrm>
            <a:custGeom>
              <a:avLst/>
              <a:gdLst>
                <a:gd name="T0" fmla="*/ 0 w 726"/>
                <a:gd name="T1" fmla="*/ 0 h 725"/>
                <a:gd name="T2" fmla="*/ 0 w 726"/>
                <a:gd name="T3" fmla="*/ 0 h 725"/>
                <a:gd name="T4" fmla="*/ 0 w 726"/>
                <a:gd name="T5" fmla="*/ 0 h 725"/>
                <a:gd name="T6" fmla="*/ 0 60000 65536"/>
                <a:gd name="T7" fmla="*/ 0 60000 65536"/>
                <a:gd name="T8" fmla="*/ 0 60000 65536"/>
                <a:gd name="T9" fmla="*/ 0 w 726"/>
                <a:gd name="T10" fmla="*/ 0 h 725"/>
                <a:gd name="T11" fmla="*/ 726 w 726"/>
                <a:gd name="T12" fmla="*/ 725 h 7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5">
                  <a:moveTo>
                    <a:pt x="0" y="725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53" name="Freeform 912"/>
            <p:cNvSpPr>
              <a:spLocks/>
            </p:cNvSpPr>
            <p:nvPr/>
          </p:nvSpPr>
          <p:spPr bwMode="auto">
            <a:xfrm>
              <a:off x="4014" y="3943"/>
              <a:ext cx="60" cy="61"/>
            </a:xfrm>
            <a:custGeom>
              <a:avLst/>
              <a:gdLst>
                <a:gd name="T0" fmla="*/ 0 w 726"/>
                <a:gd name="T1" fmla="*/ 0 h 725"/>
                <a:gd name="T2" fmla="*/ 0 w 726"/>
                <a:gd name="T3" fmla="*/ 0 h 725"/>
                <a:gd name="T4" fmla="*/ 0 w 726"/>
                <a:gd name="T5" fmla="*/ 0 h 725"/>
                <a:gd name="T6" fmla="*/ 0 60000 65536"/>
                <a:gd name="T7" fmla="*/ 0 60000 65536"/>
                <a:gd name="T8" fmla="*/ 0 60000 65536"/>
                <a:gd name="T9" fmla="*/ 0 w 726"/>
                <a:gd name="T10" fmla="*/ 0 h 725"/>
                <a:gd name="T11" fmla="*/ 726 w 726"/>
                <a:gd name="T12" fmla="*/ 725 h 7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5">
                  <a:moveTo>
                    <a:pt x="0" y="725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54" name="Freeform 913"/>
            <p:cNvSpPr>
              <a:spLocks/>
            </p:cNvSpPr>
            <p:nvPr/>
          </p:nvSpPr>
          <p:spPr bwMode="auto">
            <a:xfrm>
              <a:off x="4014" y="3927"/>
              <a:ext cx="60" cy="61"/>
            </a:xfrm>
            <a:custGeom>
              <a:avLst/>
              <a:gdLst>
                <a:gd name="T0" fmla="*/ 0 w 726"/>
                <a:gd name="T1" fmla="*/ 0 h 725"/>
                <a:gd name="T2" fmla="*/ 0 w 726"/>
                <a:gd name="T3" fmla="*/ 0 h 725"/>
                <a:gd name="T4" fmla="*/ 0 w 726"/>
                <a:gd name="T5" fmla="*/ 0 h 725"/>
                <a:gd name="T6" fmla="*/ 0 60000 65536"/>
                <a:gd name="T7" fmla="*/ 0 60000 65536"/>
                <a:gd name="T8" fmla="*/ 0 60000 65536"/>
                <a:gd name="T9" fmla="*/ 0 w 726"/>
                <a:gd name="T10" fmla="*/ 0 h 725"/>
                <a:gd name="T11" fmla="*/ 726 w 726"/>
                <a:gd name="T12" fmla="*/ 725 h 7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5">
                  <a:moveTo>
                    <a:pt x="0" y="725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55" name="Freeform 914"/>
            <p:cNvSpPr>
              <a:spLocks/>
            </p:cNvSpPr>
            <p:nvPr/>
          </p:nvSpPr>
          <p:spPr bwMode="auto">
            <a:xfrm>
              <a:off x="4014" y="3912"/>
              <a:ext cx="60" cy="60"/>
            </a:xfrm>
            <a:custGeom>
              <a:avLst/>
              <a:gdLst>
                <a:gd name="T0" fmla="*/ 0 w 726"/>
                <a:gd name="T1" fmla="*/ 0 h 725"/>
                <a:gd name="T2" fmla="*/ 0 w 726"/>
                <a:gd name="T3" fmla="*/ 0 h 725"/>
                <a:gd name="T4" fmla="*/ 0 w 726"/>
                <a:gd name="T5" fmla="*/ 0 h 725"/>
                <a:gd name="T6" fmla="*/ 0 60000 65536"/>
                <a:gd name="T7" fmla="*/ 0 60000 65536"/>
                <a:gd name="T8" fmla="*/ 0 60000 65536"/>
                <a:gd name="T9" fmla="*/ 0 w 726"/>
                <a:gd name="T10" fmla="*/ 0 h 725"/>
                <a:gd name="T11" fmla="*/ 726 w 726"/>
                <a:gd name="T12" fmla="*/ 725 h 7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5">
                  <a:moveTo>
                    <a:pt x="0" y="725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56" name="Freeform 915"/>
            <p:cNvSpPr>
              <a:spLocks/>
            </p:cNvSpPr>
            <p:nvPr/>
          </p:nvSpPr>
          <p:spPr bwMode="auto">
            <a:xfrm>
              <a:off x="4014" y="3896"/>
              <a:ext cx="60" cy="60"/>
            </a:xfrm>
            <a:custGeom>
              <a:avLst/>
              <a:gdLst>
                <a:gd name="T0" fmla="*/ 0 w 726"/>
                <a:gd name="T1" fmla="*/ 0 h 723"/>
                <a:gd name="T2" fmla="*/ 0 w 726"/>
                <a:gd name="T3" fmla="*/ 0 h 723"/>
                <a:gd name="T4" fmla="*/ 0 w 726"/>
                <a:gd name="T5" fmla="*/ 0 h 723"/>
                <a:gd name="T6" fmla="*/ 0 60000 65536"/>
                <a:gd name="T7" fmla="*/ 0 60000 65536"/>
                <a:gd name="T8" fmla="*/ 0 60000 65536"/>
                <a:gd name="T9" fmla="*/ 0 w 726"/>
                <a:gd name="T10" fmla="*/ 0 h 723"/>
                <a:gd name="T11" fmla="*/ 726 w 726"/>
                <a:gd name="T12" fmla="*/ 723 h 7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3">
                  <a:moveTo>
                    <a:pt x="0" y="723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57" name="Freeform 916"/>
            <p:cNvSpPr>
              <a:spLocks/>
            </p:cNvSpPr>
            <p:nvPr/>
          </p:nvSpPr>
          <p:spPr bwMode="auto">
            <a:xfrm>
              <a:off x="4014" y="3885"/>
              <a:ext cx="54" cy="54"/>
            </a:xfrm>
            <a:custGeom>
              <a:avLst/>
              <a:gdLst>
                <a:gd name="T0" fmla="*/ 0 w 649"/>
                <a:gd name="T1" fmla="*/ 0 h 648"/>
                <a:gd name="T2" fmla="*/ 0 w 649"/>
                <a:gd name="T3" fmla="*/ 0 h 648"/>
                <a:gd name="T4" fmla="*/ 0 w 649"/>
                <a:gd name="T5" fmla="*/ 0 h 648"/>
                <a:gd name="T6" fmla="*/ 0 60000 65536"/>
                <a:gd name="T7" fmla="*/ 0 60000 65536"/>
                <a:gd name="T8" fmla="*/ 0 60000 65536"/>
                <a:gd name="T9" fmla="*/ 0 w 649"/>
                <a:gd name="T10" fmla="*/ 0 h 648"/>
                <a:gd name="T11" fmla="*/ 649 w 649"/>
                <a:gd name="T12" fmla="*/ 648 h 6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9" h="648">
                  <a:moveTo>
                    <a:pt x="0" y="648"/>
                  </a:moveTo>
                  <a:lnTo>
                    <a:pt x="648" y="0"/>
                  </a:lnTo>
                  <a:lnTo>
                    <a:pt x="64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58" name="Freeform 917"/>
            <p:cNvSpPr>
              <a:spLocks/>
            </p:cNvSpPr>
            <p:nvPr/>
          </p:nvSpPr>
          <p:spPr bwMode="auto">
            <a:xfrm>
              <a:off x="4014" y="3885"/>
              <a:ext cx="38" cy="38"/>
            </a:xfrm>
            <a:custGeom>
              <a:avLst/>
              <a:gdLst>
                <a:gd name="T0" fmla="*/ 0 w 460"/>
                <a:gd name="T1" fmla="*/ 0 h 458"/>
                <a:gd name="T2" fmla="*/ 0 w 460"/>
                <a:gd name="T3" fmla="*/ 0 h 458"/>
                <a:gd name="T4" fmla="*/ 0 w 460"/>
                <a:gd name="T5" fmla="*/ 0 h 458"/>
                <a:gd name="T6" fmla="*/ 0 60000 65536"/>
                <a:gd name="T7" fmla="*/ 0 60000 65536"/>
                <a:gd name="T8" fmla="*/ 0 60000 65536"/>
                <a:gd name="T9" fmla="*/ 0 w 460"/>
                <a:gd name="T10" fmla="*/ 0 h 458"/>
                <a:gd name="T11" fmla="*/ 460 w 460"/>
                <a:gd name="T12" fmla="*/ 458 h 4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0" h="458">
                  <a:moveTo>
                    <a:pt x="0" y="458"/>
                  </a:moveTo>
                  <a:lnTo>
                    <a:pt x="459" y="0"/>
                  </a:lnTo>
                  <a:lnTo>
                    <a:pt x="46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59" name="Freeform 918"/>
            <p:cNvSpPr>
              <a:spLocks/>
            </p:cNvSpPr>
            <p:nvPr/>
          </p:nvSpPr>
          <p:spPr bwMode="auto">
            <a:xfrm>
              <a:off x="4014" y="3885"/>
              <a:ext cx="22" cy="22"/>
            </a:xfrm>
            <a:custGeom>
              <a:avLst/>
              <a:gdLst>
                <a:gd name="T0" fmla="*/ 0 w 269"/>
                <a:gd name="T1" fmla="*/ 0 h 267"/>
                <a:gd name="T2" fmla="*/ 0 w 269"/>
                <a:gd name="T3" fmla="*/ 0 h 267"/>
                <a:gd name="T4" fmla="*/ 0 w 269"/>
                <a:gd name="T5" fmla="*/ 0 h 267"/>
                <a:gd name="T6" fmla="*/ 0 60000 65536"/>
                <a:gd name="T7" fmla="*/ 0 60000 65536"/>
                <a:gd name="T8" fmla="*/ 0 60000 65536"/>
                <a:gd name="T9" fmla="*/ 0 w 269"/>
                <a:gd name="T10" fmla="*/ 0 h 267"/>
                <a:gd name="T11" fmla="*/ 269 w 269"/>
                <a:gd name="T12" fmla="*/ 267 h 2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9" h="267">
                  <a:moveTo>
                    <a:pt x="0" y="267"/>
                  </a:moveTo>
                  <a:lnTo>
                    <a:pt x="268" y="0"/>
                  </a:lnTo>
                  <a:lnTo>
                    <a:pt x="26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60" name="Freeform 919"/>
            <p:cNvSpPr>
              <a:spLocks/>
            </p:cNvSpPr>
            <p:nvPr/>
          </p:nvSpPr>
          <p:spPr bwMode="auto">
            <a:xfrm>
              <a:off x="4065" y="4150"/>
              <a:ext cx="9" cy="9"/>
            </a:xfrm>
            <a:custGeom>
              <a:avLst/>
              <a:gdLst>
                <a:gd name="T0" fmla="*/ 0 w 108"/>
                <a:gd name="T1" fmla="*/ 0 h 108"/>
                <a:gd name="T2" fmla="*/ 0 w 108"/>
                <a:gd name="T3" fmla="*/ 0 h 108"/>
                <a:gd name="T4" fmla="*/ 0 w 108"/>
                <a:gd name="T5" fmla="*/ 0 h 108"/>
                <a:gd name="T6" fmla="*/ 0 60000 65536"/>
                <a:gd name="T7" fmla="*/ 0 60000 65536"/>
                <a:gd name="T8" fmla="*/ 0 60000 65536"/>
                <a:gd name="T9" fmla="*/ 0 w 108"/>
                <a:gd name="T10" fmla="*/ 0 h 108"/>
                <a:gd name="T11" fmla="*/ 108 w 108"/>
                <a:gd name="T12" fmla="*/ 108 h 1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" h="108">
                  <a:moveTo>
                    <a:pt x="0" y="108"/>
                  </a:moveTo>
                  <a:lnTo>
                    <a:pt x="106" y="0"/>
                  </a:lnTo>
                  <a:lnTo>
                    <a:pt x="10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61" name="Freeform 920"/>
            <p:cNvSpPr>
              <a:spLocks/>
            </p:cNvSpPr>
            <p:nvPr/>
          </p:nvSpPr>
          <p:spPr bwMode="auto">
            <a:xfrm>
              <a:off x="4074" y="2714"/>
              <a:ext cx="1" cy="317"/>
            </a:xfrm>
            <a:custGeom>
              <a:avLst/>
              <a:gdLst>
                <a:gd name="T0" fmla="*/ 0 w 2"/>
                <a:gd name="T1" fmla="*/ 0 h 3803"/>
                <a:gd name="T2" fmla="*/ 0 w 2"/>
                <a:gd name="T3" fmla="*/ 0 h 3803"/>
                <a:gd name="T4" fmla="*/ 1 w 2"/>
                <a:gd name="T5" fmla="*/ 0 h 3803"/>
                <a:gd name="T6" fmla="*/ 0 60000 65536"/>
                <a:gd name="T7" fmla="*/ 0 60000 65536"/>
                <a:gd name="T8" fmla="*/ 0 60000 65536"/>
                <a:gd name="T9" fmla="*/ 0 w 2"/>
                <a:gd name="T10" fmla="*/ 0 h 3803"/>
                <a:gd name="T11" fmla="*/ 2 w 2"/>
                <a:gd name="T12" fmla="*/ 3803 h 380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803">
                  <a:moveTo>
                    <a:pt x="0" y="0"/>
                  </a:moveTo>
                  <a:lnTo>
                    <a:pt x="0" y="3803"/>
                  </a:lnTo>
                  <a:lnTo>
                    <a:pt x="2" y="380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62" name="Freeform 921"/>
            <p:cNvSpPr>
              <a:spLocks/>
            </p:cNvSpPr>
            <p:nvPr/>
          </p:nvSpPr>
          <p:spPr bwMode="auto">
            <a:xfrm>
              <a:off x="3728" y="3167"/>
              <a:ext cx="282" cy="1"/>
            </a:xfrm>
            <a:custGeom>
              <a:avLst/>
              <a:gdLst>
                <a:gd name="T0" fmla="*/ 0 w 3392"/>
                <a:gd name="T1" fmla="*/ 0 h 1"/>
                <a:gd name="T2" fmla="*/ 0 w 3392"/>
                <a:gd name="T3" fmla="*/ 0 h 1"/>
                <a:gd name="T4" fmla="*/ 0 w 3392"/>
                <a:gd name="T5" fmla="*/ 0 h 1"/>
                <a:gd name="T6" fmla="*/ 0 60000 65536"/>
                <a:gd name="T7" fmla="*/ 0 60000 65536"/>
                <a:gd name="T8" fmla="*/ 0 60000 65536"/>
                <a:gd name="T9" fmla="*/ 0 w 3392"/>
                <a:gd name="T10" fmla="*/ 0 h 1"/>
                <a:gd name="T11" fmla="*/ 3392 w 339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92" h="1">
                  <a:moveTo>
                    <a:pt x="0" y="0"/>
                  </a:moveTo>
                  <a:lnTo>
                    <a:pt x="3391" y="0"/>
                  </a:lnTo>
                  <a:lnTo>
                    <a:pt x="339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63" name="Freeform 922"/>
            <p:cNvSpPr>
              <a:spLocks/>
            </p:cNvSpPr>
            <p:nvPr/>
          </p:nvSpPr>
          <p:spPr bwMode="auto">
            <a:xfrm>
              <a:off x="4014" y="3183"/>
              <a:ext cx="2" cy="1"/>
            </a:xfrm>
            <a:custGeom>
              <a:avLst/>
              <a:gdLst>
                <a:gd name="T0" fmla="*/ 0 w 22"/>
                <a:gd name="T1" fmla="*/ 0 h 1"/>
                <a:gd name="T2" fmla="*/ 0 w 22"/>
                <a:gd name="T3" fmla="*/ 0 h 1"/>
                <a:gd name="T4" fmla="*/ 0 w 22"/>
                <a:gd name="T5" fmla="*/ 0 h 1"/>
                <a:gd name="T6" fmla="*/ 0 60000 65536"/>
                <a:gd name="T7" fmla="*/ 0 60000 65536"/>
                <a:gd name="T8" fmla="*/ 0 60000 65536"/>
                <a:gd name="T9" fmla="*/ 0 w 22"/>
                <a:gd name="T10" fmla="*/ 0 h 1"/>
                <a:gd name="T11" fmla="*/ 22 w 2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1">
                  <a:moveTo>
                    <a:pt x="0" y="0"/>
                  </a:moveTo>
                  <a:lnTo>
                    <a:pt x="21" y="0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64" name="Freeform 923"/>
            <p:cNvSpPr>
              <a:spLocks/>
            </p:cNvSpPr>
            <p:nvPr/>
          </p:nvSpPr>
          <p:spPr bwMode="auto">
            <a:xfrm>
              <a:off x="4016" y="3177"/>
              <a:ext cx="1" cy="1"/>
            </a:xfrm>
            <a:custGeom>
              <a:avLst/>
              <a:gdLst>
                <a:gd name="T0" fmla="*/ 0 w 5"/>
                <a:gd name="T1" fmla="*/ 0 h 22"/>
                <a:gd name="T2" fmla="*/ 0 w 5"/>
                <a:gd name="T3" fmla="*/ 0 h 22"/>
                <a:gd name="T4" fmla="*/ 0 w 5"/>
                <a:gd name="T5" fmla="*/ 0 h 22"/>
                <a:gd name="T6" fmla="*/ 0 w 5"/>
                <a:gd name="T7" fmla="*/ 0 h 22"/>
                <a:gd name="T8" fmla="*/ 0 w 5"/>
                <a:gd name="T9" fmla="*/ 0 h 22"/>
                <a:gd name="T10" fmla="*/ 0 w 5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2"/>
                <a:gd name="T20" fmla="*/ 5 w 5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2">
                  <a:moveTo>
                    <a:pt x="0" y="22"/>
                  </a:moveTo>
                  <a:lnTo>
                    <a:pt x="4" y="18"/>
                  </a:lnTo>
                  <a:lnTo>
                    <a:pt x="5" y="11"/>
                  </a:lnTo>
                  <a:lnTo>
                    <a:pt x="3" y="5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65" name="Freeform 924"/>
            <p:cNvSpPr>
              <a:spLocks/>
            </p:cNvSpPr>
            <p:nvPr/>
          </p:nvSpPr>
          <p:spPr bwMode="auto">
            <a:xfrm>
              <a:off x="4016" y="3178"/>
              <a:ext cx="1" cy="3"/>
            </a:xfrm>
            <a:custGeom>
              <a:avLst/>
              <a:gdLst>
                <a:gd name="T0" fmla="*/ 0 w 5"/>
                <a:gd name="T1" fmla="*/ 0 h 32"/>
                <a:gd name="T2" fmla="*/ 0 w 5"/>
                <a:gd name="T3" fmla="*/ 0 h 32"/>
                <a:gd name="T4" fmla="*/ 0 w 5"/>
                <a:gd name="T5" fmla="*/ 0 h 32"/>
                <a:gd name="T6" fmla="*/ 0 w 5"/>
                <a:gd name="T7" fmla="*/ 0 h 32"/>
                <a:gd name="T8" fmla="*/ 0 w 5"/>
                <a:gd name="T9" fmla="*/ 0 h 32"/>
                <a:gd name="T10" fmla="*/ 0 w 5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32"/>
                <a:gd name="T20" fmla="*/ 5 w 5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32">
                  <a:moveTo>
                    <a:pt x="0" y="32"/>
                  </a:moveTo>
                  <a:lnTo>
                    <a:pt x="4" y="24"/>
                  </a:lnTo>
                  <a:lnTo>
                    <a:pt x="5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66" name="Freeform 925"/>
            <p:cNvSpPr>
              <a:spLocks/>
            </p:cNvSpPr>
            <p:nvPr/>
          </p:nvSpPr>
          <p:spPr bwMode="auto">
            <a:xfrm>
              <a:off x="4016" y="3181"/>
              <a:ext cx="1" cy="2"/>
            </a:xfrm>
            <a:custGeom>
              <a:avLst/>
              <a:gdLst>
                <a:gd name="T0" fmla="*/ 0 w 4"/>
                <a:gd name="T1" fmla="*/ 0 h 24"/>
                <a:gd name="T2" fmla="*/ 0 w 4"/>
                <a:gd name="T3" fmla="*/ 0 h 24"/>
                <a:gd name="T4" fmla="*/ 0 w 4"/>
                <a:gd name="T5" fmla="*/ 0 h 24"/>
                <a:gd name="T6" fmla="*/ 0 w 4"/>
                <a:gd name="T7" fmla="*/ 0 h 24"/>
                <a:gd name="T8" fmla="*/ 0 w 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4"/>
                <a:gd name="T17" fmla="*/ 4 w 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4">
                  <a:moveTo>
                    <a:pt x="1" y="24"/>
                  </a:moveTo>
                  <a:lnTo>
                    <a:pt x="4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67" name="Freeform 926"/>
            <p:cNvSpPr>
              <a:spLocks/>
            </p:cNvSpPr>
            <p:nvPr/>
          </p:nvSpPr>
          <p:spPr bwMode="auto">
            <a:xfrm>
              <a:off x="4017" y="3178"/>
              <a:ext cx="1" cy="4"/>
            </a:xfrm>
            <a:custGeom>
              <a:avLst/>
              <a:gdLst>
                <a:gd name="T0" fmla="*/ 0 w 1"/>
                <a:gd name="T1" fmla="*/ 0 h 55"/>
                <a:gd name="T2" fmla="*/ 0 w 1"/>
                <a:gd name="T3" fmla="*/ 0 h 55"/>
                <a:gd name="T4" fmla="*/ 1 w 1"/>
                <a:gd name="T5" fmla="*/ 0 h 55"/>
                <a:gd name="T6" fmla="*/ 0 60000 65536"/>
                <a:gd name="T7" fmla="*/ 0 60000 65536"/>
                <a:gd name="T8" fmla="*/ 0 60000 65536"/>
                <a:gd name="T9" fmla="*/ 0 w 1"/>
                <a:gd name="T10" fmla="*/ 0 h 55"/>
                <a:gd name="T11" fmla="*/ 1 w 1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5">
                  <a:moveTo>
                    <a:pt x="0" y="5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68" name="Freeform 927"/>
            <p:cNvSpPr>
              <a:spLocks/>
            </p:cNvSpPr>
            <p:nvPr/>
          </p:nvSpPr>
          <p:spPr bwMode="auto">
            <a:xfrm>
              <a:off x="4014" y="3177"/>
              <a:ext cx="2" cy="1"/>
            </a:xfrm>
            <a:custGeom>
              <a:avLst/>
              <a:gdLst>
                <a:gd name="T0" fmla="*/ 0 w 21"/>
                <a:gd name="T1" fmla="*/ 0 h 1"/>
                <a:gd name="T2" fmla="*/ 0 w 21"/>
                <a:gd name="T3" fmla="*/ 0 h 1"/>
                <a:gd name="T4" fmla="*/ 0 w 21"/>
                <a:gd name="T5" fmla="*/ 0 h 1"/>
                <a:gd name="T6" fmla="*/ 0 60000 65536"/>
                <a:gd name="T7" fmla="*/ 0 60000 65536"/>
                <a:gd name="T8" fmla="*/ 0 60000 65536"/>
                <a:gd name="T9" fmla="*/ 0 w 21"/>
                <a:gd name="T10" fmla="*/ 0 h 1"/>
                <a:gd name="T11" fmla="*/ 21 w 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">
                  <a:moveTo>
                    <a:pt x="2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69" name="Freeform 928"/>
            <p:cNvSpPr>
              <a:spLocks/>
            </p:cNvSpPr>
            <p:nvPr/>
          </p:nvSpPr>
          <p:spPr bwMode="auto">
            <a:xfrm>
              <a:off x="4017" y="3178"/>
              <a:ext cx="60" cy="1"/>
            </a:xfrm>
            <a:custGeom>
              <a:avLst/>
              <a:gdLst>
                <a:gd name="T0" fmla="*/ 0 w 721"/>
                <a:gd name="T1" fmla="*/ 0 h 1"/>
                <a:gd name="T2" fmla="*/ 0 w 721"/>
                <a:gd name="T3" fmla="*/ 0 h 1"/>
                <a:gd name="T4" fmla="*/ 0 w 721"/>
                <a:gd name="T5" fmla="*/ 0 h 1"/>
                <a:gd name="T6" fmla="*/ 0 60000 65536"/>
                <a:gd name="T7" fmla="*/ 0 60000 65536"/>
                <a:gd name="T8" fmla="*/ 0 60000 65536"/>
                <a:gd name="T9" fmla="*/ 0 w 721"/>
                <a:gd name="T10" fmla="*/ 0 h 1"/>
                <a:gd name="T11" fmla="*/ 721 w 7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1" h="1">
                  <a:moveTo>
                    <a:pt x="0" y="0"/>
                  </a:moveTo>
                  <a:lnTo>
                    <a:pt x="720" y="0"/>
                  </a:lnTo>
                  <a:lnTo>
                    <a:pt x="72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70" name="Freeform 929"/>
            <p:cNvSpPr>
              <a:spLocks/>
            </p:cNvSpPr>
            <p:nvPr/>
          </p:nvSpPr>
          <p:spPr bwMode="auto">
            <a:xfrm>
              <a:off x="4017" y="3181"/>
              <a:ext cx="60" cy="1"/>
            </a:xfrm>
            <a:custGeom>
              <a:avLst/>
              <a:gdLst>
                <a:gd name="T0" fmla="*/ 0 w 721"/>
                <a:gd name="T1" fmla="*/ 0 h 1"/>
                <a:gd name="T2" fmla="*/ 0 w 721"/>
                <a:gd name="T3" fmla="*/ 0 h 1"/>
                <a:gd name="T4" fmla="*/ 0 w 721"/>
                <a:gd name="T5" fmla="*/ 0 h 1"/>
                <a:gd name="T6" fmla="*/ 0 60000 65536"/>
                <a:gd name="T7" fmla="*/ 0 60000 65536"/>
                <a:gd name="T8" fmla="*/ 0 60000 65536"/>
                <a:gd name="T9" fmla="*/ 0 w 721"/>
                <a:gd name="T10" fmla="*/ 0 h 1"/>
                <a:gd name="T11" fmla="*/ 721 w 7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1" h="1">
                  <a:moveTo>
                    <a:pt x="0" y="0"/>
                  </a:moveTo>
                  <a:lnTo>
                    <a:pt x="720" y="0"/>
                  </a:lnTo>
                  <a:lnTo>
                    <a:pt x="72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71" name="Freeform 930"/>
            <p:cNvSpPr>
              <a:spLocks/>
            </p:cNvSpPr>
            <p:nvPr/>
          </p:nvSpPr>
          <p:spPr bwMode="auto">
            <a:xfrm>
              <a:off x="4015" y="3181"/>
              <a:ext cx="1" cy="1"/>
            </a:xfrm>
            <a:custGeom>
              <a:avLst/>
              <a:gdLst>
                <a:gd name="T0" fmla="*/ 0 w 20"/>
                <a:gd name="T1" fmla="*/ 0 h 1"/>
                <a:gd name="T2" fmla="*/ 0 w 20"/>
                <a:gd name="T3" fmla="*/ 0 h 1"/>
                <a:gd name="T4" fmla="*/ 0 w 20"/>
                <a:gd name="T5" fmla="*/ 0 h 1"/>
                <a:gd name="T6" fmla="*/ 0 60000 65536"/>
                <a:gd name="T7" fmla="*/ 0 60000 65536"/>
                <a:gd name="T8" fmla="*/ 0 60000 65536"/>
                <a:gd name="T9" fmla="*/ 0 w 20"/>
                <a:gd name="T10" fmla="*/ 0 h 1"/>
                <a:gd name="T11" fmla="*/ 20 w 2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">
                  <a:moveTo>
                    <a:pt x="2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72" name="Freeform 931"/>
            <p:cNvSpPr>
              <a:spLocks/>
            </p:cNvSpPr>
            <p:nvPr/>
          </p:nvSpPr>
          <p:spPr bwMode="auto">
            <a:xfrm>
              <a:off x="4015" y="3178"/>
              <a:ext cx="1" cy="1"/>
            </a:xfrm>
            <a:custGeom>
              <a:avLst/>
              <a:gdLst>
                <a:gd name="T0" fmla="*/ 0 w 20"/>
                <a:gd name="T1" fmla="*/ 0 h 1"/>
                <a:gd name="T2" fmla="*/ 0 w 20"/>
                <a:gd name="T3" fmla="*/ 0 h 1"/>
                <a:gd name="T4" fmla="*/ 0 w 20"/>
                <a:gd name="T5" fmla="*/ 0 h 1"/>
                <a:gd name="T6" fmla="*/ 0 60000 65536"/>
                <a:gd name="T7" fmla="*/ 0 60000 65536"/>
                <a:gd name="T8" fmla="*/ 0 60000 65536"/>
                <a:gd name="T9" fmla="*/ 0 w 20"/>
                <a:gd name="T10" fmla="*/ 0 h 1"/>
                <a:gd name="T11" fmla="*/ 20 w 2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">
                  <a:moveTo>
                    <a:pt x="2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73" name="Freeform 932"/>
            <p:cNvSpPr>
              <a:spLocks/>
            </p:cNvSpPr>
            <p:nvPr/>
          </p:nvSpPr>
          <p:spPr bwMode="auto">
            <a:xfrm>
              <a:off x="3965" y="3170"/>
              <a:ext cx="2" cy="8"/>
            </a:xfrm>
            <a:custGeom>
              <a:avLst/>
              <a:gdLst>
                <a:gd name="T0" fmla="*/ 0 w 19"/>
                <a:gd name="T1" fmla="*/ 0 h 105"/>
                <a:gd name="T2" fmla="*/ 0 w 19"/>
                <a:gd name="T3" fmla="*/ 0 h 105"/>
                <a:gd name="T4" fmla="*/ 0 w 19"/>
                <a:gd name="T5" fmla="*/ 0 h 105"/>
                <a:gd name="T6" fmla="*/ 0 w 19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05"/>
                <a:gd name="T14" fmla="*/ 19 w 19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05">
                  <a:moveTo>
                    <a:pt x="19" y="0"/>
                  </a:moveTo>
                  <a:lnTo>
                    <a:pt x="0" y="0"/>
                  </a:lnTo>
                  <a:lnTo>
                    <a:pt x="19" y="105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74" name="Freeform 933"/>
            <p:cNvSpPr>
              <a:spLocks/>
            </p:cNvSpPr>
            <p:nvPr/>
          </p:nvSpPr>
          <p:spPr bwMode="auto">
            <a:xfrm>
              <a:off x="3965" y="3170"/>
              <a:ext cx="2" cy="8"/>
            </a:xfrm>
            <a:custGeom>
              <a:avLst/>
              <a:gdLst>
                <a:gd name="T0" fmla="*/ 0 w 19"/>
                <a:gd name="T1" fmla="*/ 0 h 105"/>
                <a:gd name="T2" fmla="*/ 0 w 19"/>
                <a:gd name="T3" fmla="*/ 0 h 105"/>
                <a:gd name="T4" fmla="*/ 0 w 19"/>
                <a:gd name="T5" fmla="*/ 0 h 105"/>
                <a:gd name="T6" fmla="*/ 0 w 19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05"/>
                <a:gd name="T14" fmla="*/ 19 w 19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05">
                  <a:moveTo>
                    <a:pt x="0" y="0"/>
                  </a:moveTo>
                  <a:lnTo>
                    <a:pt x="19" y="105"/>
                  </a:lnTo>
                  <a:lnTo>
                    <a:pt x="0" y="10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75" name="Rectangle 934"/>
            <p:cNvSpPr>
              <a:spLocks noChangeArrowheads="1"/>
            </p:cNvSpPr>
            <p:nvPr/>
          </p:nvSpPr>
          <p:spPr bwMode="auto">
            <a:xfrm>
              <a:off x="3965" y="3170"/>
              <a:ext cx="2" cy="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76" name="Freeform 935"/>
            <p:cNvSpPr>
              <a:spLocks/>
            </p:cNvSpPr>
            <p:nvPr/>
          </p:nvSpPr>
          <p:spPr bwMode="auto">
            <a:xfrm>
              <a:off x="3972" y="3181"/>
              <a:ext cx="40" cy="1"/>
            </a:xfrm>
            <a:custGeom>
              <a:avLst/>
              <a:gdLst>
                <a:gd name="T0" fmla="*/ 0 w 484"/>
                <a:gd name="T1" fmla="*/ 0 h 1"/>
                <a:gd name="T2" fmla="*/ 0 w 484"/>
                <a:gd name="T3" fmla="*/ 0 h 1"/>
                <a:gd name="T4" fmla="*/ 0 w 484"/>
                <a:gd name="T5" fmla="*/ 0 h 1"/>
                <a:gd name="T6" fmla="*/ 0 60000 65536"/>
                <a:gd name="T7" fmla="*/ 0 60000 65536"/>
                <a:gd name="T8" fmla="*/ 0 60000 65536"/>
                <a:gd name="T9" fmla="*/ 0 w 484"/>
                <a:gd name="T10" fmla="*/ 0 h 1"/>
                <a:gd name="T11" fmla="*/ 484 w 48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4" h="1">
                  <a:moveTo>
                    <a:pt x="0" y="0"/>
                  </a:moveTo>
                  <a:lnTo>
                    <a:pt x="483" y="0"/>
                  </a:lnTo>
                  <a:lnTo>
                    <a:pt x="4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77" name="Freeform 936"/>
            <p:cNvSpPr>
              <a:spLocks/>
            </p:cNvSpPr>
            <p:nvPr/>
          </p:nvSpPr>
          <p:spPr bwMode="auto">
            <a:xfrm>
              <a:off x="3972" y="3178"/>
              <a:ext cx="40" cy="1"/>
            </a:xfrm>
            <a:custGeom>
              <a:avLst/>
              <a:gdLst>
                <a:gd name="T0" fmla="*/ 0 w 484"/>
                <a:gd name="T1" fmla="*/ 0 h 1"/>
                <a:gd name="T2" fmla="*/ 0 w 484"/>
                <a:gd name="T3" fmla="*/ 0 h 1"/>
                <a:gd name="T4" fmla="*/ 0 w 484"/>
                <a:gd name="T5" fmla="*/ 0 h 1"/>
                <a:gd name="T6" fmla="*/ 0 60000 65536"/>
                <a:gd name="T7" fmla="*/ 0 60000 65536"/>
                <a:gd name="T8" fmla="*/ 0 60000 65536"/>
                <a:gd name="T9" fmla="*/ 0 w 484"/>
                <a:gd name="T10" fmla="*/ 0 h 1"/>
                <a:gd name="T11" fmla="*/ 484 w 48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4" h="1">
                  <a:moveTo>
                    <a:pt x="0" y="0"/>
                  </a:moveTo>
                  <a:lnTo>
                    <a:pt x="483" y="0"/>
                  </a:lnTo>
                  <a:lnTo>
                    <a:pt x="4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78" name="Freeform 937"/>
            <p:cNvSpPr>
              <a:spLocks/>
            </p:cNvSpPr>
            <p:nvPr/>
          </p:nvSpPr>
          <p:spPr bwMode="auto">
            <a:xfrm>
              <a:off x="3978" y="3178"/>
              <a:ext cx="3" cy="1"/>
            </a:xfrm>
            <a:custGeom>
              <a:avLst/>
              <a:gdLst>
                <a:gd name="T0" fmla="*/ 0 w 31"/>
                <a:gd name="T1" fmla="*/ 0 h 6"/>
                <a:gd name="T2" fmla="*/ 0 w 31"/>
                <a:gd name="T3" fmla="*/ 0 h 6"/>
                <a:gd name="T4" fmla="*/ 0 w 31"/>
                <a:gd name="T5" fmla="*/ 0 h 6"/>
                <a:gd name="T6" fmla="*/ 0 w 31"/>
                <a:gd name="T7" fmla="*/ 0 h 6"/>
                <a:gd name="T8" fmla="*/ 0 w 31"/>
                <a:gd name="T9" fmla="*/ 0 h 6"/>
                <a:gd name="T10" fmla="*/ 0 w 3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6"/>
                <a:gd name="T20" fmla="*/ 31 w 3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6">
                  <a:moveTo>
                    <a:pt x="31" y="6"/>
                  </a:moveTo>
                  <a:lnTo>
                    <a:pt x="23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6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79" name="Freeform 938"/>
            <p:cNvSpPr>
              <a:spLocks/>
            </p:cNvSpPr>
            <p:nvPr/>
          </p:nvSpPr>
          <p:spPr bwMode="auto">
            <a:xfrm>
              <a:off x="3998" y="3178"/>
              <a:ext cx="3" cy="1"/>
            </a:xfrm>
            <a:custGeom>
              <a:avLst/>
              <a:gdLst>
                <a:gd name="T0" fmla="*/ 0 w 29"/>
                <a:gd name="T1" fmla="*/ 0 h 5"/>
                <a:gd name="T2" fmla="*/ 0 w 29"/>
                <a:gd name="T3" fmla="*/ 0 h 5"/>
                <a:gd name="T4" fmla="*/ 0 w 29"/>
                <a:gd name="T5" fmla="*/ 0 h 5"/>
                <a:gd name="T6" fmla="*/ 0 w 29"/>
                <a:gd name="T7" fmla="*/ 0 h 5"/>
                <a:gd name="T8" fmla="*/ 0 w 29"/>
                <a:gd name="T9" fmla="*/ 0 h 5"/>
                <a:gd name="T10" fmla="*/ 0 w 29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5"/>
                <a:gd name="T20" fmla="*/ 29 w 29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5">
                  <a:moveTo>
                    <a:pt x="29" y="5"/>
                  </a:moveTo>
                  <a:lnTo>
                    <a:pt x="23" y="1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80" name="Freeform 939"/>
            <p:cNvSpPr>
              <a:spLocks/>
            </p:cNvSpPr>
            <p:nvPr/>
          </p:nvSpPr>
          <p:spPr bwMode="auto">
            <a:xfrm>
              <a:off x="4015" y="3175"/>
              <a:ext cx="3" cy="9"/>
            </a:xfrm>
            <a:custGeom>
              <a:avLst/>
              <a:gdLst>
                <a:gd name="T0" fmla="*/ 0 w 45"/>
                <a:gd name="T1" fmla="*/ 0 h 106"/>
                <a:gd name="T2" fmla="*/ 0 w 45"/>
                <a:gd name="T3" fmla="*/ 0 h 106"/>
                <a:gd name="T4" fmla="*/ 0 w 45"/>
                <a:gd name="T5" fmla="*/ 0 h 106"/>
                <a:gd name="T6" fmla="*/ 0 w 45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106"/>
                <a:gd name="T14" fmla="*/ 45 w 45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106">
                  <a:moveTo>
                    <a:pt x="45" y="0"/>
                  </a:moveTo>
                  <a:lnTo>
                    <a:pt x="0" y="0"/>
                  </a:lnTo>
                  <a:lnTo>
                    <a:pt x="45" y="106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81" name="Freeform 940"/>
            <p:cNvSpPr>
              <a:spLocks/>
            </p:cNvSpPr>
            <p:nvPr/>
          </p:nvSpPr>
          <p:spPr bwMode="auto">
            <a:xfrm>
              <a:off x="4015" y="3175"/>
              <a:ext cx="3" cy="9"/>
            </a:xfrm>
            <a:custGeom>
              <a:avLst/>
              <a:gdLst>
                <a:gd name="T0" fmla="*/ 0 w 45"/>
                <a:gd name="T1" fmla="*/ 0 h 106"/>
                <a:gd name="T2" fmla="*/ 0 w 45"/>
                <a:gd name="T3" fmla="*/ 0 h 106"/>
                <a:gd name="T4" fmla="*/ 0 w 45"/>
                <a:gd name="T5" fmla="*/ 0 h 106"/>
                <a:gd name="T6" fmla="*/ 0 w 45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106"/>
                <a:gd name="T14" fmla="*/ 45 w 45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106">
                  <a:moveTo>
                    <a:pt x="0" y="0"/>
                  </a:moveTo>
                  <a:lnTo>
                    <a:pt x="45" y="106"/>
                  </a:lnTo>
                  <a:lnTo>
                    <a:pt x="0" y="1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82" name="Rectangle 941"/>
            <p:cNvSpPr>
              <a:spLocks noChangeArrowheads="1"/>
            </p:cNvSpPr>
            <p:nvPr/>
          </p:nvSpPr>
          <p:spPr bwMode="auto">
            <a:xfrm>
              <a:off x="4015" y="3175"/>
              <a:ext cx="3" cy="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83" name="Freeform 942"/>
            <p:cNvSpPr>
              <a:spLocks/>
            </p:cNvSpPr>
            <p:nvPr/>
          </p:nvSpPr>
          <p:spPr bwMode="auto">
            <a:xfrm>
              <a:off x="3727" y="3019"/>
              <a:ext cx="3" cy="159"/>
            </a:xfrm>
            <a:custGeom>
              <a:avLst/>
              <a:gdLst>
                <a:gd name="T0" fmla="*/ 0 w 32"/>
                <a:gd name="T1" fmla="*/ 0 h 1916"/>
                <a:gd name="T2" fmla="*/ 0 w 32"/>
                <a:gd name="T3" fmla="*/ 0 h 1916"/>
                <a:gd name="T4" fmla="*/ 0 w 32"/>
                <a:gd name="T5" fmla="*/ 0 h 1916"/>
                <a:gd name="T6" fmla="*/ 0 w 32"/>
                <a:gd name="T7" fmla="*/ 0 h 19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1916"/>
                <a:gd name="T14" fmla="*/ 32 w 32"/>
                <a:gd name="T15" fmla="*/ 1916 h 19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1916">
                  <a:moveTo>
                    <a:pt x="32" y="0"/>
                  </a:moveTo>
                  <a:lnTo>
                    <a:pt x="0" y="0"/>
                  </a:lnTo>
                  <a:lnTo>
                    <a:pt x="32" y="1916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84" name="Freeform 943"/>
            <p:cNvSpPr>
              <a:spLocks/>
            </p:cNvSpPr>
            <p:nvPr/>
          </p:nvSpPr>
          <p:spPr bwMode="auto">
            <a:xfrm>
              <a:off x="3727" y="3019"/>
              <a:ext cx="3" cy="159"/>
            </a:xfrm>
            <a:custGeom>
              <a:avLst/>
              <a:gdLst>
                <a:gd name="T0" fmla="*/ 0 w 32"/>
                <a:gd name="T1" fmla="*/ 0 h 1916"/>
                <a:gd name="T2" fmla="*/ 0 w 32"/>
                <a:gd name="T3" fmla="*/ 0 h 1916"/>
                <a:gd name="T4" fmla="*/ 0 w 32"/>
                <a:gd name="T5" fmla="*/ 0 h 1916"/>
                <a:gd name="T6" fmla="*/ 0 w 32"/>
                <a:gd name="T7" fmla="*/ 0 h 19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1916"/>
                <a:gd name="T14" fmla="*/ 32 w 32"/>
                <a:gd name="T15" fmla="*/ 1916 h 19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1916">
                  <a:moveTo>
                    <a:pt x="0" y="0"/>
                  </a:moveTo>
                  <a:lnTo>
                    <a:pt x="32" y="1916"/>
                  </a:lnTo>
                  <a:lnTo>
                    <a:pt x="0" y="191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85" name="Rectangle 944"/>
            <p:cNvSpPr>
              <a:spLocks noChangeArrowheads="1"/>
            </p:cNvSpPr>
            <p:nvPr/>
          </p:nvSpPr>
          <p:spPr bwMode="auto">
            <a:xfrm>
              <a:off x="3727" y="3019"/>
              <a:ext cx="3" cy="1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86" name="Freeform 945"/>
            <p:cNvSpPr>
              <a:spLocks/>
            </p:cNvSpPr>
            <p:nvPr/>
          </p:nvSpPr>
          <p:spPr bwMode="auto">
            <a:xfrm>
              <a:off x="3972" y="3882"/>
              <a:ext cx="40" cy="1"/>
            </a:xfrm>
            <a:custGeom>
              <a:avLst/>
              <a:gdLst>
                <a:gd name="T0" fmla="*/ 0 w 484"/>
                <a:gd name="T1" fmla="*/ 0 h 1"/>
                <a:gd name="T2" fmla="*/ 0 w 484"/>
                <a:gd name="T3" fmla="*/ 0 h 1"/>
                <a:gd name="T4" fmla="*/ 0 w 484"/>
                <a:gd name="T5" fmla="*/ 0 h 1"/>
                <a:gd name="T6" fmla="*/ 0 60000 65536"/>
                <a:gd name="T7" fmla="*/ 0 60000 65536"/>
                <a:gd name="T8" fmla="*/ 0 60000 65536"/>
                <a:gd name="T9" fmla="*/ 0 w 484"/>
                <a:gd name="T10" fmla="*/ 0 h 1"/>
                <a:gd name="T11" fmla="*/ 484 w 48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4" h="1">
                  <a:moveTo>
                    <a:pt x="0" y="0"/>
                  </a:moveTo>
                  <a:lnTo>
                    <a:pt x="483" y="0"/>
                  </a:lnTo>
                  <a:lnTo>
                    <a:pt x="4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87" name="Freeform 946"/>
            <p:cNvSpPr>
              <a:spLocks/>
            </p:cNvSpPr>
            <p:nvPr/>
          </p:nvSpPr>
          <p:spPr bwMode="auto">
            <a:xfrm>
              <a:off x="3972" y="3885"/>
              <a:ext cx="40" cy="1"/>
            </a:xfrm>
            <a:custGeom>
              <a:avLst/>
              <a:gdLst>
                <a:gd name="T0" fmla="*/ 0 w 484"/>
                <a:gd name="T1" fmla="*/ 0 h 1"/>
                <a:gd name="T2" fmla="*/ 0 w 484"/>
                <a:gd name="T3" fmla="*/ 0 h 1"/>
                <a:gd name="T4" fmla="*/ 0 w 484"/>
                <a:gd name="T5" fmla="*/ 0 h 1"/>
                <a:gd name="T6" fmla="*/ 0 60000 65536"/>
                <a:gd name="T7" fmla="*/ 0 60000 65536"/>
                <a:gd name="T8" fmla="*/ 0 60000 65536"/>
                <a:gd name="T9" fmla="*/ 0 w 484"/>
                <a:gd name="T10" fmla="*/ 0 h 1"/>
                <a:gd name="T11" fmla="*/ 484 w 48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4" h="1">
                  <a:moveTo>
                    <a:pt x="0" y="0"/>
                  </a:moveTo>
                  <a:lnTo>
                    <a:pt x="483" y="0"/>
                  </a:lnTo>
                  <a:lnTo>
                    <a:pt x="4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88" name="Freeform 947"/>
            <p:cNvSpPr>
              <a:spLocks/>
            </p:cNvSpPr>
            <p:nvPr/>
          </p:nvSpPr>
          <p:spPr bwMode="auto">
            <a:xfrm>
              <a:off x="3969" y="3891"/>
              <a:ext cx="46" cy="1"/>
            </a:xfrm>
            <a:custGeom>
              <a:avLst/>
              <a:gdLst>
                <a:gd name="T0" fmla="*/ 0 w 544"/>
                <a:gd name="T1" fmla="*/ 0 h 1"/>
                <a:gd name="T2" fmla="*/ 0 w 544"/>
                <a:gd name="T3" fmla="*/ 0 h 1"/>
                <a:gd name="T4" fmla="*/ 0 w 544"/>
                <a:gd name="T5" fmla="*/ 0 h 1"/>
                <a:gd name="T6" fmla="*/ 0 60000 65536"/>
                <a:gd name="T7" fmla="*/ 0 60000 65536"/>
                <a:gd name="T8" fmla="*/ 0 60000 65536"/>
                <a:gd name="T9" fmla="*/ 0 w 544"/>
                <a:gd name="T10" fmla="*/ 0 h 1"/>
                <a:gd name="T11" fmla="*/ 544 w 54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4" h="1">
                  <a:moveTo>
                    <a:pt x="0" y="0"/>
                  </a:moveTo>
                  <a:lnTo>
                    <a:pt x="543" y="0"/>
                  </a:lnTo>
                  <a:lnTo>
                    <a:pt x="5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89" name="Freeform 948"/>
            <p:cNvSpPr>
              <a:spLocks/>
            </p:cNvSpPr>
            <p:nvPr/>
          </p:nvSpPr>
          <p:spPr bwMode="auto">
            <a:xfrm>
              <a:off x="3969" y="3876"/>
              <a:ext cx="46" cy="1"/>
            </a:xfrm>
            <a:custGeom>
              <a:avLst/>
              <a:gdLst>
                <a:gd name="T0" fmla="*/ 0 w 544"/>
                <a:gd name="T1" fmla="*/ 0 h 1"/>
                <a:gd name="T2" fmla="*/ 0 w 544"/>
                <a:gd name="T3" fmla="*/ 0 h 1"/>
                <a:gd name="T4" fmla="*/ 0 w 544"/>
                <a:gd name="T5" fmla="*/ 0 h 1"/>
                <a:gd name="T6" fmla="*/ 0 60000 65536"/>
                <a:gd name="T7" fmla="*/ 0 60000 65536"/>
                <a:gd name="T8" fmla="*/ 0 60000 65536"/>
                <a:gd name="T9" fmla="*/ 0 w 544"/>
                <a:gd name="T10" fmla="*/ 0 h 1"/>
                <a:gd name="T11" fmla="*/ 544 w 54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4" h="1">
                  <a:moveTo>
                    <a:pt x="0" y="0"/>
                  </a:moveTo>
                  <a:lnTo>
                    <a:pt x="543" y="0"/>
                  </a:lnTo>
                  <a:lnTo>
                    <a:pt x="5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90" name="Freeform 949"/>
            <p:cNvSpPr>
              <a:spLocks/>
            </p:cNvSpPr>
            <p:nvPr/>
          </p:nvSpPr>
          <p:spPr bwMode="auto">
            <a:xfrm>
              <a:off x="4015" y="3879"/>
              <a:ext cx="3" cy="9"/>
            </a:xfrm>
            <a:custGeom>
              <a:avLst/>
              <a:gdLst>
                <a:gd name="T0" fmla="*/ 0 w 45"/>
                <a:gd name="T1" fmla="*/ 0 h 105"/>
                <a:gd name="T2" fmla="*/ 0 w 45"/>
                <a:gd name="T3" fmla="*/ 0 h 105"/>
                <a:gd name="T4" fmla="*/ 0 w 45"/>
                <a:gd name="T5" fmla="*/ 0 h 105"/>
                <a:gd name="T6" fmla="*/ 0 w 45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105"/>
                <a:gd name="T14" fmla="*/ 45 w 4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105">
                  <a:moveTo>
                    <a:pt x="45" y="0"/>
                  </a:moveTo>
                  <a:lnTo>
                    <a:pt x="0" y="0"/>
                  </a:lnTo>
                  <a:lnTo>
                    <a:pt x="45" y="105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91" name="Freeform 950"/>
            <p:cNvSpPr>
              <a:spLocks/>
            </p:cNvSpPr>
            <p:nvPr/>
          </p:nvSpPr>
          <p:spPr bwMode="auto">
            <a:xfrm>
              <a:off x="4015" y="3879"/>
              <a:ext cx="3" cy="9"/>
            </a:xfrm>
            <a:custGeom>
              <a:avLst/>
              <a:gdLst>
                <a:gd name="T0" fmla="*/ 0 w 45"/>
                <a:gd name="T1" fmla="*/ 0 h 105"/>
                <a:gd name="T2" fmla="*/ 0 w 45"/>
                <a:gd name="T3" fmla="*/ 0 h 105"/>
                <a:gd name="T4" fmla="*/ 0 w 45"/>
                <a:gd name="T5" fmla="*/ 0 h 105"/>
                <a:gd name="T6" fmla="*/ 0 w 45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105"/>
                <a:gd name="T14" fmla="*/ 45 w 4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105">
                  <a:moveTo>
                    <a:pt x="0" y="0"/>
                  </a:moveTo>
                  <a:lnTo>
                    <a:pt x="45" y="105"/>
                  </a:lnTo>
                  <a:lnTo>
                    <a:pt x="0" y="10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92" name="Rectangle 951"/>
            <p:cNvSpPr>
              <a:spLocks noChangeArrowheads="1"/>
            </p:cNvSpPr>
            <p:nvPr/>
          </p:nvSpPr>
          <p:spPr bwMode="auto">
            <a:xfrm>
              <a:off x="4015" y="3879"/>
              <a:ext cx="3" cy="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93" name="Freeform 952"/>
            <p:cNvSpPr>
              <a:spLocks/>
            </p:cNvSpPr>
            <p:nvPr/>
          </p:nvSpPr>
          <p:spPr bwMode="auto">
            <a:xfrm>
              <a:off x="4017" y="3882"/>
              <a:ext cx="59" cy="1"/>
            </a:xfrm>
            <a:custGeom>
              <a:avLst/>
              <a:gdLst>
                <a:gd name="T0" fmla="*/ 0 w 717"/>
                <a:gd name="T1" fmla="*/ 0 h 1"/>
                <a:gd name="T2" fmla="*/ 0 w 717"/>
                <a:gd name="T3" fmla="*/ 0 h 1"/>
                <a:gd name="T4" fmla="*/ 0 w 717"/>
                <a:gd name="T5" fmla="*/ 0 h 1"/>
                <a:gd name="T6" fmla="*/ 0 60000 65536"/>
                <a:gd name="T7" fmla="*/ 0 60000 65536"/>
                <a:gd name="T8" fmla="*/ 0 60000 65536"/>
                <a:gd name="T9" fmla="*/ 0 w 717"/>
                <a:gd name="T10" fmla="*/ 0 h 1"/>
                <a:gd name="T11" fmla="*/ 717 w 71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17" h="1">
                  <a:moveTo>
                    <a:pt x="0" y="0"/>
                  </a:moveTo>
                  <a:lnTo>
                    <a:pt x="716" y="0"/>
                  </a:lnTo>
                  <a:lnTo>
                    <a:pt x="7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94" name="Freeform 953"/>
            <p:cNvSpPr>
              <a:spLocks/>
            </p:cNvSpPr>
            <p:nvPr/>
          </p:nvSpPr>
          <p:spPr bwMode="auto">
            <a:xfrm>
              <a:off x="4017" y="3885"/>
              <a:ext cx="59" cy="1"/>
            </a:xfrm>
            <a:custGeom>
              <a:avLst/>
              <a:gdLst>
                <a:gd name="T0" fmla="*/ 0 w 717"/>
                <a:gd name="T1" fmla="*/ 0 h 1"/>
                <a:gd name="T2" fmla="*/ 0 w 717"/>
                <a:gd name="T3" fmla="*/ 0 h 1"/>
                <a:gd name="T4" fmla="*/ 0 w 717"/>
                <a:gd name="T5" fmla="*/ 0 h 1"/>
                <a:gd name="T6" fmla="*/ 0 60000 65536"/>
                <a:gd name="T7" fmla="*/ 0 60000 65536"/>
                <a:gd name="T8" fmla="*/ 0 60000 65536"/>
                <a:gd name="T9" fmla="*/ 0 w 717"/>
                <a:gd name="T10" fmla="*/ 0 h 1"/>
                <a:gd name="T11" fmla="*/ 717 w 71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17" h="1">
                  <a:moveTo>
                    <a:pt x="0" y="0"/>
                  </a:moveTo>
                  <a:lnTo>
                    <a:pt x="716" y="0"/>
                  </a:lnTo>
                  <a:lnTo>
                    <a:pt x="7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95" name="Freeform 954"/>
            <p:cNvSpPr>
              <a:spLocks/>
            </p:cNvSpPr>
            <p:nvPr/>
          </p:nvSpPr>
          <p:spPr bwMode="auto">
            <a:xfrm>
              <a:off x="3998" y="3882"/>
              <a:ext cx="3" cy="1"/>
            </a:xfrm>
            <a:custGeom>
              <a:avLst/>
              <a:gdLst>
                <a:gd name="T0" fmla="*/ 0 w 29"/>
                <a:gd name="T1" fmla="*/ 0 h 6"/>
                <a:gd name="T2" fmla="*/ 0 w 29"/>
                <a:gd name="T3" fmla="*/ 0 h 6"/>
                <a:gd name="T4" fmla="*/ 0 w 29"/>
                <a:gd name="T5" fmla="*/ 0 h 6"/>
                <a:gd name="T6" fmla="*/ 0 w 29"/>
                <a:gd name="T7" fmla="*/ 0 h 6"/>
                <a:gd name="T8" fmla="*/ 0 w 29"/>
                <a:gd name="T9" fmla="*/ 0 h 6"/>
                <a:gd name="T10" fmla="*/ 0 w 29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6"/>
                <a:gd name="T20" fmla="*/ 29 w 29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6">
                  <a:moveTo>
                    <a:pt x="29" y="6"/>
                  </a:moveTo>
                  <a:lnTo>
                    <a:pt x="23" y="1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6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96" name="Freeform 955"/>
            <p:cNvSpPr>
              <a:spLocks/>
            </p:cNvSpPr>
            <p:nvPr/>
          </p:nvSpPr>
          <p:spPr bwMode="auto">
            <a:xfrm>
              <a:off x="3998" y="3885"/>
              <a:ext cx="3" cy="1"/>
            </a:xfrm>
            <a:custGeom>
              <a:avLst/>
              <a:gdLst>
                <a:gd name="T0" fmla="*/ 0 w 30"/>
                <a:gd name="T1" fmla="*/ 0 h 5"/>
                <a:gd name="T2" fmla="*/ 0 w 30"/>
                <a:gd name="T3" fmla="*/ 0 h 5"/>
                <a:gd name="T4" fmla="*/ 0 w 30"/>
                <a:gd name="T5" fmla="*/ 0 h 5"/>
                <a:gd name="T6" fmla="*/ 0 w 30"/>
                <a:gd name="T7" fmla="*/ 0 h 5"/>
                <a:gd name="T8" fmla="*/ 0 w 30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5"/>
                <a:gd name="T17" fmla="*/ 30 w 3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5">
                  <a:moveTo>
                    <a:pt x="0" y="0"/>
                  </a:moveTo>
                  <a:lnTo>
                    <a:pt x="9" y="5"/>
                  </a:lnTo>
                  <a:lnTo>
                    <a:pt x="19" y="5"/>
                  </a:lnTo>
                  <a:lnTo>
                    <a:pt x="28" y="0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97" name="Freeform 956"/>
            <p:cNvSpPr>
              <a:spLocks/>
            </p:cNvSpPr>
            <p:nvPr/>
          </p:nvSpPr>
          <p:spPr bwMode="auto">
            <a:xfrm>
              <a:off x="4012" y="3876"/>
              <a:ext cx="1" cy="15"/>
            </a:xfrm>
            <a:custGeom>
              <a:avLst/>
              <a:gdLst>
                <a:gd name="T0" fmla="*/ 0 w 1"/>
                <a:gd name="T1" fmla="*/ 0 h 181"/>
                <a:gd name="T2" fmla="*/ 0 w 1"/>
                <a:gd name="T3" fmla="*/ 0 h 181"/>
                <a:gd name="T4" fmla="*/ 1 w 1"/>
                <a:gd name="T5" fmla="*/ 0 h 181"/>
                <a:gd name="T6" fmla="*/ 0 60000 65536"/>
                <a:gd name="T7" fmla="*/ 0 60000 65536"/>
                <a:gd name="T8" fmla="*/ 0 60000 65536"/>
                <a:gd name="T9" fmla="*/ 0 w 1"/>
                <a:gd name="T10" fmla="*/ 0 h 181"/>
                <a:gd name="T11" fmla="*/ 1 w 1"/>
                <a:gd name="T12" fmla="*/ 181 h 1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1">
                  <a:moveTo>
                    <a:pt x="0" y="18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98" name="Freeform 957"/>
            <p:cNvSpPr>
              <a:spLocks/>
            </p:cNvSpPr>
            <p:nvPr/>
          </p:nvSpPr>
          <p:spPr bwMode="auto">
            <a:xfrm>
              <a:off x="4014" y="3876"/>
              <a:ext cx="1" cy="15"/>
            </a:xfrm>
            <a:custGeom>
              <a:avLst/>
              <a:gdLst>
                <a:gd name="T0" fmla="*/ 0 w 1"/>
                <a:gd name="T1" fmla="*/ 0 h 181"/>
                <a:gd name="T2" fmla="*/ 0 w 1"/>
                <a:gd name="T3" fmla="*/ 0 h 181"/>
                <a:gd name="T4" fmla="*/ 1 w 1"/>
                <a:gd name="T5" fmla="*/ 0 h 181"/>
                <a:gd name="T6" fmla="*/ 0 60000 65536"/>
                <a:gd name="T7" fmla="*/ 0 60000 65536"/>
                <a:gd name="T8" fmla="*/ 0 60000 65536"/>
                <a:gd name="T9" fmla="*/ 0 w 1"/>
                <a:gd name="T10" fmla="*/ 0 h 181"/>
                <a:gd name="T11" fmla="*/ 1 w 1"/>
                <a:gd name="T12" fmla="*/ 181 h 1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1">
                  <a:moveTo>
                    <a:pt x="0" y="18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099" name="Freeform 958"/>
            <p:cNvSpPr>
              <a:spLocks/>
            </p:cNvSpPr>
            <p:nvPr/>
          </p:nvSpPr>
          <p:spPr bwMode="auto">
            <a:xfrm>
              <a:off x="4016" y="3880"/>
              <a:ext cx="1" cy="2"/>
            </a:xfrm>
            <a:custGeom>
              <a:avLst/>
              <a:gdLst>
                <a:gd name="T0" fmla="*/ 0 w 5"/>
                <a:gd name="T1" fmla="*/ 0 h 23"/>
                <a:gd name="T2" fmla="*/ 0 w 5"/>
                <a:gd name="T3" fmla="*/ 0 h 23"/>
                <a:gd name="T4" fmla="*/ 0 w 5"/>
                <a:gd name="T5" fmla="*/ 0 h 23"/>
                <a:gd name="T6" fmla="*/ 0 w 5"/>
                <a:gd name="T7" fmla="*/ 0 h 23"/>
                <a:gd name="T8" fmla="*/ 0 w 5"/>
                <a:gd name="T9" fmla="*/ 0 h 23"/>
                <a:gd name="T10" fmla="*/ 0 w 5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3"/>
                <a:gd name="T20" fmla="*/ 5 w 5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3">
                  <a:moveTo>
                    <a:pt x="0" y="23"/>
                  </a:moveTo>
                  <a:lnTo>
                    <a:pt x="4" y="17"/>
                  </a:lnTo>
                  <a:lnTo>
                    <a:pt x="5" y="11"/>
                  </a:lnTo>
                  <a:lnTo>
                    <a:pt x="3" y="5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00" name="Freeform 959"/>
            <p:cNvSpPr>
              <a:spLocks/>
            </p:cNvSpPr>
            <p:nvPr/>
          </p:nvSpPr>
          <p:spPr bwMode="auto">
            <a:xfrm>
              <a:off x="4016" y="3882"/>
              <a:ext cx="1" cy="3"/>
            </a:xfrm>
            <a:custGeom>
              <a:avLst/>
              <a:gdLst>
                <a:gd name="T0" fmla="*/ 0 w 5"/>
                <a:gd name="T1" fmla="*/ 0 h 31"/>
                <a:gd name="T2" fmla="*/ 0 w 5"/>
                <a:gd name="T3" fmla="*/ 0 h 31"/>
                <a:gd name="T4" fmla="*/ 0 w 5"/>
                <a:gd name="T5" fmla="*/ 0 h 31"/>
                <a:gd name="T6" fmla="*/ 0 w 5"/>
                <a:gd name="T7" fmla="*/ 0 h 31"/>
                <a:gd name="T8" fmla="*/ 0 w 5"/>
                <a:gd name="T9" fmla="*/ 0 h 31"/>
                <a:gd name="T10" fmla="*/ 0 w 5"/>
                <a:gd name="T11" fmla="*/ 0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31"/>
                <a:gd name="T20" fmla="*/ 5 w 5"/>
                <a:gd name="T21" fmla="*/ 31 h 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31">
                  <a:moveTo>
                    <a:pt x="0" y="31"/>
                  </a:moveTo>
                  <a:lnTo>
                    <a:pt x="4" y="24"/>
                  </a:lnTo>
                  <a:lnTo>
                    <a:pt x="5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01" name="Freeform 960"/>
            <p:cNvSpPr>
              <a:spLocks/>
            </p:cNvSpPr>
            <p:nvPr/>
          </p:nvSpPr>
          <p:spPr bwMode="auto">
            <a:xfrm>
              <a:off x="4016" y="3885"/>
              <a:ext cx="1" cy="2"/>
            </a:xfrm>
            <a:custGeom>
              <a:avLst/>
              <a:gdLst>
                <a:gd name="T0" fmla="*/ 0 w 4"/>
                <a:gd name="T1" fmla="*/ 0 h 24"/>
                <a:gd name="T2" fmla="*/ 0 w 4"/>
                <a:gd name="T3" fmla="*/ 0 h 24"/>
                <a:gd name="T4" fmla="*/ 0 w 4"/>
                <a:gd name="T5" fmla="*/ 0 h 24"/>
                <a:gd name="T6" fmla="*/ 0 w 4"/>
                <a:gd name="T7" fmla="*/ 0 h 24"/>
                <a:gd name="T8" fmla="*/ 0 w 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4"/>
                <a:gd name="T17" fmla="*/ 4 w 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4">
                  <a:moveTo>
                    <a:pt x="1" y="24"/>
                  </a:moveTo>
                  <a:lnTo>
                    <a:pt x="4" y="16"/>
                  </a:lnTo>
                  <a:lnTo>
                    <a:pt x="4" y="7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02" name="Freeform 961"/>
            <p:cNvSpPr>
              <a:spLocks/>
            </p:cNvSpPr>
            <p:nvPr/>
          </p:nvSpPr>
          <p:spPr bwMode="auto">
            <a:xfrm>
              <a:off x="4017" y="3881"/>
              <a:ext cx="1" cy="5"/>
            </a:xfrm>
            <a:custGeom>
              <a:avLst/>
              <a:gdLst>
                <a:gd name="T0" fmla="*/ 0 w 1"/>
                <a:gd name="T1" fmla="*/ 0 h 54"/>
                <a:gd name="T2" fmla="*/ 0 w 1"/>
                <a:gd name="T3" fmla="*/ 0 h 54"/>
                <a:gd name="T4" fmla="*/ 1 w 1"/>
                <a:gd name="T5" fmla="*/ 0 h 54"/>
                <a:gd name="T6" fmla="*/ 0 60000 65536"/>
                <a:gd name="T7" fmla="*/ 0 60000 65536"/>
                <a:gd name="T8" fmla="*/ 0 60000 65536"/>
                <a:gd name="T9" fmla="*/ 0 w 1"/>
                <a:gd name="T10" fmla="*/ 0 h 54"/>
                <a:gd name="T11" fmla="*/ 1 w 1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4">
                  <a:moveTo>
                    <a:pt x="0" y="5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03" name="Freeform 962"/>
            <p:cNvSpPr>
              <a:spLocks/>
            </p:cNvSpPr>
            <p:nvPr/>
          </p:nvSpPr>
          <p:spPr bwMode="auto">
            <a:xfrm>
              <a:off x="4014" y="3880"/>
              <a:ext cx="2" cy="1"/>
            </a:xfrm>
            <a:custGeom>
              <a:avLst/>
              <a:gdLst>
                <a:gd name="T0" fmla="*/ 0 w 21"/>
                <a:gd name="T1" fmla="*/ 0 h 1"/>
                <a:gd name="T2" fmla="*/ 0 w 21"/>
                <a:gd name="T3" fmla="*/ 0 h 1"/>
                <a:gd name="T4" fmla="*/ 0 w 21"/>
                <a:gd name="T5" fmla="*/ 0 h 1"/>
                <a:gd name="T6" fmla="*/ 0 60000 65536"/>
                <a:gd name="T7" fmla="*/ 0 60000 65536"/>
                <a:gd name="T8" fmla="*/ 0 60000 65536"/>
                <a:gd name="T9" fmla="*/ 0 w 21"/>
                <a:gd name="T10" fmla="*/ 0 h 1"/>
                <a:gd name="T11" fmla="*/ 21 w 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">
                  <a:moveTo>
                    <a:pt x="2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04" name="Freeform 963"/>
            <p:cNvSpPr>
              <a:spLocks/>
            </p:cNvSpPr>
            <p:nvPr/>
          </p:nvSpPr>
          <p:spPr bwMode="auto">
            <a:xfrm>
              <a:off x="4014" y="3887"/>
              <a:ext cx="2" cy="1"/>
            </a:xfrm>
            <a:custGeom>
              <a:avLst/>
              <a:gdLst>
                <a:gd name="T0" fmla="*/ 0 w 22"/>
                <a:gd name="T1" fmla="*/ 0 h 1"/>
                <a:gd name="T2" fmla="*/ 0 w 22"/>
                <a:gd name="T3" fmla="*/ 0 h 1"/>
                <a:gd name="T4" fmla="*/ 0 w 22"/>
                <a:gd name="T5" fmla="*/ 0 h 1"/>
                <a:gd name="T6" fmla="*/ 0 60000 65536"/>
                <a:gd name="T7" fmla="*/ 0 60000 65536"/>
                <a:gd name="T8" fmla="*/ 0 60000 65536"/>
                <a:gd name="T9" fmla="*/ 0 w 22"/>
                <a:gd name="T10" fmla="*/ 0 h 1"/>
                <a:gd name="T11" fmla="*/ 22 w 2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1">
                  <a:moveTo>
                    <a:pt x="0" y="0"/>
                  </a:moveTo>
                  <a:lnTo>
                    <a:pt x="21" y="0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05" name="Freeform 964"/>
            <p:cNvSpPr>
              <a:spLocks/>
            </p:cNvSpPr>
            <p:nvPr/>
          </p:nvSpPr>
          <p:spPr bwMode="auto">
            <a:xfrm>
              <a:off x="4015" y="3885"/>
              <a:ext cx="1" cy="1"/>
            </a:xfrm>
            <a:custGeom>
              <a:avLst/>
              <a:gdLst>
                <a:gd name="T0" fmla="*/ 0 w 20"/>
                <a:gd name="T1" fmla="*/ 0 h 1"/>
                <a:gd name="T2" fmla="*/ 0 w 20"/>
                <a:gd name="T3" fmla="*/ 0 h 1"/>
                <a:gd name="T4" fmla="*/ 0 w 20"/>
                <a:gd name="T5" fmla="*/ 0 h 1"/>
                <a:gd name="T6" fmla="*/ 0 60000 65536"/>
                <a:gd name="T7" fmla="*/ 0 60000 65536"/>
                <a:gd name="T8" fmla="*/ 0 60000 65536"/>
                <a:gd name="T9" fmla="*/ 0 w 20"/>
                <a:gd name="T10" fmla="*/ 0 h 1"/>
                <a:gd name="T11" fmla="*/ 20 w 2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">
                  <a:moveTo>
                    <a:pt x="2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06" name="Freeform 965"/>
            <p:cNvSpPr>
              <a:spLocks/>
            </p:cNvSpPr>
            <p:nvPr/>
          </p:nvSpPr>
          <p:spPr bwMode="auto">
            <a:xfrm>
              <a:off x="4015" y="3882"/>
              <a:ext cx="1" cy="1"/>
            </a:xfrm>
            <a:custGeom>
              <a:avLst/>
              <a:gdLst>
                <a:gd name="T0" fmla="*/ 0 w 20"/>
                <a:gd name="T1" fmla="*/ 0 h 1"/>
                <a:gd name="T2" fmla="*/ 0 w 20"/>
                <a:gd name="T3" fmla="*/ 0 h 1"/>
                <a:gd name="T4" fmla="*/ 0 w 20"/>
                <a:gd name="T5" fmla="*/ 0 h 1"/>
                <a:gd name="T6" fmla="*/ 0 60000 65536"/>
                <a:gd name="T7" fmla="*/ 0 60000 65536"/>
                <a:gd name="T8" fmla="*/ 0 60000 65536"/>
                <a:gd name="T9" fmla="*/ 0 w 20"/>
                <a:gd name="T10" fmla="*/ 0 h 1"/>
                <a:gd name="T11" fmla="*/ 20 w 2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">
                  <a:moveTo>
                    <a:pt x="2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07" name="Freeform 966"/>
            <p:cNvSpPr>
              <a:spLocks/>
            </p:cNvSpPr>
            <p:nvPr/>
          </p:nvSpPr>
          <p:spPr bwMode="auto">
            <a:xfrm>
              <a:off x="3978" y="3882"/>
              <a:ext cx="3" cy="1"/>
            </a:xfrm>
            <a:custGeom>
              <a:avLst/>
              <a:gdLst>
                <a:gd name="T0" fmla="*/ 0 w 31"/>
                <a:gd name="T1" fmla="*/ 0 h 7"/>
                <a:gd name="T2" fmla="*/ 0 w 31"/>
                <a:gd name="T3" fmla="*/ 0 h 7"/>
                <a:gd name="T4" fmla="*/ 0 w 31"/>
                <a:gd name="T5" fmla="*/ 0 h 7"/>
                <a:gd name="T6" fmla="*/ 0 w 31"/>
                <a:gd name="T7" fmla="*/ 0 h 7"/>
                <a:gd name="T8" fmla="*/ 0 w 31"/>
                <a:gd name="T9" fmla="*/ 0 h 7"/>
                <a:gd name="T10" fmla="*/ 0 w 31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7"/>
                <a:gd name="T20" fmla="*/ 31 w 31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7">
                  <a:moveTo>
                    <a:pt x="31" y="7"/>
                  </a:moveTo>
                  <a:lnTo>
                    <a:pt x="23" y="2"/>
                  </a:lnTo>
                  <a:lnTo>
                    <a:pt x="15" y="0"/>
                  </a:lnTo>
                  <a:lnTo>
                    <a:pt x="7" y="2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08" name="Freeform 967"/>
            <p:cNvSpPr>
              <a:spLocks/>
            </p:cNvSpPr>
            <p:nvPr/>
          </p:nvSpPr>
          <p:spPr bwMode="auto">
            <a:xfrm>
              <a:off x="3978" y="3885"/>
              <a:ext cx="2" cy="1"/>
            </a:xfrm>
            <a:custGeom>
              <a:avLst/>
              <a:gdLst>
                <a:gd name="T0" fmla="*/ 0 w 27"/>
                <a:gd name="T1" fmla="*/ 0 h 4"/>
                <a:gd name="T2" fmla="*/ 0 w 27"/>
                <a:gd name="T3" fmla="*/ 0 h 4"/>
                <a:gd name="T4" fmla="*/ 0 w 27"/>
                <a:gd name="T5" fmla="*/ 0 h 4"/>
                <a:gd name="T6" fmla="*/ 0 w 27"/>
                <a:gd name="T7" fmla="*/ 0 h 4"/>
                <a:gd name="T8" fmla="*/ 0 w 27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4"/>
                <a:gd name="T17" fmla="*/ 27 w 2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4">
                  <a:moveTo>
                    <a:pt x="0" y="0"/>
                  </a:moveTo>
                  <a:lnTo>
                    <a:pt x="8" y="4"/>
                  </a:lnTo>
                  <a:lnTo>
                    <a:pt x="17" y="4"/>
                  </a:lnTo>
                  <a:lnTo>
                    <a:pt x="26" y="0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09" name="Freeform 968"/>
            <p:cNvSpPr>
              <a:spLocks/>
            </p:cNvSpPr>
            <p:nvPr/>
          </p:nvSpPr>
          <p:spPr bwMode="auto">
            <a:xfrm>
              <a:off x="3969" y="3876"/>
              <a:ext cx="1" cy="15"/>
            </a:xfrm>
            <a:custGeom>
              <a:avLst/>
              <a:gdLst>
                <a:gd name="T0" fmla="*/ 0 w 1"/>
                <a:gd name="T1" fmla="*/ 0 h 181"/>
                <a:gd name="T2" fmla="*/ 0 w 1"/>
                <a:gd name="T3" fmla="*/ 0 h 181"/>
                <a:gd name="T4" fmla="*/ 1 w 1"/>
                <a:gd name="T5" fmla="*/ 0 h 181"/>
                <a:gd name="T6" fmla="*/ 0 60000 65536"/>
                <a:gd name="T7" fmla="*/ 0 60000 65536"/>
                <a:gd name="T8" fmla="*/ 0 60000 65536"/>
                <a:gd name="T9" fmla="*/ 0 w 1"/>
                <a:gd name="T10" fmla="*/ 0 h 181"/>
                <a:gd name="T11" fmla="*/ 1 w 1"/>
                <a:gd name="T12" fmla="*/ 181 h 1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1">
                  <a:moveTo>
                    <a:pt x="0" y="18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10" name="Freeform 969"/>
            <p:cNvSpPr>
              <a:spLocks/>
            </p:cNvSpPr>
            <p:nvPr/>
          </p:nvSpPr>
          <p:spPr bwMode="auto">
            <a:xfrm>
              <a:off x="3972" y="3876"/>
              <a:ext cx="1" cy="15"/>
            </a:xfrm>
            <a:custGeom>
              <a:avLst/>
              <a:gdLst>
                <a:gd name="T0" fmla="*/ 0 w 1"/>
                <a:gd name="T1" fmla="*/ 0 h 181"/>
                <a:gd name="T2" fmla="*/ 0 w 1"/>
                <a:gd name="T3" fmla="*/ 0 h 181"/>
                <a:gd name="T4" fmla="*/ 1 w 1"/>
                <a:gd name="T5" fmla="*/ 0 h 181"/>
                <a:gd name="T6" fmla="*/ 0 60000 65536"/>
                <a:gd name="T7" fmla="*/ 0 60000 65536"/>
                <a:gd name="T8" fmla="*/ 0 60000 65536"/>
                <a:gd name="T9" fmla="*/ 0 w 1"/>
                <a:gd name="T10" fmla="*/ 0 h 181"/>
                <a:gd name="T11" fmla="*/ 1 w 1"/>
                <a:gd name="T12" fmla="*/ 181 h 1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1">
                  <a:moveTo>
                    <a:pt x="0" y="18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11" name="Freeform 970"/>
            <p:cNvSpPr>
              <a:spLocks/>
            </p:cNvSpPr>
            <p:nvPr/>
          </p:nvSpPr>
          <p:spPr bwMode="auto">
            <a:xfrm>
              <a:off x="3965" y="3181"/>
              <a:ext cx="2" cy="701"/>
            </a:xfrm>
            <a:custGeom>
              <a:avLst/>
              <a:gdLst>
                <a:gd name="T0" fmla="*/ 0 w 19"/>
                <a:gd name="T1" fmla="*/ 0 h 8411"/>
                <a:gd name="T2" fmla="*/ 0 w 19"/>
                <a:gd name="T3" fmla="*/ 0 h 8411"/>
                <a:gd name="T4" fmla="*/ 0 w 19"/>
                <a:gd name="T5" fmla="*/ 0 h 8411"/>
                <a:gd name="T6" fmla="*/ 0 w 19"/>
                <a:gd name="T7" fmla="*/ 0 h 84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8411"/>
                <a:gd name="T14" fmla="*/ 19 w 19"/>
                <a:gd name="T15" fmla="*/ 8411 h 84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8411">
                  <a:moveTo>
                    <a:pt x="19" y="0"/>
                  </a:moveTo>
                  <a:lnTo>
                    <a:pt x="0" y="0"/>
                  </a:lnTo>
                  <a:lnTo>
                    <a:pt x="19" y="8411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12" name="Freeform 971"/>
            <p:cNvSpPr>
              <a:spLocks/>
            </p:cNvSpPr>
            <p:nvPr/>
          </p:nvSpPr>
          <p:spPr bwMode="auto">
            <a:xfrm>
              <a:off x="3965" y="3181"/>
              <a:ext cx="2" cy="701"/>
            </a:xfrm>
            <a:custGeom>
              <a:avLst/>
              <a:gdLst>
                <a:gd name="T0" fmla="*/ 0 w 19"/>
                <a:gd name="T1" fmla="*/ 0 h 8411"/>
                <a:gd name="T2" fmla="*/ 0 w 19"/>
                <a:gd name="T3" fmla="*/ 0 h 8411"/>
                <a:gd name="T4" fmla="*/ 0 w 19"/>
                <a:gd name="T5" fmla="*/ 0 h 8411"/>
                <a:gd name="T6" fmla="*/ 0 w 19"/>
                <a:gd name="T7" fmla="*/ 0 h 84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8411"/>
                <a:gd name="T14" fmla="*/ 19 w 19"/>
                <a:gd name="T15" fmla="*/ 8411 h 84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8411">
                  <a:moveTo>
                    <a:pt x="0" y="0"/>
                  </a:moveTo>
                  <a:lnTo>
                    <a:pt x="19" y="8411"/>
                  </a:lnTo>
                  <a:lnTo>
                    <a:pt x="0" y="841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13" name="Rectangle 972"/>
            <p:cNvSpPr>
              <a:spLocks noChangeArrowheads="1"/>
            </p:cNvSpPr>
            <p:nvPr/>
          </p:nvSpPr>
          <p:spPr bwMode="auto">
            <a:xfrm>
              <a:off x="3965" y="3181"/>
              <a:ext cx="2" cy="70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14" name="Freeform 973"/>
            <p:cNvSpPr>
              <a:spLocks/>
            </p:cNvSpPr>
            <p:nvPr/>
          </p:nvSpPr>
          <p:spPr bwMode="auto">
            <a:xfrm>
              <a:off x="3965" y="3885"/>
              <a:ext cx="2" cy="9"/>
            </a:xfrm>
            <a:custGeom>
              <a:avLst/>
              <a:gdLst>
                <a:gd name="T0" fmla="*/ 0 w 19"/>
                <a:gd name="T1" fmla="*/ 0 h 111"/>
                <a:gd name="T2" fmla="*/ 0 w 19"/>
                <a:gd name="T3" fmla="*/ 0 h 111"/>
                <a:gd name="T4" fmla="*/ 0 w 19"/>
                <a:gd name="T5" fmla="*/ 0 h 111"/>
                <a:gd name="T6" fmla="*/ 0 w 19"/>
                <a:gd name="T7" fmla="*/ 0 h 1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11"/>
                <a:gd name="T14" fmla="*/ 19 w 19"/>
                <a:gd name="T15" fmla="*/ 111 h 1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11">
                  <a:moveTo>
                    <a:pt x="19" y="0"/>
                  </a:moveTo>
                  <a:lnTo>
                    <a:pt x="0" y="0"/>
                  </a:lnTo>
                  <a:lnTo>
                    <a:pt x="19" y="111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15" name="Freeform 974"/>
            <p:cNvSpPr>
              <a:spLocks/>
            </p:cNvSpPr>
            <p:nvPr/>
          </p:nvSpPr>
          <p:spPr bwMode="auto">
            <a:xfrm>
              <a:off x="3965" y="3885"/>
              <a:ext cx="2" cy="9"/>
            </a:xfrm>
            <a:custGeom>
              <a:avLst/>
              <a:gdLst>
                <a:gd name="T0" fmla="*/ 0 w 19"/>
                <a:gd name="T1" fmla="*/ 0 h 111"/>
                <a:gd name="T2" fmla="*/ 0 w 19"/>
                <a:gd name="T3" fmla="*/ 0 h 111"/>
                <a:gd name="T4" fmla="*/ 0 w 19"/>
                <a:gd name="T5" fmla="*/ 0 h 111"/>
                <a:gd name="T6" fmla="*/ 0 w 19"/>
                <a:gd name="T7" fmla="*/ 0 h 1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11"/>
                <a:gd name="T14" fmla="*/ 19 w 19"/>
                <a:gd name="T15" fmla="*/ 111 h 1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11">
                  <a:moveTo>
                    <a:pt x="0" y="0"/>
                  </a:moveTo>
                  <a:lnTo>
                    <a:pt x="19" y="111"/>
                  </a:lnTo>
                  <a:lnTo>
                    <a:pt x="0" y="11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16" name="Rectangle 975"/>
            <p:cNvSpPr>
              <a:spLocks noChangeArrowheads="1"/>
            </p:cNvSpPr>
            <p:nvPr/>
          </p:nvSpPr>
          <p:spPr bwMode="auto">
            <a:xfrm>
              <a:off x="3965" y="3885"/>
              <a:ext cx="2" cy="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17" name="Freeform 976"/>
            <p:cNvSpPr>
              <a:spLocks/>
            </p:cNvSpPr>
            <p:nvPr/>
          </p:nvSpPr>
          <p:spPr bwMode="auto">
            <a:xfrm>
              <a:off x="3727" y="3181"/>
              <a:ext cx="3" cy="713"/>
            </a:xfrm>
            <a:custGeom>
              <a:avLst/>
              <a:gdLst>
                <a:gd name="T0" fmla="*/ 0 w 32"/>
                <a:gd name="T1" fmla="*/ 0 h 8556"/>
                <a:gd name="T2" fmla="*/ 0 w 32"/>
                <a:gd name="T3" fmla="*/ 0 h 8556"/>
                <a:gd name="T4" fmla="*/ 0 w 32"/>
                <a:gd name="T5" fmla="*/ 0 h 8556"/>
                <a:gd name="T6" fmla="*/ 0 w 32"/>
                <a:gd name="T7" fmla="*/ 0 h 85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8556"/>
                <a:gd name="T14" fmla="*/ 32 w 32"/>
                <a:gd name="T15" fmla="*/ 8556 h 85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8556">
                  <a:moveTo>
                    <a:pt x="32" y="0"/>
                  </a:moveTo>
                  <a:lnTo>
                    <a:pt x="0" y="0"/>
                  </a:lnTo>
                  <a:lnTo>
                    <a:pt x="32" y="8556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18" name="Freeform 977"/>
            <p:cNvSpPr>
              <a:spLocks/>
            </p:cNvSpPr>
            <p:nvPr/>
          </p:nvSpPr>
          <p:spPr bwMode="auto">
            <a:xfrm>
              <a:off x="3727" y="3181"/>
              <a:ext cx="3" cy="713"/>
            </a:xfrm>
            <a:custGeom>
              <a:avLst/>
              <a:gdLst>
                <a:gd name="T0" fmla="*/ 0 w 32"/>
                <a:gd name="T1" fmla="*/ 0 h 8556"/>
                <a:gd name="T2" fmla="*/ 0 w 32"/>
                <a:gd name="T3" fmla="*/ 0 h 8556"/>
                <a:gd name="T4" fmla="*/ 0 w 32"/>
                <a:gd name="T5" fmla="*/ 0 h 8556"/>
                <a:gd name="T6" fmla="*/ 0 w 32"/>
                <a:gd name="T7" fmla="*/ 0 h 85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8556"/>
                <a:gd name="T14" fmla="*/ 32 w 32"/>
                <a:gd name="T15" fmla="*/ 8556 h 85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8556">
                  <a:moveTo>
                    <a:pt x="0" y="0"/>
                  </a:moveTo>
                  <a:lnTo>
                    <a:pt x="32" y="8556"/>
                  </a:lnTo>
                  <a:lnTo>
                    <a:pt x="0" y="855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19" name="Rectangle 978"/>
            <p:cNvSpPr>
              <a:spLocks noChangeArrowheads="1"/>
            </p:cNvSpPr>
            <p:nvPr/>
          </p:nvSpPr>
          <p:spPr bwMode="auto">
            <a:xfrm>
              <a:off x="3727" y="3181"/>
              <a:ext cx="3" cy="71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20" name="Freeform 979"/>
            <p:cNvSpPr>
              <a:spLocks/>
            </p:cNvSpPr>
            <p:nvPr/>
          </p:nvSpPr>
          <p:spPr bwMode="auto">
            <a:xfrm>
              <a:off x="3611" y="4019"/>
              <a:ext cx="403" cy="1"/>
            </a:xfrm>
            <a:custGeom>
              <a:avLst/>
              <a:gdLst>
                <a:gd name="T0" fmla="*/ 0 w 4833"/>
                <a:gd name="T1" fmla="*/ 0 h 1"/>
                <a:gd name="T2" fmla="*/ 0 w 4833"/>
                <a:gd name="T3" fmla="*/ 0 h 1"/>
                <a:gd name="T4" fmla="*/ 0 w 4833"/>
                <a:gd name="T5" fmla="*/ 0 h 1"/>
                <a:gd name="T6" fmla="*/ 0 60000 65536"/>
                <a:gd name="T7" fmla="*/ 0 60000 65536"/>
                <a:gd name="T8" fmla="*/ 0 60000 65536"/>
                <a:gd name="T9" fmla="*/ 0 w 4833"/>
                <a:gd name="T10" fmla="*/ 0 h 1"/>
                <a:gd name="T11" fmla="*/ 4833 w 483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33" h="1">
                  <a:moveTo>
                    <a:pt x="4833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21" name="Freeform 980"/>
            <p:cNvSpPr>
              <a:spLocks/>
            </p:cNvSpPr>
            <p:nvPr/>
          </p:nvSpPr>
          <p:spPr bwMode="auto">
            <a:xfrm>
              <a:off x="3615" y="3897"/>
              <a:ext cx="114" cy="118"/>
            </a:xfrm>
            <a:custGeom>
              <a:avLst/>
              <a:gdLst>
                <a:gd name="T0" fmla="*/ 0 w 1377"/>
                <a:gd name="T1" fmla="*/ 0 h 1410"/>
                <a:gd name="T2" fmla="*/ 0 w 1377"/>
                <a:gd name="T3" fmla="*/ 0 h 1410"/>
                <a:gd name="T4" fmla="*/ 0 w 1377"/>
                <a:gd name="T5" fmla="*/ 0 h 1410"/>
                <a:gd name="T6" fmla="*/ 0 60000 65536"/>
                <a:gd name="T7" fmla="*/ 0 60000 65536"/>
                <a:gd name="T8" fmla="*/ 0 60000 65536"/>
                <a:gd name="T9" fmla="*/ 0 w 1377"/>
                <a:gd name="T10" fmla="*/ 0 h 1410"/>
                <a:gd name="T11" fmla="*/ 1377 w 1377"/>
                <a:gd name="T12" fmla="*/ 1410 h 14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7" h="1410">
                  <a:moveTo>
                    <a:pt x="1377" y="0"/>
                  </a:moveTo>
                  <a:lnTo>
                    <a:pt x="0" y="1410"/>
                  </a:lnTo>
                  <a:lnTo>
                    <a:pt x="1" y="14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22" name="Freeform 981"/>
            <p:cNvSpPr>
              <a:spLocks/>
            </p:cNvSpPr>
            <p:nvPr/>
          </p:nvSpPr>
          <p:spPr bwMode="auto">
            <a:xfrm>
              <a:off x="3729" y="3897"/>
              <a:ext cx="285" cy="1"/>
            </a:xfrm>
            <a:custGeom>
              <a:avLst/>
              <a:gdLst>
                <a:gd name="T0" fmla="*/ 0 w 3411"/>
                <a:gd name="T1" fmla="*/ 0 h 1"/>
                <a:gd name="T2" fmla="*/ 0 w 3411"/>
                <a:gd name="T3" fmla="*/ 0 h 1"/>
                <a:gd name="T4" fmla="*/ 0 w 3411"/>
                <a:gd name="T5" fmla="*/ 0 h 1"/>
                <a:gd name="T6" fmla="*/ 0 60000 65536"/>
                <a:gd name="T7" fmla="*/ 0 60000 65536"/>
                <a:gd name="T8" fmla="*/ 0 60000 65536"/>
                <a:gd name="T9" fmla="*/ 0 w 3411"/>
                <a:gd name="T10" fmla="*/ 0 h 1"/>
                <a:gd name="T11" fmla="*/ 3411 w 341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1" h="1">
                  <a:moveTo>
                    <a:pt x="0" y="0"/>
                  </a:moveTo>
                  <a:lnTo>
                    <a:pt x="3410" y="0"/>
                  </a:lnTo>
                  <a:lnTo>
                    <a:pt x="34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23" name="Freeform 982"/>
            <p:cNvSpPr>
              <a:spLocks/>
            </p:cNvSpPr>
            <p:nvPr/>
          </p:nvSpPr>
          <p:spPr bwMode="auto">
            <a:xfrm>
              <a:off x="3608" y="4015"/>
              <a:ext cx="3" cy="4"/>
            </a:xfrm>
            <a:custGeom>
              <a:avLst/>
              <a:gdLst>
                <a:gd name="T0" fmla="*/ 0 w 34"/>
                <a:gd name="T1" fmla="*/ 0 h 49"/>
                <a:gd name="T2" fmla="*/ 0 w 34"/>
                <a:gd name="T3" fmla="*/ 0 h 49"/>
                <a:gd name="T4" fmla="*/ 0 w 34"/>
                <a:gd name="T5" fmla="*/ 0 h 49"/>
                <a:gd name="T6" fmla="*/ 0 60000 65536"/>
                <a:gd name="T7" fmla="*/ 0 60000 65536"/>
                <a:gd name="T8" fmla="*/ 0 60000 65536"/>
                <a:gd name="T9" fmla="*/ 0 w 34"/>
                <a:gd name="T10" fmla="*/ 0 h 49"/>
                <a:gd name="T11" fmla="*/ 34 w 34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49">
                  <a:moveTo>
                    <a:pt x="34" y="4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24" name="Freeform 983"/>
            <p:cNvSpPr>
              <a:spLocks/>
            </p:cNvSpPr>
            <p:nvPr/>
          </p:nvSpPr>
          <p:spPr bwMode="auto">
            <a:xfrm>
              <a:off x="3608" y="4015"/>
              <a:ext cx="406" cy="1"/>
            </a:xfrm>
            <a:custGeom>
              <a:avLst/>
              <a:gdLst>
                <a:gd name="T0" fmla="*/ 0 w 4867"/>
                <a:gd name="T1" fmla="*/ 0 h 1"/>
                <a:gd name="T2" fmla="*/ 0 w 4867"/>
                <a:gd name="T3" fmla="*/ 0 h 1"/>
                <a:gd name="T4" fmla="*/ 0 w 4867"/>
                <a:gd name="T5" fmla="*/ 0 h 1"/>
                <a:gd name="T6" fmla="*/ 0 60000 65536"/>
                <a:gd name="T7" fmla="*/ 0 60000 65536"/>
                <a:gd name="T8" fmla="*/ 0 60000 65536"/>
                <a:gd name="T9" fmla="*/ 0 w 4867"/>
                <a:gd name="T10" fmla="*/ 0 h 1"/>
                <a:gd name="T11" fmla="*/ 4867 w 486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67" h="1">
                  <a:moveTo>
                    <a:pt x="4867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25" name="Freeform 984"/>
            <p:cNvSpPr>
              <a:spLocks/>
            </p:cNvSpPr>
            <p:nvPr/>
          </p:nvSpPr>
          <p:spPr bwMode="auto">
            <a:xfrm>
              <a:off x="4224" y="3018"/>
              <a:ext cx="2" cy="282"/>
            </a:xfrm>
            <a:custGeom>
              <a:avLst/>
              <a:gdLst>
                <a:gd name="T0" fmla="*/ 0 w 34"/>
                <a:gd name="T1" fmla="*/ 0 h 3382"/>
                <a:gd name="T2" fmla="*/ 0 w 34"/>
                <a:gd name="T3" fmla="*/ 0 h 3382"/>
                <a:gd name="T4" fmla="*/ 0 w 34"/>
                <a:gd name="T5" fmla="*/ 0 h 3382"/>
                <a:gd name="T6" fmla="*/ 0 w 34"/>
                <a:gd name="T7" fmla="*/ 0 h 33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3382"/>
                <a:gd name="T14" fmla="*/ 34 w 34"/>
                <a:gd name="T15" fmla="*/ 3382 h 33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3382">
                  <a:moveTo>
                    <a:pt x="33" y="0"/>
                  </a:moveTo>
                  <a:lnTo>
                    <a:pt x="0" y="0"/>
                  </a:lnTo>
                  <a:lnTo>
                    <a:pt x="34" y="3382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26" name="Freeform 985"/>
            <p:cNvSpPr>
              <a:spLocks/>
            </p:cNvSpPr>
            <p:nvPr/>
          </p:nvSpPr>
          <p:spPr bwMode="auto">
            <a:xfrm>
              <a:off x="4224" y="3018"/>
              <a:ext cx="2" cy="282"/>
            </a:xfrm>
            <a:custGeom>
              <a:avLst/>
              <a:gdLst>
                <a:gd name="T0" fmla="*/ 0 w 34"/>
                <a:gd name="T1" fmla="*/ 0 h 3382"/>
                <a:gd name="T2" fmla="*/ 0 w 34"/>
                <a:gd name="T3" fmla="*/ 0 h 3382"/>
                <a:gd name="T4" fmla="*/ 0 w 34"/>
                <a:gd name="T5" fmla="*/ 0 h 3382"/>
                <a:gd name="T6" fmla="*/ 0 w 34"/>
                <a:gd name="T7" fmla="*/ 0 h 33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3382"/>
                <a:gd name="T14" fmla="*/ 34 w 34"/>
                <a:gd name="T15" fmla="*/ 3382 h 33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3382">
                  <a:moveTo>
                    <a:pt x="0" y="0"/>
                  </a:moveTo>
                  <a:lnTo>
                    <a:pt x="34" y="3382"/>
                  </a:lnTo>
                  <a:lnTo>
                    <a:pt x="1" y="338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27" name="Freeform 986"/>
            <p:cNvSpPr>
              <a:spLocks/>
            </p:cNvSpPr>
            <p:nvPr/>
          </p:nvSpPr>
          <p:spPr bwMode="auto">
            <a:xfrm>
              <a:off x="4224" y="3018"/>
              <a:ext cx="2" cy="282"/>
            </a:xfrm>
            <a:custGeom>
              <a:avLst/>
              <a:gdLst>
                <a:gd name="T0" fmla="*/ 0 w 34"/>
                <a:gd name="T1" fmla="*/ 0 h 3382"/>
                <a:gd name="T2" fmla="*/ 0 w 34"/>
                <a:gd name="T3" fmla="*/ 0 h 3382"/>
                <a:gd name="T4" fmla="*/ 0 w 34"/>
                <a:gd name="T5" fmla="*/ 0 h 3382"/>
                <a:gd name="T6" fmla="*/ 0 w 34"/>
                <a:gd name="T7" fmla="*/ 0 h 3382"/>
                <a:gd name="T8" fmla="*/ 0 w 34"/>
                <a:gd name="T9" fmla="*/ 0 h 33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82"/>
                <a:gd name="T17" fmla="*/ 34 w 34"/>
                <a:gd name="T18" fmla="*/ 3382 h 33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82">
                  <a:moveTo>
                    <a:pt x="33" y="0"/>
                  </a:moveTo>
                  <a:lnTo>
                    <a:pt x="0" y="0"/>
                  </a:lnTo>
                  <a:lnTo>
                    <a:pt x="1" y="3382"/>
                  </a:lnTo>
                  <a:lnTo>
                    <a:pt x="34" y="3382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28" name="Freeform 987"/>
            <p:cNvSpPr>
              <a:spLocks/>
            </p:cNvSpPr>
            <p:nvPr/>
          </p:nvSpPr>
          <p:spPr bwMode="auto">
            <a:xfrm>
              <a:off x="4085" y="3300"/>
              <a:ext cx="2" cy="66"/>
            </a:xfrm>
            <a:custGeom>
              <a:avLst/>
              <a:gdLst>
                <a:gd name="T0" fmla="*/ 0 w 18"/>
                <a:gd name="T1" fmla="*/ 0 h 797"/>
                <a:gd name="T2" fmla="*/ 0 w 18"/>
                <a:gd name="T3" fmla="*/ 0 h 797"/>
                <a:gd name="T4" fmla="*/ 0 w 18"/>
                <a:gd name="T5" fmla="*/ 0 h 797"/>
                <a:gd name="T6" fmla="*/ 0 w 18"/>
                <a:gd name="T7" fmla="*/ 0 h 7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797"/>
                <a:gd name="T14" fmla="*/ 18 w 18"/>
                <a:gd name="T15" fmla="*/ 797 h 7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797">
                  <a:moveTo>
                    <a:pt x="18" y="0"/>
                  </a:moveTo>
                  <a:lnTo>
                    <a:pt x="0" y="0"/>
                  </a:lnTo>
                  <a:lnTo>
                    <a:pt x="18" y="797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29" name="Freeform 988"/>
            <p:cNvSpPr>
              <a:spLocks/>
            </p:cNvSpPr>
            <p:nvPr/>
          </p:nvSpPr>
          <p:spPr bwMode="auto">
            <a:xfrm>
              <a:off x="4085" y="3300"/>
              <a:ext cx="2" cy="67"/>
            </a:xfrm>
            <a:custGeom>
              <a:avLst/>
              <a:gdLst>
                <a:gd name="T0" fmla="*/ 0 w 18"/>
                <a:gd name="T1" fmla="*/ 0 h 804"/>
                <a:gd name="T2" fmla="*/ 0 w 18"/>
                <a:gd name="T3" fmla="*/ 0 h 804"/>
                <a:gd name="T4" fmla="*/ 0 w 18"/>
                <a:gd name="T5" fmla="*/ 0 h 804"/>
                <a:gd name="T6" fmla="*/ 0 w 18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804"/>
                <a:gd name="T14" fmla="*/ 18 w 1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804">
                  <a:moveTo>
                    <a:pt x="0" y="0"/>
                  </a:moveTo>
                  <a:lnTo>
                    <a:pt x="18" y="797"/>
                  </a:lnTo>
                  <a:lnTo>
                    <a:pt x="0" y="80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30" name="Freeform 989"/>
            <p:cNvSpPr>
              <a:spLocks/>
            </p:cNvSpPr>
            <p:nvPr/>
          </p:nvSpPr>
          <p:spPr bwMode="auto">
            <a:xfrm>
              <a:off x="4085" y="3300"/>
              <a:ext cx="2" cy="67"/>
            </a:xfrm>
            <a:custGeom>
              <a:avLst/>
              <a:gdLst>
                <a:gd name="T0" fmla="*/ 0 w 18"/>
                <a:gd name="T1" fmla="*/ 0 h 804"/>
                <a:gd name="T2" fmla="*/ 0 w 18"/>
                <a:gd name="T3" fmla="*/ 0 h 804"/>
                <a:gd name="T4" fmla="*/ 0 w 18"/>
                <a:gd name="T5" fmla="*/ 0 h 804"/>
                <a:gd name="T6" fmla="*/ 0 w 18"/>
                <a:gd name="T7" fmla="*/ 0 h 804"/>
                <a:gd name="T8" fmla="*/ 0 w 18"/>
                <a:gd name="T9" fmla="*/ 0 h 8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804"/>
                <a:gd name="T17" fmla="*/ 18 w 18"/>
                <a:gd name="T18" fmla="*/ 804 h 8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804">
                  <a:moveTo>
                    <a:pt x="18" y="0"/>
                  </a:moveTo>
                  <a:lnTo>
                    <a:pt x="0" y="0"/>
                  </a:lnTo>
                  <a:lnTo>
                    <a:pt x="0" y="804"/>
                  </a:lnTo>
                  <a:lnTo>
                    <a:pt x="18" y="797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31" name="Freeform 990"/>
            <p:cNvSpPr>
              <a:spLocks/>
            </p:cNvSpPr>
            <p:nvPr/>
          </p:nvSpPr>
          <p:spPr bwMode="auto">
            <a:xfrm>
              <a:off x="4085" y="3366"/>
              <a:ext cx="86" cy="84"/>
            </a:xfrm>
            <a:custGeom>
              <a:avLst/>
              <a:gdLst>
                <a:gd name="T0" fmla="*/ 0 w 1028"/>
                <a:gd name="T1" fmla="*/ 0 h 1009"/>
                <a:gd name="T2" fmla="*/ 0 w 1028"/>
                <a:gd name="T3" fmla="*/ 0 h 1009"/>
                <a:gd name="T4" fmla="*/ 0 w 1028"/>
                <a:gd name="T5" fmla="*/ 0 h 1009"/>
                <a:gd name="T6" fmla="*/ 0 w 1028"/>
                <a:gd name="T7" fmla="*/ 0 h 10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8"/>
                <a:gd name="T13" fmla="*/ 0 h 1009"/>
                <a:gd name="T14" fmla="*/ 1028 w 1028"/>
                <a:gd name="T15" fmla="*/ 1009 h 10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8" h="1009">
                  <a:moveTo>
                    <a:pt x="18" y="0"/>
                  </a:moveTo>
                  <a:lnTo>
                    <a:pt x="0" y="7"/>
                  </a:lnTo>
                  <a:lnTo>
                    <a:pt x="1028" y="1009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32" name="Freeform 991"/>
            <p:cNvSpPr>
              <a:spLocks/>
            </p:cNvSpPr>
            <p:nvPr/>
          </p:nvSpPr>
          <p:spPr bwMode="auto">
            <a:xfrm>
              <a:off x="4085" y="3367"/>
              <a:ext cx="86" cy="85"/>
            </a:xfrm>
            <a:custGeom>
              <a:avLst/>
              <a:gdLst>
                <a:gd name="T0" fmla="*/ 0 w 1028"/>
                <a:gd name="T1" fmla="*/ 0 h 1027"/>
                <a:gd name="T2" fmla="*/ 0 w 1028"/>
                <a:gd name="T3" fmla="*/ 0 h 1027"/>
                <a:gd name="T4" fmla="*/ 0 w 1028"/>
                <a:gd name="T5" fmla="*/ 0 h 1027"/>
                <a:gd name="T6" fmla="*/ 0 w 1028"/>
                <a:gd name="T7" fmla="*/ 0 h 10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8"/>
                <a:gd name="T13" fmla="*/ 0 h 1027"/>
                <a:gd name="T14" fmla="*/ 1028 w 1028"/>
                <a:gd name="T15" fmla="*/ 1027 h 10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8" h="1027">
                  <a:moveTo>
                    <a:pt x="0" y="0"/>
                  </a:moveTo>
                  <a:lnTo>
                    <a:pt x="1028" y="1002"/>
                  </a:lnTo>
                  <a:lnTo>
                    <a:pt x="1028" y="102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33" name="Freeform 992"/>
            <p:cNvSpPr>
              <a:spLocks/>
            </p:cNvSpPr>
            <p:nvPr/>
          </p:nvSpPr>
          <p:spPr bwMode="auto">
            <a:xfrm>
              <a:off x="4085" y="3366"/>
              <a:ext cx="86" cy="86"/>
            </a:xfrm>
            <a:custGeom>
              <a:avLst/>
              <a:gdLst>
                <a:gd name="T0" fmla="*/ 0 w 1028"/>
                <a:gd name="T1" fmla="*/ 0 h 1034"/>
                <a:gd name="T2" fmla="*/ 0 w 1028"/>
                <a:gd name="T3" fmla="*/ 0 h 1034"/>
                <a:gd name="T4" fmla="*/ 0 w 1028"/>
                <a:gd name="T5" fmla="*/ 0 h 1034"/>
                <a:gd name="T6" fmla="*/ 0 w 1028"/>
                <a:gd name="T7" fmla="*/ 0 h 1034"/>
                <a:gd name="T8" fmla="*/ 0 w 1028"/>
                <a:gd name="T9" fmla="*/ 0 h 10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1034"/>
                <a:gd name="T17" fmla="*/ 1028 w 1028"/>
                <a:gd name="T18" fmla="*/ 1034 h 10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1034">
                  <a:moveTo>
                    <a:pt x="18" y="0"/>
                  </a:moveTo>
                  <a:lnTo>
                    <a:pt x="0" y="7"/>
                  </a:lnTo>
                  <a:lnTo>
                    <a:pt x="1028" y="1034"/>
                  </a:lnTo>
                  <a:lnTo>
                    <a:pt x="1028" y="1009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34" name="Freeform 993"/>
            <p:cNvSpPr>
              <a:spLocks/>
            </p:cNvSpPr>
            <p:nvPr/>
          </p:nvSpPr>
          <p:spPr bwMode="auto">
            <a:xfrm>
              <a:off x="4171" y="3358"/>
              <a:ext cx="92" cy="94"/>
            </a:xfrm>
            <a:custGeom>
              <a:avLst/>
              <a:gdLst>
                <a:gd name="T0" fmla="*/ 0 w 1110"/>
                <a:gd name="T1" fmla="*/ 0 h 1129"/>
                <a:gd name="T2" fmla="*/ 0 w 1110"/>
                <a:gd name="T3" fmla="*/ 0 h 1129"/>
                <a:gd name="T4" fmla="*/ 0 w 1110"/>
                <a:gd name="T5" fmla="*/ 0 h 1129"/>
                <a:gd name="T6" fmla="*/ 0 w 1110"/>
                <a:gd name="T7" fmla="*/ 0 h 11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10"/>
                <a:gd name="T13" fmla="*/ 0 h 1129"/>
                <a:gd name="T14" fmla="*/ 1110 w 1110"/>
                <a:gd name="T15" fmla="*/ 1129 h 11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10" h="1129">
                  <a:moveTo>
                    <a:pt x="0" y="1104"/>
                  </a:moveTo>
                  <a:lnTo>
                    <a:pt x="0" y="1129"/>
                  </a:lnTo>
                  <a:lnTo>
                    <a:pt x="1110" y="0"/>
                  </a:lnTo>
                  <a:lnTo>
                    <a:pt x="0" y="110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35" name="Freeform 994"/>
            <p:cNvSpPr>
              <a:spLocks/>
            </p:cNvSpPr>
            <p:nvPr/>
          </p:nvSpPr>
          <p:spPr bwMode="auto">
            <a:xfrm>
              <a:off x="4171" y="3358"/>
              <a:ext cx="94" cy="94"/>
            </a:xfrm>
            <a:custGeom>
              <a:avLst/>
              <a:gdLst>
                <a:gd name="T0" fmla="*/ 0 w 1136"/>
                <a:gd name="T1" fmla="*/ 0 h 1129"/>
                <a:gd name="T2" fmla="*/ 0 w 1136"/>
                <a:gd name="T3" fmla="*/ 0 h 1129"/>
                <a:gd name="T4" fmla="*/ 0 w 1136"/>
                <a:gd name="T5" fmla="*/ 0 h 1129"/>
                <a:gd name="T6" fmla="*/ 0 w 1136"/>
                <a:gd name="T7" fmla="*/ 0 h 11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6"/>
                <a:gd name="T13" fmla="*/ 0 h 1129"/>
                <a:gd name="T14" fmla="*/ 1136 w 1136"/>
                <a:gd name="T15" fmla="*/ 1129 h 11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6" h="1129">
                  <a:moveTo>
                    <a:pt x="0" y="1129"/>
                  </a:moveTo>
                  <a:lnTo>
                    <a:pt x="1110" y="0"/>
                  </a:lnTo>
                  <a:lnTo>
                    <a:pt x="1136" y="0"/>
                  </a:lnTo>
                  <a:lnTo>
                    <a:pt x="0" y="112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36" name="Freeform 995"/>
            <p:cNvSpPr>
              <a:spLocks/>
            </p:cNvSpPr>
            <p:nvPr/>
          </p:nvSpPr>
          <p:spPr bwMode="auto">
            <a:xfrm>
              <a:off x="4171" y="3358"/>
              <a:ext cx="94" cy="94"/>
            </a:xfrm>
            <a:custGeom>
              <a:avLst/>
              <a:gdLst>
                <a:gd name="T0" fmla="*/ 0 w 1136"/>
                <a:gd name="T1" fmla="*/ 0 h 1129"/>
                <a:gd name="T2" fmla="*/ 0 w 1136"/>
                <a:gd name="T3" fmla="*/ 0 h 1129"/>
                <a:gd name="T4" fmla="*/ 0 w 1136"/>
                <a:gd name="T5" fmla="*/ 0 h 1129"/>
                <a:gd name="T6" fmla="*/ 0 w 1136"/>
                <a:gd name="T7" fmla="*/ 0 h 1129"/>
                <a:gd name="T8" fmla="*/ 0 w 1136"/>
                <a:gd name="T9" fmla="*/ 0 h 1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6"/>
                <a:gd name="T16" fmla="*/ 0 h 1129"/>
                <a:gd name="T17" fmla="*/ 1136 w 1136"/>
                <a:gd name="T18" fmla="*/ 1129 h 1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6" h="1129">
                  <a:moveTo>
                    <a:pt x="0" y="1104"/>
                  </a:moveTo>
                  <a:lnTo>
                    <a:pt x="0" y="1129"/>
                  </a:lnTo>
                  <a:lnTo>
                    <a:pt x="1136" y="0"/>
                  </a:lnTo>
                  <a:lnTo>
                    <a:pt x="1110" y="0"/>
                  </a:lnTo>
                  <a:lnTo>
                    <a:pt x="0" y="110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37" name="Freeform 996"/>
            <p:cNvSpPr>
              <a:spLocks/>
            </p:cNvSpPr>
            <p:nvPr/>
          </p:nvSpPr>
          <p:spPr bwMode="auto">
            <a:xfrm>
              <a:off x="4217" y="3312"/>
              <a:ext cx="48" cy="46"/>
            </a:xfrm>
            <a:custGeom>
              <a:avLst/>
              <a:gdLst>
                <a:gd name="T0" fmla="*/ 0 w 580"/>
                <a:gd name="T1" fmla="*/ 0 h 547"/>
                <a:gd name="T2" fmla="*/ 0 w 580"/>
                <a:gd name="T3" fmla="*/ 0 h 547"/>
                <a:gd name="T4" fmla="*/ 0 w 580"/>
                <a:gd name="T5" fmla="*/ 0 h 547"/>
                <a:gd name="T6" fmla="*/ 0 w 580"/>
                <a:gd name="T7" fmla="*/ 0 h 5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0"/>
                <a:gd name="T13" fmla="*/ 0 h 547"/>
                <a:gd name="T14" fmla="*/ 580 w 580"/>
                <a:gd name="T15" fmla="*/ 547 h 5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0" h="547">
                  <a:moveTo>
                    <a:pt x="554" y="547"/>
                  </a:moveTo>
                  <a:lnTo>
                    <a:pt x="580" y="547"/>
                  </a:lnTo>
                  <a:lnTo>
                    <a:pt x="0" y="0"/>
                  </a:lnTo>
                  <a:lnTo>
                    <a:pt x="554" y="54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38" name="Freeform 997"/>
            <p:cNvSpPr>
              <a:spLocks/>
            </p:cNvSpPr>
            <p:nvPr/>
          </p:nvSpPr>
          <p:spPr bwMode="auto">
            <a:xfrm>
              <a:off x="4217" y="3312"/>
              <a:ext cx="48" cy="46"/>
            </a:xfrm>
            <a:custGeom>
              <a:avLst/>
              <a:gdLst>
                <a:gd name="T0" fmla="*/ 0 w 580"/>
                <a:gd name="T1" fmla="*/ 0 h 555"/>
                <a:gd name="T2" fmla="*/ 0 w 580"/>
                <a:gd name="T3" fmla="*/ 0 h 555"/>
                <a:gd name="T4" fmla="*/ 0 w 580"/>
                <a:gd name="T5" fmla="*/ 0 h 555"/>
                <a:gd name="T6" fmla="*/ 0 w 580"/>
                <a:gd name="T7" fmla="*/ 0 h 5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0"/>
                <a:gd name="T13" fmla="*/ 0 h 555"/>
                <a:gd name="T14" fmla="*/ 580 w 580"/>
                <a:gd name="T15" fmla="*/ 555 h 5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0" h="555">
                  <a:moveTo>
                    <a:pt x="580" y="555"/>
                  </a:moveTo>
                  <a:lnTo>
                    <a:pt x="0" y="8"/>
                  </a:lnTo>
                  <a:lnTo>
                    <a:pt x="19" y="0"/>
                  </a:lnTo>
                  <a:lnTo>
                    <a:pt x="580" y="555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39" name="Freeform 998"/>
            <p:cNvSpPr>
              <a:spLocks/>
            </p:cNvSpPr>
            <p:nvPr/>
          </p:nvSpPr>
          <p:spPr bwMode="auto">
            <a:xfrm>
              <a:off x="4217" y="3312"/>
              <a:ext cx="48" cy="46"/>
            </a:xfrm>
            <a:custGeom>
              <a:avLst/>
              <a:gdLst>
                <a:gd name="T0" fmla="*/ 0 w 580"/>
                <a:gd name="T1" fmla="*/ 0 h 555"/>
                <a:gd name="T2" fmla="*/ 0 w 580"/>
                <a:gd name="T3" fmla="*/ 0 h 555"/>
                <a:gd name="T4" fmla="*/ 0 w 580"/>
                <a:gd name="T5" fmla="*/ 0 h 555"/>
                <a:gd name="T6" fmla="*/ 0 w 580"/>
                <a:gd name="T7" fmla="*/ 0 h 555"/>
                <a:gd name="T8" fmla="*/ 0 w 580"/>
                <a:gd name="T9" fmla="*/ 0 h 5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0"/>
                <a:gd name="T16" fmla="*/ 0 h 555"/>
                <a:gd name="T17" fmla="*/ 580 w 580"/>
                <a:gd name="T18" fmla="*/ 555 h 5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0" h="555">
                  <a:moveTo>
                    <a:pt x="554" y="555"/>
                  </a:moveTo>
                  <a:lnTo>
                    <a:pt x="580" y="555"/>
                  </a:lnTo>
                  <a:lnTo>
                    <a:pt x="19" y="0"/>
                  </a:lnTo>
                  <a:lnTo>
                    <a:pt x="0" y="8"/>
                  </a:lnTo>
                  <a:lnTo>
                    <a:pt x="554" y="55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40" name="Freeform 999"/>
            <p:cNvSpPr>
              <a:spLocks/>
            </p:cNvSpPr>
            <p:nvPr/>
          </p:nvSpPr>
          <p:spPr bwMode="auto">
            <a:xfrm>
              <a:off x="4217" y="3300"/>
              <a:ext cx="2" cy="12"/>
            </a:xfrm>
            <a:custGeom>
              <a:avLst/>
              <a:gdLst>
                <a:gd name="T0" fmla="*/ 0 w 19"/>
                <a:gd name="T1" fmla="*/ 0 h 155"/>
                <a:gd name="T2" fmla="*/ 0 w 19"/>
                <a:gd name="T3" fmla="*/ 0 h 155"/>
                <a:gd name="T4" fmla="*/ 0 w 19"/>
                <a:gd name="T5" fmla="*/ 0 h 155"/>
                <a:gd name="T6" fmla="*/ 0 w 19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55"/>
                <a:gd name="T14" fmla="*/ 19 w 19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55">
                  <a:moveTo>
                    <a:pt x="0" y="155"/>
                  </a:moveTo>
                  <a:lnTo>
                    <a:pt x="19" y="147"/>
                  </a:lnTo>
                  <a:lnTo>
                    <a:pt x="0" y="0"/>
                  </a:lnTo>
                  <a:lnTo>
                    <a:pt x="0" y="155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41" name="Freeform 1000"/>
            <p:cNvSpPr>
              <a:spLocks/>
            </p:cNvSpPr>
            <p:nvPr/>
          </p:nvSpPr>
          <p:spPr bwMode="auto">
            <a:xfrm>
              <a:off x="4217" y="3300"/>
              <a:ext cx="2" cy="12"/>
            </a:xfrm>
            <a:custGeom>
              <a:avLst/>
              <a:gdLst>
                <a:gd name="T0" fmla="*/ 0 w 19"/>
                <a:gd name="T1" fmla="*/ 0 h 147"/>
                <a:gd name="T2" fmla="*/ 0 w 19"/>
                <a:gd name="T3" fmla="*/ 0 h 147"/>
                <a:gd name="T4" fmla="*/ 0 w 19"/>
                <a:gd name="T5" fmla="*/ 0 h 147"/>
                <a:gd name="T6" fmla="*/ 0 w 19"/>
                <a:gd name="T7" fmla="*/ 0 h 1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47"/>
                <a:gd name="T14" fmla="*/ 19 w 19"/>
                <a:gd name="T15" fmla="*/ 147 h 1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47">
                  <a:moveTo>
                    <a:pt x="19" y="14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14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42" name="Freeform 1001"/>
            <p:cNvSpPr>
              <a:spLocks/>
            </p:cNvSpPr>
            <p:nvPr/>
          </p:nvSpPr>
          <p:spPr bwMode="auto">
            <a:xfrm>
              <a:off x="4217" y="3300"/>
              <a:ext cx="2" cy="12"/>
            </a:xfrm>
            <a:custGeom>
              <a:avLst/>
              <a:gdLst>
                <a:gd name="T0" fmla="*/ 0 w 19"/>
                <a:gd name="T1" fmla="*/ 0 h 155"/>
                <a:gd name="T2" fmla="*/ 0 w 19"/>
                <a:gd name="T3" fmla="*/ 0 h 155"/>
                <a:gd name="T4" fmla="*/ 0 w 19"/>
                <a:gd name="T5" fmla="*/ 0 h 155"/>
                <a:gd name="T6" fmla="*/ 0 w 19"/>
                <a:gd name="T7" fmla="*/ 0 h 155"/>
                <a:gd name="T8" fmla="*/ 0 w 19"/>
                <a:gd name="T9" fmla="*/ 0 h 1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5"/>
                <a:gd name="T17" fmla="*/ 19 w 19"/>
                <a:gd name="T18" fmla="*/ 155 h 1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5">
                  <a:moveTo>
                    <a:pt x="0" y="155"/>
                  </a:moveTo>
                  <a:lnTo>
                    <a:pt x="19" y="147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15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43" name="Freeform 1002"/>
            <p:cNvSpPr>
              <a:spLocks/>
            </p:cNvSpPr>
            <p:nvPr/>
          </p:nvSpPr>
          <p:spPr bwMode="auto">
            <a:xfrm>
              <a:off x="4076" y="3299"/>
              <a:ext cx="149" cy="1"/>
            </a:xfrm>
            <a:custGeom>
              <a:avLst/>
              <a:gdLst>
                <a:gd name="T0" fmla="*/ 0 w 1789"/>
                <a:gd name="T1" fmla="*/ 0 h 20"/>
                <a:gd name="T2" fmla="*/ 0 w 1789"/>
                <a:gd name="T3" fmla="*/ 0 h 20"/>
                <a:gd name="T4" fmla="*/ 0 w 1789"/>
                <a:gd name="T5" fmla="*/ 0 h 20"/>
                <a:gd name="T6" fmla="*/ 0 w 1789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89"/>
                <a:gd name="T13" fmla="*/ 0 h 20"/>
                <a:gd name="T14" fmla="*/ 1789 w 1789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89" h="20">
                  <a:moveTo>
                    <a:pt x="1789" y="20"/>
                  </a:moveTo>
                  <a:lnTo>
                    <a:pt x="1789" y="0"/>
                  </a:lnTo>
                  <a:lnTo>
                    <a:pt x="0" y="20"/>
                  </a:lnTo>
                  <a:lnTo>
                    <a:pt x="1789" y="2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44" name="Freeform 1003"/>
            <p:cNvSpPr>
              <a:spLocks/>
            </p:cNvSpPr>
            <p:nvPr/>
          </p:nvSpPr>
          <p:spPr bwMode="auto">
            <a:xfrm>
              <a:off x="4076" y="3299"/>
              <a:ext cx="149" cy="1"/>
            </a:xfrm>
            <a:custGeom>
              <a:avLst/>
              <a:gdLst>
                <a:gd name="T0" fmla="*/ 0 w 1789"/>
                <a:gd name="T1" fmla="*/ 0 h 20"/>
                <a:gd name="T2" fmla="*/ 0 w 1789"/>
                <a:gd name="T3" fmla="*/ 0 h 20"/>
                <a:gd name="T4" fmla="*/ 0 w 1789"/>
                <a:gd name="T5" fmla="*/ 0 h 20"/>
                <a:gd name="T6" fmla="*/ 0 w 1789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89"/>
                <a:gd name="T13" fmla="*/ 0 h 20"/>
                <a:gd name="T14" fmla="*/ 1789 w 1789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89" h="20">
                  <a:moveTo>
                    <a:pt x="1789" y="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78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45" name="Rectangle 1004"/>
            <p:cNvSpPr>
              <a:spLocks noChangeArrowheads="1"/>
            </p:cNvSpPr>
            <p:nvPr/>
          </p:nvSpPr>
          <p:spPr bwMode="auto">
            <a:xfrm>
              <a:off x="4076" y="3299"/>
              <a:ext cx="149" cy="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005"/>
            <p:cNvGrpSpPr>
              <a:grpSpLocks/>
            </p:cNvGrpSpPr>
            <p:nvPr/>
          </p:nvGrpSpPr>
          <p:grpSpPr bwMode="auto">
            <a:xfrm>
              <a:off x="3760" y="2585"/>
              <a:ext cx="966" cy="1297"/>
              <a:chOff x="3760" y="2585"/>
              <a:chExt cx="966" cy="1297"/>
            </a:xfrm>
          </p:grpSpPr>
          <p:sp>
            <p:nvSpPr>
              <p:cNvPr id="54340" name="Freeform 1006"/>
              <p:cNvSpPr>
                <a:spLocks/>
              </p:cNvSpPr>
              <p:nvPr/>
            </p:nvSpPr>
            <p:spPr bwMode="auto">
              <a:xfrm>
                <a:off x="4014" y="3210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1" name="Freeform 1007"/>
              <p:cNvSpPr>
                <a:spLocks/>
              </p:cNvSpPr>
              <p:nvPr/>
            </p:nvSpPr>
            <p:spPr bwMode="auto">
              <a:xfrm>
                <a:off x="4014" y="3194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2" name="Freeform 1008"/>
              <p:cNvSpPr>
                <a:spLocks/>
              </p:cNvSpPr>
              <p:nvPr/>
            </p:nvSpPr>
            <p:spPr bwMode="auto">
              <a:xfrm>
                <a:off x="4014" y="3181"/>
                <a:ext cx="57" cy="57"/>
              </a:xfrm>
              <a:custGeom>
                <a:avLst/>
                <a:gdLst>
                  <a:gd name="T0" fmla="*/ 0 w 689"/>
                  <a:gd name="T1" fmla="*/ 0 h 688"/>
                  <a:gd name="T2" fmla="*/ 0 w 689"/>
                  <a:gd name="T3" fmla="*/ 0 h 688"/>
                  <a:gd name="T4" fmla="*/ 0 w 689"/>
                  <a:gd name="T5" fmla="*/ 0 h 688"/>
                  <a:gd name="T6" fmla="*/ 0 60000 65536"/>
                  <a:gd name="T7" fmla="*/ 0 60000 65536"/>
                  <a:gd name="T8" fmla="*/ 0 60000 65536"/>
                  <a:gd name="T9" fmla="*/ 0 w 689"/>
                  <a:gd name="T10" fmla="*/ 0 h 688"/>
                  <a:gd name="T11" fmla="*/ 689 w 689"/>
                  <a:gd name="T12" fmla="*/ 688 h 6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89" h="688">
                    <a:moveTo>
                      <a:pt x="0" y="688"/>
                    </a:moveTo>
                    <a:lnTo>
                      <a:pt x="688" y="0"/>
                    </a:lnTo>
                    <a:lnTo>
                      <a:pt x="68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3" name="Freeform 1009"/>
              <p:cNvSpPr>
                <a:spLocks/>
              </p:cNvSpPr>
              <p:nvPr/>
            </p:nvSpPr>
            <p:spPr bwMode="auto">
              <a:xfrm>
                <a:off x="4014" y="3181"/>
                <a:ext cx="41" cy="42"/>
              </a:xfrm>
              <a:custGeom>
                <a:avLst/>
                <a:gdLst>
                  <a:gd name="T0" fmla="*/ 0 w 498"/>
                  <a:gd name="T1" fmla="*/ 0 h 497"/>
                  <a:gd name="T2" fmla="*/ 0 w 498"/>
                  <a:gd name="T3" fmla="*/ 0 h 497"/>
                  <a:gd name="T4" fmla="*/ 0 w 498"/>
                  <a:gd name="T5" fmla="*/ 0 h 497"/>
                  <a:gd name="T6" fmla="*/ 0 60000 65536"/>
                  <a:gd name="T7" fmla="*/ 0 60000 65536"/>
                  <a:gd name="T8" fmla="*/ 0 60000 65536"/>
                  <a:gd name="T9" fmla="*/ 0 w 498"/>
                  <a:gd name="T10" fmla="*/ 0 h 497"/>
                  <a:gd name="T11" fmla="*/ 498 w 498"/>
                  <a:gd name="T12" fmla="*/ 497 h 4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98" h="497">
                    <a:moveTo>
                      <a:pt x="0" y="497"/>
                    </a:moveTo>
                    <a:lnTo>
                      <a:pt x="497" y="0"/>
                    </a:lnTo>
                    <a:lnTo>
                      <a:pt x="49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4" name="Freeform 1010"/>
              <p:cNvSpPr>
                <a:spLocks/>
              </p:cNvSpPr>
              <p:nvPr/>
            </p:nvSpPr>
            <p:spPr bwMode="auto">
              <a:xfrm>
                <a:off x="4014" y="3181"/>
                <a:ext cx="25" cy="26"/>
              </a:xfrm>
              <a:custGeom>
                <a:avLst/>
                <a:gdLst>
                  <a:gd name="T0" fmla="*/ 0 w 308"/>
                  <a:gd name="T1" fmla="*/ 0 h 307"/>
                  <a:gd name="T2" fmla="*/ 0 w 308"/>
                  <a:gd name="T3" fmla="*/ 0 h 307"/>
                  <a:gd name="T4" fmla="*/ 0 w 308"/>
                  <a:gd name="T5" fmla="*/ 0 h 307"/>
                  <a:gd name="T6" fmla="*/ 0 60000 65536"/>
                  <a:gd name="T7" fmla="*/ 0 60000 65536"/>
                  <a:gd name="T8" fmla="*/ 0 60000 65536"/>
                  <a:gd name="T9" fmla="*/ 0 w 308"/>
                  <a:gd name="T10" fmla="*/ 0 h 307"/>
                  <a:gd name="T11" fmla="*/ 308 w 308"/>
                  <a:gd name="T12" fmla="*/ 307 h 30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8" h="307">
                    <a:moveTo>
                      <a:pt x="0" y="307"/>
                    </a:moveTo>
                    <a:lnTo>
                      <a:pt x="307" y="0"/>
                    </a:lnTo>
                    <a:lnTo>
                      <a:pt x="30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5" name="Freeform 1011"/>
              <p:cNvSpPr>
                <a:spLocks/>
              </p:cNvSpPr>
              <p:nvPr/>
            </p:nvSpPr>
            <p:spPr bwMode="auto">
              <a:xfrm>
                <a:off x="4014" y="3181"/>
                <a:ext cx="9" cy="10"/>
              </a:xfrm>
              <a:custGeom>
                <a:avLst/>
                <a:gdLst>
                  <a:gd name="T0" fmla="*/ 0 w 118"/>
                  <a:gd name="T1" fmla="*/ 0 h 116"/>
                  <a:gd name="T2" fmla="*/ 0 w 118"/>
                  <a:gd name="T3" fmla="*/ 0 h 116"/>
                  <a:gd name="T4" fmla="*/ 0 w 118"/>
                  <a:gd name="T5" fmla="*/ 0 h 116"/>
                  <a:gd name="T6" fmla="*/ 0 60000 65536"/>
                  <a:gd name="T7" fmla="*/ 0 60000 65536"/>
                  <a:gd name="T8" fmla="*/ 0 60000 65536"/>
                  <a:gd name="T9" fmla="*/ 0 w 118"/>
                  <a:gd name="T10" fmla="*/ 0 h 116"/>
                  <a:gd name="T11" fmla="*/ 118 w 118"/>
                  <a:gd name="T12" fmla="*/ 116 h 1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8" h="116">
                    <a:moveTo>
                      <a:pt x="0" y="116"/>
                    </a:moveTo>
                    <a:lnTo>
                      <a:pt x="117" y="0"/>
                    </a:lnTo>
                    <a:lnTo>
                      <a:pt x="1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6" name="Freeform 1012"/>
              <p:cNvSpPr>
                <a:spLocks/>
              </p:cNvSpPr>
              <p:nvPr/>
            </p:nvSpPr>
            <p:spPr bwMode="auto">
              <a:xfrm>
                <a:off x="4014" y="3155"/>
                <a:ext cx="3" cy="4"/>
              </a:xfrm>
              <a:custGeom>
                <a:avLst/>
                <a:gdLst>
                  <a:gd name="T0" fmla="*/ 0 w 47"/>
                  <a:gd name="T1" fmla="*/ 0 h 45"/>
                  <a:gd name="T2" fmla="*/ 0 w 47"/>
                  <a:gd name="T3" fmla="*/ 0 h 45"/>
                  <a:gd name="T4" fmla="*/ 0 w 47"/>
                  <a:gd name="T5" fmla="*/ 0 h 45"/>
                  <a:gd name="T6" fmla="*/ 0 60000 65536"/>
                  <a:gd name="T7" fmla="*/ 0 60000 65536"/>
                  <a:gd name="T8" fmla="*/ 0 60000 65536"/>
                  <a:gd name="T9" fmla="*/ 0 w 47"/>
                  <a:gd name="T10" fmla="*/ 0 h 45"/>
                  <a:gd name="T11" fmla="*/ 47 w 47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" h="45">
                    <a:moveTo>
                      <a:pt x="0" y="45"/>
                    </a:moveTo>
                    <a:lnTo>
                      <a:pt x="46" y="0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7" name="Freeform 1013"/>
              <p:cNvSpPr>
                <a:spLocks/>
              </p:cNvSpPr>
              <p:nvPr/>
            </p:nvSpPr>
            <p:spPr bwMode="auto">
              <a:xfrm>
                <a:off x="4062" y="3019"/>
                <a:ext cx="12" cy="12"/>
              </a:xfrm>
              <a:custGeom>
                <a:avLst/>
                <a:gdLst>
                  <a:gd name="T0" fmla="*/ 0 w 141"/>
                  <a:gd name="T1" fmla="*/ 0 h 139"/>
                  <a:gd name="T2" fmla="*/ 0 w 141"/>
                  <a:gd name="T3" fmla="*/ 0 h 139"/>
                  <a:gd name="T4" fmla="*/ 0 w 141"/>
                  <a:gd name="T5" fmla="*/ 0 h 139"/>
                  <a:gd name="T6" fmla="*/ 0 60000 65536"/>
                  <a:gd name="T7" fmla="*/ 0 60000 65536"/>
                  <a:gd name="T8" fmla="*/ 0 60000 65536"/>
                  <a:gd name="T9" fmla="*/ 0 w 141"/>
                  <a:gd name="T10" fmla="*/ 0 h 139"/>
                  <a:gd name="T11" fmla="*/ 141 w 141"/>
                  <a:gd name="T12" fmla="*/ 139 h 13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1" h="139">
                    <a:moveTo>
                      <a:pt x="0" y="139"/>
                    </a:moveTo>
                    <a:lnTo>
                      <a:pt x="139" y="0"/>
                    </a:lnTo>
                    <a:lnTo>
                      <a:pt x="14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8" name="Freeform 1014"/>
              <p:cNvSpPr>
                <a:spLocks/>
              </p:cNvSpPr>
              <p:nvPr/>
            </p:nvSpPr>
            <p:spPr bwMode="auto">
              <a:xfrm>
                <a:off x="4046" y="3003"/>
                <a:ext cx="28" cy="28"/>
              </a:xfrm>
              <a:custGeom>
                <a:avLst/>
                <a:gdLst>
                  <a:gd name="T0" fmla="*/ 0 w 331"/>
                  <a:gd name="T1" fmla="*/ 0 h 329"/>
                  <a:gd name="T2" fmla="*/ 0 w 331"/>
                  <a:gd name="T3" fmla="*/ 0 h 329"/>
                  <a:gd name="T4" fmla="*/ 0 w 331"/>
                  <a:gd name="T5" fmla="*/ 0 h 329"/>
                  <a:gd name="T6" fmla="*/ 0 60000 65536"/>
                  <a:gd name="T7" fmla="*/ 0 60000 65536"/>
                  <a:gd name="T8" fmla="*/ 0 60000 65536"/>
                  <a:gd name="T9" fmla="*/ 0 w 331"/>
                  <a:gd name="T10" fmla="*/ 0 h 329"/>
                  <a:gd name="T11" fmla="*/ 331 w 331"/>
                  <a:gd name="T12" fmla="*/ 329 h 3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1" h="329">
                    <a:moveTo>
                      <a:pt x="0" y="329"/>
                    </a:moveTo>
                    <a:lnTo>
                      <a:pt x="329" y="0"/>
                    </a:lnTo>
                    <a:lnTo>
                      <a:pt x="33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9" name="Freeform 1015"/>
              <p:cNvSpPr>
                <a:spLocks/>
              </p:cNvSpPr>
              <p:nvPr/>
            </p:nvSpPr>
            <p:spPr bwMode="auto">
              <a:xfrm>
                <a:off x="4031" y="3028"/>
                <a:ext cx="2" cy="3"/>
              </a:xfrm>
              <a:custGeom>
                <a:avLst/>
                <a:gdLst>
                  <a:gd name="T0" fmla="*/ 0 w 31"/>
                  <a:gd name="T1" fmla="*/ 0 h 29"/>
                  <a:gd name="T2" fmla="*/ 0 w 31"/>
                  <a:gd name="T3" fmla="*/ 0 h 29"/>
                  <a:gd name="T4" fmla="*/ 0 w 31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29"/>
                  <a:gd name="T11" fmla="*/ 31 w 31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29">
                    <a:moveTo>
                      <a:pt x="0" y="29"/>
                    </a:moveTo>
                    <a:lnTo>
                      <a:pt x="30" y="0"/>
                    </a:lnTo>
                    <a:lnTo>
                      <a:pt x="3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0" name="Freeform 1016"/>
              <p:cNvSpPr>
                <a:spLocks/>
              </p:cNvSpPr>
              <p:nvPr/>
            </p:nvSpPr>
            <p:spPr bwMode="auto">
              <a:xfrm>
                <a:off x="4014" y="2924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1" name="Freeform 1017"/>
              <p:cNvSpPr>
                <a:spLocks/>
              </p:cNvSpPr>
              <p:nvPr/>
            </p:nvSpPr>
            <p:spPr bwMode="auto">
              <a:xfrm>
                <a:off x="4014" y="2908"/>
                <a:ext cx="60" cy="60"/>
              </a:xfrm>
              <a:custGeom>
                <a:avLst/>
                <a:gdLst>
                  <a:gd name="T0" fmla="*/ 0 w 726"/>
                  <a:gd name="T1" fmla="*/ 0 h 723"/>
                  <a:gd name="T2" fmla="*/ 0 w 726"/>
                  <a:gd name="T3" fmla="*/ 0 h 723"/>
                  <a:gd name="T4" fmla="*/ 0 w 726"/>
                  <a:gd name="T5" fmla="*/ 0 h 723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3"/>
                  <a:gd name="T11" fmla="*/ 726 w 726"/>
                  <a:gd name="T12" fmla="*/ 723 h 7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3">
                    <a:moveTo>
                      <a:pt x="0" y="723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2" name="Freeform 1018"/>
              <p:cNvSpPr>
                <a:spLocks/>
              </p:cNvSpPr>
              <p:nvPr/>
            </p:nvSpPr>
            <p:spPr bwMode="auto">
              <a:xfrm>
                <a:off x="4014" y="2892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3" name="Freeform 1019"/>
              <p:cNvSpPr>
                <a:spLocks/>
              </p:cNvSpPr>
              <p:nvPr/>
            </p:nvSpPr>
            <p:spPr bwMode="auto">
              <a:xfrm>
                <a:off x="4014" y="2876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4" name="Freeform 1020"/>
              <p:cNvSpPr>
                <a:spLocks/>
              </p:cNvSpPr>
              <p:nvPr/>
            </p:nvSpPr>
            <p:spPr bwMode="auto">
              <a:xfrm>
                <a:off x="4014" y="2860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5" name="Freeform 1021"/>
              <p:cNvSpPr>
                <a:spLocks/>
              </p:cNvSpPr>
              <p:nvPr/>
            </p:nvSpPr>
            <p:spPr bwMode="auto">
              <a:xfrm>
                <a:off x="4014" y="2845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6" name="Freeform 1022"/>
              <p:cNvSpPr>
                <a:spLocks/>
              </p:cNvSpPr>
              <p:nvPr/>
            </p:nvSpPr>
            <p:spPr bwMode="auto">
              <a:xfrm>
                <a:off x="4014" y="2829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7" name="Freeform 1023"/>
              <p:cNvSpPr>
                <a:spLocks/>
              </p:cNvSpPr>
              <p:nvPr/>
            </p:nvSpPr>
            <p:spPr bwMode="auto">
              <a:xfrm>
                <a:off x="4014" y="2813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8" name="Freeform 0"/>
              <p:cNvSpPr>
                <a:spLocks/>
              </p:cNvSpPr>
              <p:nvPr/>
            </p:nvSpPr>
            <p:spPr bwMode="auto">
              <a:xfrm>
                <a:off x="4014" y="2797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9" name="Freeform 1"/>
              <p:cNvSpPr>
                <a:spLocks/>
              </p:cNvSpPr>
              <p:nvPr/>
            </p:nvSpPr>
            <p:spPr bwMode="auto">
              <a:xfrm>
                <a:off x="4014" y="2781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0" name="Freeform 2"/>
              <p:cNvSpPr>
                <a:spLocks/>
              </p:cNvSpPr>
              <p:nvPr/>
            </p:nvSpPr>
            <p:spPr bwMode="auto">
              <a:xfrm>
                <a:off x="4014" y="2765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1" name="Freeform 3"/>
              <p:cNvSpPr>
                <a:spLocks/>
              </p:cNvSpPr>
              <p:nvPr/>
            </p:nvSpPr>
            <p:spPr bwMode="auto">
              <a:xfrm>
                <a:off x="4014" y="2749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2" name="Freeform 4"/>
              <p:cNvSpPr>
                <a:spLocks/>
              </p:cNvSpPr>
              <p:nvPr/>
            </p:nvSpPr>
            <p:spPr bwMode="auto">
              <a:xfrm>
                <a:off x="4014" y="2733"/>
                <a:ext cx="60" cy="61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3" name="Freeform 5"/>
              <p:cNvSpPr>
                <a:spLocks/>
              </p:cNvSpPr>
              <p:nvPr/>
            </p:nvSpPr>
            <p:spPr bwMode="auto">
              <a:xfrm>
                <a:off x="4014" y="2718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4" name="Freeform 6"/>
              <p:cNvSpPr>
                <a:spLocks/>
              </p:cNvSpPr>
              <p:nvPr/>
            </p:nvSpPr>
            <p:spPr bwMode="auto">
              <a:xfrm>
                <a:off x="4014" y="2702"/>
                <a:ext cx="44" cy="44"/>
              </a:xfrm>
              <a:custGeom>
                <a:avLst/>
                <a:gdLst>
                  <a:gd name="T0" fmla="*/ 0 w 535"/>
                  <a:gd name="T1" fmla="*/ 0 h 533"/>
                  <a:gd name="T2" fmla="*/ 0 w 535"/>
                  <a:gd name="T3" fmla="*/ 0 h 533"/>
                  <a:gd name="T4" fmla="*/ 0 w 535"/>
                  <a:gd name="T5" fmla="*/ 0 h 533"/>
                  <a:gd name="T6" fmla="*/ 0 60000 65536"/>
                  <a:gd name="T7" fmla="*/ 0 60000 65536"/>
                  <a:gd name="T8" fmla="*/ 0 60000 65536"/>
                  <a:gd name="T9" fmla="*/ 0 w 535"/>
                  <a:gd name="T10" fmla="*/ 0 h 533"/>
                  <a:gd name="T11" fmla="*/ 535 w 535"/>
                  <a:gd name="T12" fmla="*/ 533 h 5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5" h="533">
                    <a:moveTo>
                      <a:pt x="0" y="533"/>
                    </a:moveTo>
                    <a:lnTo>
                      <a:pt x="534" y="0"/>
                    </a:lnTo>
                    <a:lnTo>
                      <a:pt x="53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5" name="Freeform 7"/>
              <p:cNvSpPr>
                <a:spLocks/>
              </p:cNvSpPr>
              <p:nvPr/>
            </p:nvSpPr>
            <p:spPr bwMode="auto">
              <a:xfrm>
                <a:off x="4014" y="2670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6" name="Freeform 8"/>
              <p:cNvSpPr>
                <a:spLocks/>
              </p:cNvSpPr>
              <p:nvPr/>
            </p:nvSpPr>
            <p:spPr bwMode="auto">
              <a:xfrm>
                <a:off x="4014" y="2654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7" name="Freeform 9"/>
              <p:cNvSpPr>
                <a:spLocks/>
              </p:cNvSpPr>
              <p:nvPr/>
            </p:nvSpPr>
            <p:spPr bwMode="auto">
              <a:xfrm>
                <a:off x="4014" y="2638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8" name="Freeform 10"/>
              <p:cNvSpPr>
                <a:spLocks/>
              </p:cNvSpPr>
              <p:nvPr/>
            </p:nvSpPr>
            <p:spPr bwMode="auto">
              <a:xfrm>
                <a:off x="4014" y="2622"/>
                <a:ext cx="60" cy="61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9" name="Freeform 11"/>
              <p:cNvSpPr>
                <a:spLocks/>
              </p:cNvSpPr>
              <p:nvPr/>
            </p:nvSpPr>
            <p:spPr bwMode="auto">
              <a:xfrm>
                <a:off x="4014" y="2606"/>
                <a:ext cx="60" cy="61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0" name="Freeform 12"/>
              <p:cNvSpPr>
                <a:spLocks/>
              </p:cNvSpPr>
              <p:nvPr/>
            </p:nvSpPr>
            <p:spPr bwMode="auto">
              <a:xfrm>
                <a:off x="4014" y="2591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1" name="Freeform 13"/>
              <p:cNvSpPr>
                <a:spLocks/>
              </p:cNvSpPr>
              <p:nvPr/>
            </p:nvSpPr>
            <p:spPr bwMode="auto">
              <a:xfrm>
                <a:off x="4014" y="2585"/>
                <a:ext cx="49" cy="50"/>
              </a:xfrm>
              <a:custGeom>
                <a:avLst/>
                <a:gdLst>
                  <a:gd name="T0" fmla="*/ 0 w 600"/>
                  <a:gd name="T1" fmla="*/ 0 h 600"/>
                  <a:gd name="T2" fmla="*/ 0 w 600"/>
                  <a:gd name="T3" fmla="*/ 0 h 600"/>
                  <a:gd name="T4" fmla="*/ 0 w 600"/>
                  <a:gd name="T5" fmla="*/ 0 h 600"/>
                  <a:gd name="T6" fmla="*/ 0 60000 65536"/>
                  <a:gd name="T7" fmla="*/ 0 60000 65536"/>
                  <a:gd name="T8" fmla="*/ 0 60000 65536"/>
                  <a:gd name="T9" fmla="*/ 0 w 600"/>
                  <a:gd name="T10" fmla="*/ 0 h 600"/>
                  <a:gd name="T11" fmla="*/ 600 w 600"/>
                  <a:gd name="T12" fmla="*/ 600 h 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0" h="600">
                    <a:moveTo>
                      <a:pt x="0" y="600"/>
                    </a:moveTo>
                    <a:lnTo>
                      <a:pt x="599" y="0"/>
                    </a:lnTo>
                    <a:lnTo>
                      <a:pt x="60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2" name="Freeform 14"/>
              <p:cNvSpPr>
                <a:spLocks/>
              </p:cNvSpPr>
              <p:nvPr/>
            </p:nvSpPr>
            <p:spPr bwMode="auto">
              <a:xfrm>
                <a:off x="4014" y="2585"/>
                <a:ext cx="34" cy="34"/>
              </a:xfrm>
              <a:custGeom>
                <a:avLst/>
                <a:gdLst>
                  <a:gd name="T0" fmla="*/ 0 w 410"/>
                  <a:gd name="T1" fmla="*/ 0 h 409"/>
                  <a:gd name="T2" fmla="*/ 0 w 410"/>
                  <a:gd name="T3" fmla="*/ 0 h 409"/>
                  <a:gd name="T4" fmla="*/ 0 w 410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410"/>
                  <a:gd name="T10" fmla="*/ 0 h 409"/>
                  <a:gd name="T11" fmla="*/ 410 w 410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0" h="409">
                    <a:moveTo>
                      <a:pt x="0" y="409"/>
                    </a:moveTo>
                    <a:lnTo>
                      <a:pt x="408" y="0"/>
                    </a:lnTo>
                    <a:lnTo>
                      <a:pt x="4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3" name="Freeform 15"/>
              <p:cNvSpPr>
                <a:spLocks/>
              </p:cNvSpPr>
              <p:nvPr/>
            </p:nvSpPr>
            <p:spPr bwMode="auto">
              <a:xfrm>
                <a:off x="4014" y="2585"/>
                <a:ext cx="18" cy="18"/>
              </a:xfrm>
              <a:custGeom>
                <a:avLst/>
                <a:gdLst>
                  <a:gd name="T0" fmla="*/ 0 w 219"/>
                  <a:gd name="T1" fmla="*/ 0 h 219"/>
                  <a:gd name="T2" fmla="*/ 0 w 219"/>
                  <a:gd name="T3" fmla="*/ 0 h 219"/>
                  <a:gd name="T4" fmla="*/ 0 w 219"/>
                  <a:gd name="T5" fmla="*/ 0 h 219"/>
                  <a:gd name="T6" fmla="*/ 0 60000 65536"/>
                  <a:gd name="T7" fmla="*/ 0 60000 65536"/>
                  <a:gd name="T8" fmla="*/ 0 60000 65536"/>
                  <a:gd name="T9" fmla="*/ 0 w 219"/>
                  <a:gd name="T10" fmla="*/ 0 h 219"/>
                  <a:gd name="T11" fmla="*/ 219 w 219"/>
                  <a:gd name="T12" fmla="*/ 219 h 2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9" h="219">
                    <a:moveTo>
                      <a:pt x="0" y="219"/>
                    </a:moveTo>
                    <a:lnTo>
                      <a:pt x="218" y="0"/>
                    </a:lnTo>
                    <a:lnTo>
                      <a:pt x="2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4" name="Freeform 16"/>
              <p:cNvSpPr>
                <a:spLocks/>
              </p:cNvSpPr>
              <p:nvPr/>
            </p:nvSpPr>
            <p:spPr bwMode="auto">
              <a:xfrm>
                <a:off x="4014" y="2585"/>
                <a:ext cx="2" cy="2"/>
              </a:xfrm>
              <a:custGeom>
                <a:avLst/>
                <a:gdLst>
                  <a:gd name="T0" fmla="*/ 0 w 29"/>
                  <a:gd name="T1" fmla="*/ 0 h 28"/>
                  <a:gd name="T2" fmla="*/ 0 w 29"/>
                  <a:gd name="T3" fmla="*/ 0 h 28"/>
                  <a:gd name="T4" fmla="*/ 0 w 29"/>
                  <a:gd name="T5" fmla="*/ 0 h 28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28"/>
                  <a:gd name="T11" fmla="*/ 29 w 29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28">
                    <a:moveTo>
                      <a:pt x="0" y="28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5" name="Freeform 17"/>
              <p:cNvSpPr>
                <a:spLocks/>
              </p:cNvSpPr>
              <p:nvPr/>
            </p:nvSpPr>
            <p:spPr bwMode="auto">
              <a:xfrm>
                <a:off x="4014" y="3226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6" name="Freeform 18"/>
              <p:cNvSpPr>
                <a:spLocks/>
              </p:cNvSpPr>
              <p:nvPr/>
            </p:nvSpPr>
            <p:spPr bwMode="auto">
              <a:xfrm>
                <a:off x="4014" y="3242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7" name="Freeform 19"/>
              <p:cNvSpPr>
                <a:spLocks/>
              </p:cNvSpPr>
              <p:nvPr/>
            </p:nvSpPr>
            <p:spPr bwMode="auto">
              <a:xfrm>
                <a:off x="4014" y="3257"/>
                <a:ext cx="60" cy="61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8" name="Freeform 20"/>
              <p:cNvSpPr>
                <a:spLocks/>
              </p:cNvSpPr>
              <p:nvPr/>
            </p:nvSpPr>
            <p:spPr bwMode="auto">
              <a:xfrm>
                <a:off x="4014" y="3273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9" name="Freeform 21"/>
              <p:cNvSpPr>
                <a:spLocks/>
              </p:cNvSpPr>
              <p:nvPr/>
            </p:nvSpPr>
            <p:spPr bwMode="auto">
              <a:xfrm>
                <a:off x="4014" y="3289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0" name="Freeform 22"/>
              <p:cNvSpPr>
                <a:spLocks/>
              </p:cNvSpPr>
              <p:nvPr/>
            </p:nvSpPr>
            <p:spPr bwMode="auto">
              <a:xfrm>
                <a:off x="4014" y="3305"/>
                <a:ext cx="60" cy="60"/>
              </a:xfrm>
              <a:custGeom>
                <a:avLst/>
                <a:gdLst>
                  <a:gd name="T0" fmla="*/ 0 w 726"/>
                  <a:gd name="T1" fmla="*/ 0 h 723"/>
                  <a:gd name="T2" fmla="*/ 0 w 726"/>
                  <a:gd name="T3" fmla="*/ 0 h 723"/>
                  <a:gd name="T4" fmla="*/ 0 w 726"/>
                  <a:gd name="T5" fmla="*/ 0 h 723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3"/>
                  <a:gd name="T11" fmla="*/ 726 w 726"/>
                  <a:gd name="T12" fmla="*/ 723 h 7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3">
                    <a:moveTo>
                      <a:pt x="0" y="723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1" name="Freeform 23"/>
              <p:cNvSpPr>
                <a:spLocks/>
              </p:cNvSpPr>
              <p:nvPr/>
            </p:nvSpPr>
            <p:spPr bwMode="auto">
              <a:xfrm>
                <a:off x="4014" y="3321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2" name="Freeform 24"/>
              <p:cNvSpPr>
                <a:spLocks/>
              </p:cNvSpPr>
              <p:nvPr/>
            </p:nvSpPr>
            <p:spPr bwMode="auto">
              <a:xfrm>
                <a:off x="4014" y="3337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3" name="Freeform 25"/>
              <p:cNvSpPr>
                <a:spLocks/>
              </p:cNvSpPr>
              <p:nvPr/>
            </p:nvSpPr>
            <p:spPr bwMode="auto">
              <a:xfrm>
                <a:off x="4014" y="3353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4" name="Freeform 26"/>
              <p:cNvSpPr>
                <a:spLocks/>
              </p:cNvSpPr>
              <p:nvPr/>
            </p:nvSpPr>
            <p:spPr bwMode="auto">
              <a:xfrm>
                <a:off x="4014" y="3369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5" name="Freeform 27"/>
              <p:cNvSpPr>
                <a:spLocks/>
              </p:cNvSpPr>
              <p:nvPr/>
            </p:nvSpPr>
            <p:spPr bwMode="auto">
              <a:xfrm>
                <a:off x="4014" y="3384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6" name="Freeform 28"/>
              <p:cNvSpPr>
                <a:spLocks/>
              </p:cNvSpPr>
              <p:nvPr/>
            </p:nvSpPr>
            <p:spPr bwMode="auto">
              <a:xfrm>
                <a:off x="4014" y="3400"/>
                <a:ext cx="60" cy="61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7" name="Freeform 29"/>
              <p:cNvSpPr>
                <a:spLocks/>
              </p:cNvSpPr>
              <p:nvPr/>
            </p:nvSpPr>
            <p:spPr bwMode="auto">
              <a:xfrm>
                <a:off x="4014" y="3416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8" name="Freeform 30"/>
              <p:cNvSpPr>
                <a:spLocks/>
              </p:cNvSpPr>
              <p:nvPr/>
            </p:nvSpPr>
            <p:spPr bwMode="auto">
              <a:xfrm>
                <a:off x="4014" y="3432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9" name="Freeform 31"/>
              <p:cNvSpPr>
                <a:spLocks/>
              </p:cNvSpPr>
              <p:nvPr/>
            </p:nvSpPr>
            <p:spPr bwMode="auto">
              <a:xfrm>
                <a:off x="4014" y="3448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0" name="Freeform 32"/>
              <p:cNvSpPr>
                <a:spLocks/>
              </p:cNvSpPr>
              <p:nvPr/>
            </p:nvSpPr>
            <p:spPr bwMode="auto">
              <a:xfrm>
                <a:off x="4014" y="3464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1" name="Freeform 33"/>
              <p:cNvSpPr>
                <a:spLocks/>
              </p:cNvSpPr>
              <p:nvPr/>
            </p:nvSpPr>
            <p:spPr bwMode="auto">
              <a:xfrm>
                <a:off x="4014" y="3480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2" name="Freeform 34"/>
              <p:cNvSpPr>
                <a:spLocks/>
              </p:cNvSpPr>
              <p:nvPr/>
            </p:nvSpPr>
            <p:spPr bwMode="auto">
              <a:xfrm>
                <a:off x="4014" y="3495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3" name="Freeform 35"/>
              <p:cNvSpPr>
                <a:spLocks/>
              </p:cNvSpPr>
              <p:nvPr/>
            </p:nvSpPr>
            <p:spPr bwMode="auto">
              <a:xfrm>
                <a:off x="4014" y="3511"/>
                <a:ext cx="60" cy="61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4" name="Freeform 36"/>
              <p:cNvSpPr>
                <a:spLocks/>
              </p:cNvSpPr>
              <p:nvPr/>
            </p:nvSpPr>
            <p:spPr bwMode="auto">
              <a:xfrm>
                <a:off x="4014" y="3527"/>
                <a:ext cx="60" cy="61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5" name="Freeform 37"/>
              <p:cNvSpPr>
                <a:spLocks/>
              </p:cNvSpPr>
              <p:nvPr/>
            </p:nvSpPr>
            <p:spPr bwMode="auto">
              <a:xfrm>
                <a:off x="4014" y="3543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6" name="Freeform 38"/>
              <p:cNvSpPr>
                <a:spLocks/>
              </p:cNvSpPr>
              <p:nvPr/>
            </p:nvSpPr>
            <p:spPr bwMode="auto">
              <a:xfrm>
                <a:off x="4014" y="3559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7" name="Freeform 39"/>
              <p:cNvSpPr>
                <a:spLocks/>
              </p:cNvSpPr>
              <p:nvPr/>
            </p:nvSpPr>
            <p:spPr bwMode="auto">
              <a:xfrm>
                <a:off x="4014" y="3575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8" name="Freeform 40"/>
              <p:cNvSpPr>
                <a:spLocks/>
              </p:cNvSpPr>
              <p:nvPr/>
            </p:nvSpPr>
            <p:spPr bwMode="auto">
              <a:xfrm>
                <a:off x="4014" y="3591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9" name="Freeform 41"/>
              <p:cNvSpPr>
                <a:spLocks/>
              </p:cNvSpPr>
              <p:nvPr/>
            </p:nvSpPr>
            <p:spPr bwMode="auto">
              <a:xfrm>
                <a:off x="4014" y="3607"/>
                <a:ext cx="60" cy="60"/>
              </a:xfrm>
              <a:custGeom>
                <a:avLst/>
                <a:gdLst>
                  <a:gd name="T0" fmla="*/ 0 w 726"/>
                  <a:gd name="T1" fmla="*/ 0 h 723"/>
                  <a:gd name="T2" fmla="*/ 0 w 726"/>
                  <a:gd name="T3" fmla="*/ 0 h 723"/>
                  <a:gd name="T4" fmla="*/ 0 w 726"/>
                  <a:gd name="T5" fmla="*/ 0 h 723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3"/>
                  <a:gd name="T11" fmla="*/ 726 w 726"/>
                  <a:gd name="T12" fmla="*/ 723 h 7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3">
                    <a:moveTo>
                      <a:pt x="0" y="723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0" name="Freeform 42"/>
              <p:cNvSpPr>
                <a:spLocks/>
              </p:cNvSpPr>
              <p:nvPr/>
            </p:nvSpPr>
            <p:spPr bwMode="auto">
              <a:xfrm>
                <a:off x="4014" y="3623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1" name="Freeform 43"/>
              <p:cNvSpPr>
                <a:spLocks/>
              </p:cNvSpPr>
              <p:nvPr/>
            </p:nvSpPr>
            <p:spPr bwMode="auto">
              <a:xfrm>
                <a:off x="4014" y="3638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2" name="Freeform 44"/>
              <p:cNvSpPr>
                <a:spLocks/>
              </p:cNvSpPr>
              <p:nvPr/>
            </p:nvSpPr>
            <p:spPr bwMode="auto">
              <a:xfrm>
                <a:off x="4014" y="3654"/>
                <a:ext cx="60" cy="61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3" name="Freeform 45"/>
              <p:cNvSpPr>
                <a:spLocks/>
              </p:cNvSpPr>
              <p:nvPr/>
            </p:nvSpPr>
            <p:spPr bwMode="auto">
              <a:xfrm>
                <a:off x="4014" y="3670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4" name="Freeform 46"/>
              <p:cNvSpPr>
                <a:spLocks/>
              </p:cNvSpPr>
              <p:nvPr/>
            </p:nvSpPr>
            <p:spPr bwMode="auto">
              <a:xfrm>
                <a:off x="4014" y="3686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5" name="Freeform 47"/>
              <p:cNvSpPr>
                <a:spLocks/>
              </p:cNvSpPr>
              <p:nvPr/>
            </p:nvSpPr>
            <p:spPr bwMode="auto">
              <a:xfrm>
                <a:off x="4014" y="3702"/>
                <a:ext cx="60" cy="60"/>
              </a:xfrm>
              <a:custGeom>
                <a:avLst/>
                <a:gdLst>
                  <a:gd name="T0" fmla="*/ 0 w 726"/>
                  <a:gd name="T1" fmla="*/ 0 h 723"/>
                  <a:gd name="T2" fmla="*/ 0 w 726"/>
                  <a:gd name="T3" fmla="*/ 0 h 723"/>
                  <a:gd name="T4" fmla="*/ 0 w 726"/>
                  <a:gd name="T5" fmla="*/ 0 h 723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3"/>
                  <a:gd name="T11" fmla="*/ 726 w 726"/>
                  <a:gd name="T12" fmla="*/ 723 h 7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3">
                    <a:moveTo>
                      <a:pt x="0" y="723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6" name="Freeform 48"/>
              <p:cNvSpPr>
                <a:spLocks/>
              </p:cNvSpPr>
              <p:nvPr/>
            </p:nvSpPr>
            <p:spPr bwMode="auto">
              <a:xfrm>
                <a:off x="4014" y="3718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7" name="Freeform 49"/>
              <p:cNvSpPr>
                <a:spLocks/>
              </p:cNvSpPr>
              <p:nvPr/>
            </p:nvSpPr>
            <p:spPr bwMode="auto">
              <a:xfrm>
                <a:off x="4014" y="3734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8" name="Freeform 50"/>
              <p:cNvSpPr>
                <a:spLocks/>
              </p:cNvSpPr>
              <p:nvPr/>
            </p:nvSpPr>
            <p:spPr bwMode="auto">
              <a:xfrm>
                <a:off x="4014" y="3750"/>
                <a:ext cx="60" cy="60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9" name="Freeform 51"/>
              <p:cNvSpPr>
                <a:spLocks/>
              </p:cNvSpPr>
              <p:nvPr/>
            </p:nvSpPr>
            <p:spPr bwMode="auto">
              <a:xfrm>
                <a:off x="4014" y="3765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0" name="Freeform 52"/>
              <p:cNvSpPr>
                <a:spLocks/>
              </p:cNvSpPr>
              <p:nvPr/>
            </p:nvSpPr>
            <p:spPr bwMode="auto">
              <a:xfrm>
                <a:off x="4014" y="3781"/>
                <a:ext cx="60" cy="61"/>
              </a:xfrm>
              <a:custGeom>
                <a:avLst/>
                <a:gdLst>
                  <a:gd name="T0" fmla="*/ 0 w 726"/>
                  <a:gd name="T1" fmla="*/ 0 h 725"/>
                  <a:gd name="T2" fmla="*/ 0 w 726"/>
                  <a:gd name="T3" fmla="*/ 0 h 725"/>
                  <a:gd name="T4" fmla="*/ 0 w 726"/>
                  <a:gd name="T5" fmla="*/ 0 h 725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5"/>
                  <a:gd name="T11" fmla="*/ 726 w 726"/>
                  <a:gd name="T12" fmla="*/ 725 h 7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5">
                    <a:moveTo>
                      <a:pt x="0" y="725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1" name="Freeform 53"/>
              <p:cNvSpPr>
                <a:spLocks/>
              </p:cNvSpPr>
              <p:nvPr/>
            </p:nvSpPr>
            <p:spPr bwMode="auto">
              <a:xfrm>
                <a:off x="4014" y="3797"/>
                <a:ext cx="60" cy="61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2" name="Freeform 54"/>
              <p:cNvSpPr>
                <a:spLocks/>
              </p:cNvSpPr>
              <p:nvPr/>
            </p:nvSpPr>
            <p:spPr bwMode="auto">
              <a:xfrm>
                <a:off x="4014" y="3813"/>
                <a:ext cx="60" cy="60"/>
              </a:xfrm>
              <a:custGeom>
                <a:avLst/>
                <a:gdLst>
                  <a:gd name="T0" fmla="*/ 0 w 726"/>
                  <a:gd name="T1" fmla="*/ 0 h 724"/>
                  <a:gd name="T2" fmla="*/ 0 w 726"/>
                  <a:gd name="T3" fmla="*/ 0 h 724"/>
                  <a:gd name="T4" fmla="*/ 0 w 726"/>
                  <a:gd name="T5" fmla="*/ 0 h 724"/>
                  <a:gd name="T6" fmla="*/ 0 60000 65536"/>
                  <a:gd name="T7" fmla="*/ 0 60000 65536"/>
                  <a:gd name="T8" fmla="*/ 0 60000 65536"/>
                  <a:gd name="T9" fmla="*/ 0 w 726"/>
                  <a:gd name="T10" fmla="*/ 0 h 724"/>
                  <a:gd name="T11" fmla="*/ 726 w 726"/>
                  <a:gd name="T12" fmla="*/ 724 h 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6" h="724">
                    <a:moveTo>
                      <a:pt x="0" y="724"/>
                    </a:moveTo>
                    <a:lnTo>
                      <a:pt x="724" y="0"/>
                    </a:lnTo>
                    <a:lnTo>
                      <a:pt x="7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3" name="Freeform 55"/>
              <p:cNvSpPr>
                <a:spLocks/>
              </p:cNvSpPr>
              <p:nvPr/>
            </p:nvSpPr>
            <p:spPr bwMode="auto">
              <a:xfrm>
                <a:off x="4021" y="3829"/>
                <a:ext cx="53" cy="53"/>
              </a:xfrm>
              <a:custGeom>
                <a:avLst/>
                <a:gdLst>
                  <a:gd name="T0" fmla="*/ 0 w 640"/>
                  <a:gd name="T1" fmla="*/ 0 h 639"/>
                  <a:gd name="T2" fmla="*/ 0 w 640"/>
                  <a:gd name="T3" fmla="*/ 0 h 639"/>
                  <a:gd name="T4" fmla="*/ 0 w 640"/>
                  <a:gd name="T5" fmla="*/ 0 h 639"/>
                  <a:gd name="T6" fmla="*/ 0 60000 65536"/>
                  <a:gd name="T7" fmla="*/ 0 60000 65536"/>
                  <a:gd name="T8" fmla="*/ 0 60000 65536"/>
                  <a:gd name="T9" fmla="*/ 0 w 640"/>
                  <a:gd name="T10" fmla="*/ 0 h 639"/>
                  <a:gd name="T11" fmla="*/ 640 w 640"/>
                  <a:gd name="T12" fmla="*/ 639 h 63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40" h="639">
                    <a:moveTo>
                      <a:pt x="0" y="639"/>
                    </a:moveTo>
                    <a:lnTo>
                      <a:pt x="638" y="0"/>
                    </a:lnTo>
                    <a:lnTo>
                      <a:pt x="64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4" name="Freeform 56"/>
              <p:cNvSpPr>
                <a:spLocks/>
              </p:cNvSpPr>
              <p:nvPr/>
            </p:nvSpPr>
            <p:spPr bwMode="auto">
              <a:xfrm>
                <a:off x="4037" y="3845"/>
                <a:ext cx="37" cy="37"/>
              </a:xfrm>
              <a:custGeom>
                <a:avLst/>
                <a:gdLst>
                  <a:gd name="T0" fmla="*/ 0 w 449"/>
                  <a:gd name="T1" fmla="*/ 0 h 449"/>
                  <a:gd name="T2" fmla="*/ 0 w 449"/>
                  <a:gd name="T3" fmla="*/ 0 h 449"/>
                  <a:gd name="T4" fmla="*/ 0 w 449"/>
                  <a:gd name="T5" fmla="*/ 0 h 449"/>
                  <a:gd name="T6" fmla="*/ 0 60000 65536"/>
                  <a:gd name="T7" fmla="*/ 0 60000 65536"/>
                  <a:gd name="T8" fmla="*/ 0 60000 65536"/>
                  <a:gd name="T9" fmla="*/ 0 w 449"/>
                  <a:gd name="T10" fmla="*/ 0 h 449"/>
                  <a:gd name="T11" fmla="*/ 449 w 449"/>
                  <a:gd name="T12" fmla="*/ 449 h 4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9" h="449">
                    <a:moveTo>
                      <a:pt x="0" y="449"/>
                    </a:moveTo>
                    <a:lnTo>
                      <a:pt x="447" y="0"/>
                    </a:lnTo>
                    <a:lnTo>
                      <a:pt x="44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5" name="Freeform 57"/>
              <p:cNvSpPr>
                <a:spLocks/>
              </p:cNvSpPr>
              <p:nvPr/>
            </p:nvSpPr>
            <p:spPr bwMode="auto">
              <a:xfrm>
                <a:off x="4052" y="3861"/>
                <a:ext cx="22" cy="21"/>
              </a:xfrm>
              <a:custGeom>
                <a:avLst/>
                <a:gdLst>
                  <a:gd name="T0" fmla="*/ 0 w 259"/>
                  <a:gd name="T1" fmla="*/ 0 h 259"/>
                  <a:gd name="T2" fmla="*/ 0 w 259"/>
                  <a:gd name="T3" fmla="*/ 0 h 259"/>
                  <a:gd name="T4" fmla="*/ 0 w 259"/>
                  <a:gd name="T5" fmla="*/ 0 h 259"/>
                  <a:gd name="T6" fmla="*/ 0 60000 65536"/>
                  <a:gd name="T7" fmla="*/ 0 60000 65536"/>
                  <a:gd name="T8" fmla="*/ 0 60000 65536"/>
                  <a:gd name="T9" fmla="*/ 0 w 259"/>
                  <a:gd name="T10" fmla="*/ 0 h 259"/>
                  <a:gd name="T11" fmla="*/ 259 w 259"/>
                  <a:gd name="T12" fmla="*/ 259 h 2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9" h="259">
                    <a:moveTo>
                      <a:pt x="0" y="259"/>
                    </a:moveTo>
                    <a:lnTo>
                      <a:pt x="257" y="0"/>
                    </a:lnTo>
                    <a:lnTo>
                      <a:pt x="25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6" name="Freeform 58"/>
              <p:cNvSpPr>
                <a:spLocks/>
              </p:cNvSpPr>
              <p:nvPr/>
            </p:nvSpPr>
            <p:spPr bwMode="auto">
              <a:xfrm>
                <a:off x="4068" y="3877"/>
                <a:ext cx="6" cy="5"/>
              </a:xfrm>
              <a:custGeom>
                <a:avLst/>
                <a:gdLst>
                  <a:gd name="T0" fmla="*/ 0 w 68"/>
                  <a:gd name="T1" fmla="*/ 0 h 68"/>
                  <a:gd name="T2" fmla="*/ 0 w 68"/>
                  <a:gd name="T3" fmla="*/ 0 h 68"/>
                  <a:gd name="T4" fmla="*/ 0 w 68"/>
                  <a:gd name="T5" fmla="*/ 0 h 68"/>
                  <a:gd name="T6" fmla="*/ 0 60000 65536"/>
                  <a:gd name="T7" fmla="*/ 0 60000 65536"/>
                  <a:gd name="T8" fmla="*/ 0 60000 65536"/>
                  <a:gd name="T9" fmla="*/ 0 w 68"/>
                  <a:gd name="T10" fmla="*/ 0 h 68"/>
                  <a:gd name="T11" fmla="*/ 68 w 68"/>
                  <a:gd name="T12" fmla="*/ 68 h 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8" h="68">
                    <a:moveTo>
                      <a:pt x="0" y="68"/>
                    </a:moveTo>
                    <a:lnTo>
                      <a:pt x="66" y="0"/>
                    </a:lnTo>
                    <a:lnTo>
                      <a:pt x="6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7" name="Freeform 59"/>
              <p:cNvSpPr>
                <a:spLocks/>
              </p:cNvSpPr>
              <p:nvPr/>
            </p:nvSpPr>
            <p:spPr bwMode="auto">
              <a:xfrm>
                <a:off x="4065" y="2686"/>
                <a:ext cx="9" cy="9"/>
              </a:xfrm>
              <a:custGeom>
                <a:avLst/>
                <a:gdLst>
                  <a:gd name="T0" fmla="*/ 0 w 109"/>
                  <a:gd name="T1" fmla="*/ 0 h 108"/>
                  <a:gd name="T2" fmla="*/ 0 w 109"/>
                  <a:gd name="T3" fmla="*/ 0 h 108"/>
                  <a:gd name="T4" fmla="*/ 0 w 109"/>
                  <a:gd name="T5" fmla="*/ 0 h 108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8"/>
                  <a:gd name="T11" fmla="*/ 109 w 109"/>
                  <a:gd name="T12" fmla="*/ 108 h 1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8">
                    <a:moveTo>
                      <a:pt x="0" y="108"/>
                    </a:moveTo>
                    <a:lnTo>
                      <a:pt x="107" y="0"/>
                    </a:lnTo>
                    <a:lnTo>
                      <a:pt x="10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8" name="Freeform 60"/>
              <p:cNvSpPr>
                <a:spLocks/>
              </p:cNvSpPr>
              <p:nvPr/>
            </p:nvSpPr>
            <p:spPr bwMode="auto">
              <a:xfrm>
                <a:off x="4014" y="2718"/>
                <a:ext cx="44" cy="44"/>
              </a:xfrm>
              <a:custGeom>
                <a:avLst/>
                <a:gdLst>
                  <a:gd name="T0" fmla="*/ 0 w 535"/>
                  <a:gd name="T1" fmla="*/ 0 h 534"/>
                  <a:gd name="T2" fmla="*/ 0 w 535"/>
                  <a:gd name="T3" fmla="*/ 0 h 534"/>
                  <a:gd name="T4" fmla="*/ 0 w 535"/>
                  <a:gd name="T5" fmla="*/ 0 h 534"/>
                  <a:gd name="T6" fmla="*/ 0 60000 65536"/>
                  <a:gd name="T7" fmla="*/ 0 60000 65536"/>
                  <a:gd name="T8" fmla="*/ 0 60000 65536"/>
                  <a:gd name="T9" fmla="*/ 0 w 535"/>
                  <a:gd name="T10" fmla="*/ 0 h 534"/>
                  <a:gd name="T11" fmla="*/ 535 w 535"/>
                  <a:gd name="T12" fmla="*/ 534 h 5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5" h="534">
                    <a:moveTo>
                      <a:pt x="0" y="534"/>
                    </a:moveTo>
                    <a:lnTo>
                      <a:pt x="534" y="0"/>
                    </a:lnTo>
                    <a:lnTo>
                      <a:pt x="53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9" name="Freeform 61"/>
              <p:cNvSpPr>
                <a:spLocks/>
              </p:cNvSpPr>
              <p:nvPr/>
            </p:nvSpPr>
            <p:spPr bwMode="auto">
              <a:xfrm>
                <a:off x="3763" y="3472"/>
                <a:ext cx="201" cy="1"/>
              </a:xfrm>
              <a:custGeom>
                <a:avLst/>
                <a:gdLst>
                  <a:gd name="T0" fmla="*/ 0 w 2418"/>
                  <a:gd name="T1" fmla="*/ 0 h 1"/>
                  <a:gd name="T2" fmla="*/ 0 w 2418"/>
                  <a:gd name="T3" fmla="*/ 0 h 1"/>
                  <a:gd name="T4" fmla="*/ 0 w 24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18"/>
                  <a:gd name="T10" fmla="*/ 0 h 1"/>
                  <a:gd name="T11" fmla="*/ 2418 w 24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18" h="1">
                    <a:moveTo>
                      <a:pt x="0" y="0"/>
                    </a:moveTo>
                    <a:lnTo>
                      <a:pt x="2417" y="0"/>
                    </a:lnTo>
                    <a:lnTo>
                      <a:pt x="24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0" name="Freeform 62"/>
              <p:cNvSpPr>
                <a:spLocks/>
              </p:cNvSpPr>
              <p:nvPr/>
            </p:nvSpPr>
            <p:spPr bwMode="auto">
              <a:xfrm>
                <a:off x="3761" y="3452"/>
                <a:ext cx="1" cy="62"/>
              </a:xfrm>
              <a:custGeom>
                <a:avLst/>
                <a:gdLst>
                  <a:gd name="T0" fmla="*/ 0 w 1"/>
                  <a:gd name="T1" fmla="*/ 0 h 749"/>
                  <a:gd name="T2" fmla="*/ 0 w 1"/>
                  <a:gd name="T3" fmla="*/ 0 h 749"/>
                  <a:gd name="T4" fmla="*/ 1 w 1"/>
                  <a:gd name="T5" fmla="*/ 0 h 749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749"/>
                  <a:gd name="T11" fmla="*/ 1 w 1"/>
                  <a:gd name="T12" fmla="*/ 749 h 7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749">
                    <a:moveTo>
                      <a:pt x="0" y="0"/>
                    </a:moveTo>
                    <a:lnTo>
                      <a:pt x="0" y="749"/>
                    </a:lnTo>
                    <a:lnTo>
                      <a:pt x="1" y="74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1" name="Freeform 63"/>
              <p:cNvSpPr>
                <a:spLocks/>
              </p:cNvSpPr>
              <p:nvPr/>
            </p:nvSpPr>
            <p:spPr bwMode="auto">
              <a:xfrm>
                <a:off x="3763" y="3288"/>
                <a:ext cx="201" cy="1"/>
              </a:xfrm>
              <a:custGeom>
                <a:avLst/>
                <a:gdLst>
                  <a:gd name="T0" fmla="*/ 0 w 2418"/>
                  <a:gd name="T1" fmla="*/ 0 h 1"/>
                  <a:gd name="T2" fmla="*/ 0 w 2418"/>
                  <a:gd name="T3" fmla="*/ 0 h 1"/>
                  <a:gd name="T4" fmla="*/ 0 w 24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18"/>
                  <a:gd name="T10" fmla="*/ 0 h 1"/>
                  <a:gd name="T11" fmla="*/ 2418 w 24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18" h="1">
                    <a:moveTo>
                      <a:pt x="0" y="0"/>
                    </a:moveTo>
                    <a:lnTo>
                      <a:pt x="2417" y="0"/>
                    </a:lnTo>
                    <a:lnTo>
                      <a:pt x="24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2" name="Freeform 64"/>
              <p:cNvSpPr>
                <a:spLocks/>
              </p:cNvSpPr>
              <p:nvPr/>
            </p:nvSpPr>
            <p:spPr bwMode="auto">
              <a:xfrm>
                <a:off x="3761" y="3328"/>
                <a:ext cx="1" cy="104"/>
              </a:xfrm>
              <a:custGeom>
                <a:avLst/>
                <a:gdLst>
                  <a:gd name="T0" fmla="*/ 0 w 1"/>
                  <a:gd name="T1" fmla="*/ 0 h 1248"/>
                  <a:gd name="T2" fmla="*/ 0 w 1"/>
                  <a:gd name="T3" fmla="*/ 0 h 1248"/>
                  <a:gd name="T4" fmla="*/ 1 w 1"/>
                  <a:gd name="T5" fmla="*/ 0 h 124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48"/>
                  <a:gd name="T11" fmla="*/ 1 w 1"/>
                  <a:gd name="T12" fmla="*/ 1248 h 12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48">
                    <a:moveTo>
                      <a:pt x="0" y="0"/>
                    </a:moveTo>
                    <a:lnTo>
                      <a:pt x="0" y="1248"/>
                    </a:lnTo>
                    <a:lnTo>
                      <a:pt x="1" y="12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3" name="Freeform 65"/>
              <p:cNvSpPr>
                <a:spLocks/>
              </p:cNvSpPr>
              <p:nvPr/>
            </p:nvSpPr>
            <p:spPr bwMode="auto">
              <a:xfrm>
                <a:off x="3763" y="3659"/>
                <a:ext cx="1" cy="18"/>
              </a:xfrm>
              <a:custGeom>
                <a:avLst/>
                <a:gdLst>
                  <a:gd name="T0" fmla="*/ 0 w 1"/>
                  <a:gd name="T1" fmla="*/ 0 h 224"/>
                  <a:gd name="T2" fmla="*/ 0 w 1"/>
                  <a:gd name="T3" fmla="*/ 0 h 224"/>
                  <a:gd name="T4" fmla="*/ 1 w 1"/>
                  <a:gd name="T5" fmla="*/ 0 h 22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24"/>
                  <a:gd name="T11" fmla="*/ 1 w 1"/>
                  <a:gd name="T12" fmla="*/ 224 h 2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24">
                    <a:moveTo>
                      <a:pt x="0" y="0"/>
                    </a:moveTo>
                    <a:lnTo>
                      <a:pt x="0" y="224"/>
                    </a:lnTo>
                    <a:lnTo>
                      <a:pt x="1" y="2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4" name="Freeform 66"/>
              <p:cNvSpPr>
                <a:spLocks/>
              </p:cNvSpPr>
              <p:nvPr/>
            </p:nvSpPr>
            <p:spPr bwMode="auto">
              <a:xfrm>
                <a:off x="3761" y="3535"/>
                <a:ext cx="1" cy="104"/>
              </a:xfrm>
              <a:custGeom>
                <a:avLst/>
                <a:gdLst>
                  <a:gd name="T0" fmla="*/ 0 w 1"/>
                  <a:gd name="T1" fmla="*/ 0 h 1248"/>
                  <a:gd name="T2" fmla="*/ 0 w 1"/>
                  <a:gd name="T3" fmla="*/ 0 h 1248"/>
                  <a:gd name="T4" fmla="*/ 1 w 1"/>
                  <a:gd name="T5" fmla="*/ 0 h 124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48"/>
                  <a:gd name="T11" fmla="*/ 1 w 1"/>
                  <a:gd name="T12" fmla="*/ 1248 h 12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48">
                    <a:moveTo>
                      <a:pt x="0" y="0"/>
                    </a:moveTo>
                    <a:lnTo>
                      <a:pt x="0" y="1248"/>
                    </a:lnTo>
                    <a:lnTo>
                      <a:pt x="1" y="12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5" name="Freeform 67"/>
              <p:cNvSpPr>
                <a:spLocks/>
              </p:cNvSpPr>
              <p:nvPr/>
            </p:nvSpPr>
            <p:spPr bwMode="auto">
              <a:xfrm>
                <a:off x="3762" y="3535"/>
                <a:ext cx="1" cy="104"/>
              </a:xfrm>
              <a:custGeom>
                <a:avLst/>
                <a:gdLst>
                  <a:gd name="T0" fmla="*/ 0 w 1"/>
                  <a:gd name="T1" fmla="*/ 0 h 1248"/>
                  <a:gd name="T2" fmla="*/ 0 w 1"/>
                  <a:gd name="T3" fmla="*/ 0 h 1248"/>
                  <a:gd name="T4" fmla="*/ 1 w 1"/>
                  <a:gd name="T5" fmla="*/ 0 h 124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48"/>
                  <a:gd name="T11" fmla="*/ 1 w 1"/>
                  <a:gd name="T12" fmla="*/ 1248 h 12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48">
                    <a:moveTo>
                      <a:pt x="0" y="0"/>
                    </a:moveTo>
                    <a:lnTo>
                      <a:pt x="0" y="1248"/>
                    </a:lnTo>
                    <a:lnTo>
                      <a:pt x="1" y="12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6" name="Freeform 68"/>
              <p:cNvSpPr>
                <a:spLocks/>
              </p:cNvSpPr>
              <p:nvPr/>
            </p:nvSpPr>
            <p:spPr bwMode="auto">
              <a:xfrm>
                <a:off x="3760" y="3639"/>
                <a:ext cx="5" cy="1"/>
              </a:xfrm>
              <a:custGeom>
                <a:avLst/>
                <a:gdLst>
                  <a:gd name="T0" fmla="*/ 0 w 62"/>
                  <a:gd name="T1" fmla="*/ 0 h 1"/>
                  <a:gd name="T2" fmla="*/ 0 w 62"/>
                  <a:gd name="T3" fmla="*/ 0 h 1"/>
                  <a:gd name="T4" fmla="*/ 0 w 6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2"/>
                  <a:gd name="T10" fmla="*/ 0 h 1"/>
                  <a:gd name="T11" fmla="*/ 62 w 6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" h="1">
                    <a:moveTo>
                      <a:pt x="0" y="0"/>
                    </a:moveTo>
                    <a:lnTo>
                      <a:pt x="61" y="0"/>
                    </a:lnTo>
                    <a:lnTo>
                      <a:pt x="6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7" name="Freeform 69"/>
              <p:cNvSpPr>
                <a:spLocks/>
              </p:cNvSpPr>
              <p:nvPr/>
            </p:nvSpPr>
            <p:spPr bwMode="auto">
              <a:xfrm>
                <a:off x="3760" y="3659"/>
                <a:ext cx="5" cy="1"/>
              </a:xfrm>
              <a:custGeom>
                <a:avLst/>
                <a:gdLst>
                  <a:gd name="T0" fmla="*/ 0 w 62"/>
                  <a:gd name="T1" fmla="*/ 0 h 1"/>
                  <a:gd name="T2" fmla="*/ 0 w 62"/>
                  <a:gd name="T3" fmla="*/ 0 h 1"/>
                  <a:gd name="T4" fmla="*/ 0 w 6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2"/>
                  <a:gd name="T10" fmla="*/ 0 h 1"/>
                  <a:gd name="T11" fmla="*/ 62 w 6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" h="1">
                    <a:moveTo>
                      <a:pt x="0" y="0"/>
                    </a:moveTo>
                    <a:lnTo>
                      <a:pt x="61" y="0"/>
                    </a:lnTo>
                    <a:lnTo>
                      <a:pt x="6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8" name="Freeform 70"/>
              <p:cNvSpPr>
                <a:spLocks/>
              </p:cNvSpPr>
              <p:nvPr/>
            </p:nvSpPr>
            <p:spPr bwMode="auto">
              <a:xfrm>
                <a:off x="3760" y="3649"/>
                <a:ext cx="5" cy="1"/>
              </a:xfrm>
              <a:custGeom>
                <a:avLst/>
                <a:gdLst>
                  <a:gd name="T0" fmla="*/ 0 w 62"/>
                  <a:gd name="T1" fmla="*/ 0 h 1"/>
                  <a:gd name="T2" fmla="*/ 0 w 62"/>
                  <a:gd name="T3" fmla="*/ 0 h 1"/>
                  <a:gd name="T4" fmla="*/ 0 w 6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2"/>
                  <a:gd name="T10" fmla="*/ 0 h 1"/>
                  <a:gd name="T11" fmla="*/ 62 w 6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" h="1">
                    <a:moveTo>
                      <a:pt x="0" y="0"/>
                    </a:moveTo>
                    <a:lnTo>
                      <a:pt x="61" y="0"/>
                    </a:lnTo>
                    <a:lnTo>
                      <a:pt x="6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9" name="Freeform 71"/>
              <p:cNvSpPr>
                <a:spLocks/>
              </p:cNvSpPr>
              <p:nvPr/>
            </p:nvSpPr>
            <p:spPr bwMode="auto">
              <a:xfrm>
                <a:off x="3760" y="3639"/>
                <a:ext cx="1" cy="20"/>
              </a:xfrm>
              <a:custGeom>
                <a:avLst/>
                <a:gdLst>
                  <a:gd name="T0" fmla="*/ 0 w 1"/>
                  <a:gd name="T1" fmla="*/ 0 h 242"/>
                  <a:gd name="T2" fmla="*/ 0 w 1"/>
                  <a:gd name="T3" fmla="*/ 0 h 242"/>
                  <a:gd name="T4" fmla="*/ 1 w 1"/>
                  <a:gd name="T5" fmla="*/ 0 h 24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42"/>
                  <a:gd name="T11" fmla="*/ 1 w 1"/>
                  <a:gd name="T12" fmla="*/ 242 h 2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42">
                    <a:moveTo>
                      <a:pt x="0" y="242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0" name="Freeform 72"/>
              <p:cNvSpPr>
                <a:spLocks/>
              </p:cNvSpPr>
              <p:nvPr/>
            </p:nvSpPr>
            <p:spPr bwMode="auto">
              <a:xfrm>
                <a:off x="3765" y="3639"/>
                <a:ext cx="1" cy="20"/>
              </a:xfrm>
              <a:custGeom>
                <a:avLst/>
                <a:gdLst>
                  <a:gd name="T0" fmla="*/ 0 w 1"/>
                  <a:gd name="T1" fmla="*/ 0 h 242"/>
                  <a:gd name="T2" fmla="*/ 0 w 1"/>
                  <a:gd name="T3" fmla="*/ 0 h 242"/>
                  <a:gd name="T4" fmla="*/ 1 w 1"/>
                  <a:gd name="T5" fmla="*/ 0 h 24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42"/>
                  <a:gd name="T11" fmla="*/ 1 w 1"/>
                  <a:gd name="T12" fmla="*/ 242 h 2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42">
                    <a:moveTo>
                      <a:pt x="0" y="242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1" name="Freeform 73"/>
              <p:cNvSpPr>
                <a:spLocks/>
              </p:cNvSpPr>
              <p:nvPr/>
            </p:nvSpPr>
            <p:spPr bwMode="auto">
              <a:xfrm>
                <a:off x="3761" y="3493"/>
                <a:ext cx="1" cy="21"/>
              </a:xfrm>
              <a:custGeom>
                <a:avLst/>
                <a:gdLst>
                  <a:gd name="T0" fmla="*/ 0 w 1"/>
                  <a:gd name="T1" fmla="*/ 0 h 254"/>
                  <a:gd name="T2" fmla="*/ 0 w 1"/>
                  <a:gd name="T3" fmla="*/ 0 h 254"/>
                  <a:gd name="T4" fmla="*/ 1 w 1"/>
                  <a:gd name="T5" fmla="*/ 0 h 25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54"/>
                  <a:gd name="T11" fmla="*/ 1 w 1"/>
                  <a:gd name="T12" fmla="*/ 254 h 2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54">
                    <a:moveTo>
                      <a:pt x="0" y="0"/>
                    </a:moveTo>
                    <a:lnTo>
                      <a:pt x="0" y="254"/>
                    </a:lnTo>
                    <a:lnTo>
                      <a:pt x="1" y="25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2" name="Freeform 74"/>
              <p:cNvSpPr>
                <a:spLocks/>
              </p:cNvSpPr>
              <p:nvPr/>
            </p:nvSpPr>
            <p:spPr bwMode="auto">
              <a:xfrm>
                <a:off x="3763" y="3494"/>
                <a:ext cx="1" cy="20"/>
              </a:xfrm>
              <a:custGeom>
                <a:avLst/>
                <a:gdLst>
                  <a:gd name="T0" fmla="*/ 0 w 1"/>
                  <a:gd name="T1" fmla="*/ 0 h 244"/>
                  <a:gd name="T2" fmla="*/ 0 w 1"/>
                  <a:gd name="T3" fmla="*/ 0 h 244"/>
                  <a:gd name="T4" fmla="*/ 1 w 1"/>
                  <a:gd name="T5" fmla="*/ 0 h 24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44"/>
                  <a:gd name="T11" fmla="*/ 1 w 1"/>
                  <a:gd name="T12" fmla="*/ 244 h 2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44">
                    <a:moveTo>
                      <a:pt x="0" y="0"/>
                    </a:moveTo>
                    <a:lnTo>
                      <a:pt x="0" y="244"/>
                    </a:lnTo>
                    <a:lnTo>
                      <a:pt x="1" y="24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3" name="Freeform 75"/>
              <p:cNvSpPr>
                <a:spLocks/>
              </p:cNvSpPr>
              <p:nvPr/>
            </p:nvSpPr>
            <p:spPr bwMode="auto">
              <a:xfrm>
                <a:off x="3760" y="3514"/>
                <a:ext cx="5" cy="1"/>
              </a:xfrm>
              <a:custGeom>
                <a:avLst/>
                <a:gdLst>
                  <a:gd name="T0" fmla="*/ 0 w 62"/>
                  <a:gd name="T1" fmla="*/ 0 h 1"/>
                  <a:gd name="T2" fmla="*/ 0 w 62"/>
                  <a:gd name="T3" fmla="*/ 0 h 1"/>
                  <a:gd name="T4" fmla="*/ 0 w 6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2"/>
                  <a:gd name="T10" fmla="*/ 0 h 1"/>
                  <a:gd name="T11" fmla="*/ 62 w 6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" h="1">
                    <a:moveTo>
                      <a:pt x="0" y="0"/>
                    </a:moveTo>
                    <a:lnTo>
                      <a:pt x="61" y="0"/>
                    </a:lnTo>
                    <a:lnTo>
                      <a:pt x="6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4" name="Freeform 76"/>
              <p:cNvSpPr>
                <a:spLocks/>
              </p:cNvSpPr>
              <p:nvPr/>
            </p:nvSpPr>
            <p:spPr bwMode="auto">
              <a:xfrm>
                <a:off x="3760" y="3535"/>
                <a:ext cx="5" cy="1"/>
              </a:xfrm>
              <a:custGeom>
                <a:avLst/>
                <a:gdLst>
                  <a:gd name="T0" fmla="*/ 0 w 62"/>
                  <a:gd name="T1" fmla="*/ 0 h 1"/>
                  <a:gd name="T2" fmla="*/ 0 w 62"/>
                  <a:gd name="T3" fmla="*/ 0 h 1"/>
                  <a:gd name="T4" fmla="*/ 0 w 6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2"/>
                  <a:gd name="T10" fmla="*/ 0 h 1"/>
                  <a:gd name="T11" fmla="*/ 62 w 6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" h="1">
                    <a:moveTo>
                      <a:pt x="0" y="0"/>
                    </a:moveTo>
                    <a:lnTo>
                      <a:pt x="61" y="0"/>
                    </a:lnTo>
                    <a:lnTo>
                      <a:pt x="6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5" name="Freeform 77"/>
              <p:cNvSpPr>
                <a:spLocks/>
              </p:cNvSpPr>
              <p:nvPr/>
            </p:nvSpPr>
            <p:spPr bwMode="auto">
              <a:xfrm>
                <a:off x="3760" y="3525"/>
                <a:ext cx="5" cy="1"/>
              </a:xfrm>
              <a:custGeom>
                <a:avLst/>
                <a:gdLst>
                  <a:gd name="T0" fmla="*/ 0 w 62"/>
                  <a:gd name="T1" fmla="*/ 0 h 1"/>
                  <a:gd name="T2" fmla="*/ 0 w 62"/>
                  <a:gd name="T3" fmla="*/ 0 h 1"/>
                  <a:gd name="T4" fmla="*/ 0 w 6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2"/>
                  <a:gd name="T10" fmla="*/ 0 h 1"/>
                  <a:gd name="T11" fmla="*/ 62 w 6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" h="1">
                    <a:moveTo>
                      <a:pt x="0" y="0"/>
                    </a:moveTo>
                    <a:lnTo>
                      <a:pt x="61" y="0"/>
                    </a:lnTo>
                    <a:lnTo>
                      <a:pt x="6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6" name="Freeform 78"/>
              <p:cNvSpPr>
                <a:spLocks/>
              </p:cNvSpPr>
              <p:nvPr/>
            </p:nvSpPr>
            <p:spPr bwMode="auto">
              <a:xfrm>
                <a:off x="3760" y="3514"/>
                <a:ext cx="1" cy="21"/>
              </a:xfrm>
              <a:custGeom>
                <a:avLst/>
                <a:gdLst>
                  <a:gd name="T0" fmla="*/ 0 w 1"/>
                  <a:gd name="T1" fmla="*/ 0 h 242"/>
                  <a:gd name="T2" fmla="*/ 0 w 1"/>
                  <a:gd name="T3" fmla="*/ 0 h 242"/>
                  <a:gd name="T4" fmla="*/ 1 w 1"/>
                  <a:gd name="T5" fmla="*/ 0 h 24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42"/>
                  <a:gd name="T11" fmla="*/ 1 w 1"/>
                  <a:gd name="T12" fmla="*/ 242 h 2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42">
                    <a:moveTo>
                      <a:pt x="0" y="242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7" name="Freeform 79"/>
              <p:cNvSpPr>
                <a:spLocks/>
              </p:cNvSpPr>
              <p:nvPr/>
            </p:nvSpPr>
            <p:spPr bwMode="auto">
              <a:xfrm>
                <a:off x="3765" y="3514"/>
                <a:ext cx="1" cy="21"/>
              </a:xfrm>
              <a:custGeom>
                <a:avLst/>
                <a:gdLst>
                  <a:gd name="T0" fmla="*/ 0 w 1"/>
                  <a:gd name="T1" fmla="*/ 0 h 242"/>
                  <a:gd name="T2" fmla="*/ 0 w 1"/>
                  <a:gd name="T3" fmla="*/ 0 h 242"/>
                  <a:gd name="T4" fmla="*/ 1 w 1"/>
                  <a:gd name="T5" fmla="*/ 0 h 24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42"/>
                  <a:gd name="T11" fmla="*/ 1 w 1"/>
                  <a:gd name="T12" fmla="*/ 242 h 2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42">
                    <a:moveTo>
                      <a:pt x="0" y="242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8" name="Freeform 80"/>
              <p:cNvSpPr>
                <a:spLocks/>
              </p:cNvSpPr>
              <p:nvPr/>
            </p:nvSpPr>
            <p:spPr bwMode="auto">
              <a:xfrm>
                <a:off x="3761" y="3535"/>
                <a:ext cx="1" cy="104"/>
              </a:xfrm>
              <a:custGeom>
                <a:avLst/>
                <a:gdLst>
                  <a:gd name="T0" fmla="*/ 0 w 1"/>
                  <a:gd name="T1" fmla="*/ 0 h 1248"/>
                  <a:gd name="T2" fmla="*/ 0 w 1"/>
                  <a:gd name="T3" fmla="*/ 0 h 1248"/>
                  <a:gd name="T4" fmla="*/ 1 w 1"/>
                  <a:gd name="T5" fmla="*/ 0 h 124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48"/>
                  <a:gd name="T11" fmla="*/ 1 w 1"/>
                  <a:gd name="T12" fmla="*/ 1248 h 12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48">
                    <a:moveTo>
                      <a:pt x="0" y="0"/>
                    </a:moveTo>
                    <a:lnTo>
                      <a:pt x="0" y="1248"/>
                    </a:lnTo>
                    <a:lnTo>
                      <a:pt x="1" y="12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9" name="Freeform 81"/>
              <p:cNvSpPr>
                <a:spLocks/>
              </p:cNvSpPr>
              <p:nvPr/>
            </p:nvSpPr>
            <p:spPr bwMode="auto">
              <a:xfrm>
                <a:off x="3761" y="3659"/>
                <a:ext cx="1" cy="20"/>
              </a:xfrm>
              <a:custGeom>
                <a:avLst/>
                <a:gdLst>
                  <a:gd name="T0" fmla="*/ 0 w 1"/>
                  <a:gd name="T1" fmla="*/ 0 h 243"/>
                  <a:gd name="T2" fmla="*/ 0 w 1"/>
                  <a:gd name="T3" fmla="*/ 0 h 243"/>
                  <a:gd name="T4" fmla="*/ 1 w 1"/>
                  <a:gd name="T5" fmla="*/ 0 h 243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43"/>
                  <a:gd name="T11" fmla="*/ 1 w 1"/>
                  <a:gd name="T12" fmla="*/ 243 h 2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43">
                    <a:moveTo>
                      <a:pt x="0" y="0"/>
                    </a:moveTo>
                    <a:lnTo>
                      <a:pt x="0" y="243"/>
                    </a:lnTo>
                    <a:lnTo>
                      <a:pt x="1" y="24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0" name="Freeform 82"/>
              <p:cNvSpPr>
                <a:spLocks/>
              </p:cNvSpPr>
              <p:nvPr/>
            </p:nvSpPr>
            <p:spPr bwMode="auto">
              <a:xfrm>
                <a:off x="3946" y="3585"/>
                <a:ext cx="6" cy="6"/>
              </a:xfrm>
              <a:custGeom>
                <a:avLst/>
                <a:gdLst>
                  <a:gd name="T0" fmla="*/ 0 w 74"/>
                  <a:gd name="T1" fmla="*/ 0 h 72"/>
                  <a:gd name="T2" fmla="*/ 0 w 74"/>
                  <a:gd name="T3" fmla="*/ 0 h 72"/>
                  <a:gd name="T4" fmla="*/ 0 w 74"/>
                  <a:gd name="T5" fmla="*/ 0 h 72"/>
                  <a:gd name="T6" fmla="*/ 0 w 74"/>
                  <a:gd name="T7" fmla="*/ 0 h 72"/>
                  <a:gd name="T8" fmla="*/ 0 w 74"/>
                  <a:gd name="T9" fmla="*/ 0 h 72"/>
                  <a:gd name="T10" fmla="*/ 0 w 74"/>
                  <a:gd name="T11" fmla="*/ 0 h 72"/>
                  <a:gd name="T12" fmla="*/ 0 w 74"/>
                  <a:gd name="T13" fmla="*/ 0 h 72"/>
                  <a:gd name="T14" fmla="*/ 0 w 74"/>
                  <a:gd name="T15" fmla="*/ 0 h 72"/>
                  <a:gd name="T16" fmla="*/ 0 w 74"/>
                  <a:gd name="T17" fmla="*/ 0 h 72"/>
                  <a:gd name="T18" fmla="*/ 0 w 74"/>
                  <a:gd name="T19" fmla="*/ 0 h 72"/>
                  <a:gd name="T20" fmla="*/ 0 w 74"/>
                  <a:gd name="T21" fmla="*/ 0 h 72"/>
                  <a:gd name="T22" fmla="*/ 0 w 74"/>
                  <a:gd name="T23" fmla="*/ 0 h 72"/>
                  <a:gd name="T24" fmla="*/ 0 w 74"/>
                  <a:gd name="T25" fmla="*/ 0 h 72"/>
                  <a:gd name="T26" fmla="*/ 0 w 74"/>
                  <a:gd name="T27" fmla="*/ 0 h 72"/>
                  <a:gd name="T28" fmla="*/ 0 w 74"/>
                  <a:gd name="T29" fmla="*/ 0 h 72"/>
                  <a:gd name="T30" fmla="*/ 0 w 74"/>
                  <a:gd name="T31" fmla="*/ 0 h 72"/>
                  <a:gd name="T32" fmla="*/ 0 w 74"/>
                  <a:gd name="T33" fmla="*/ 0 h 72"/>
                  <a:gd name="T34" fmla="*/ 0 w 74"/>
                  <a:gd name="T35" fmla="*/ 0 h 72"/>
                  <a:gd name="T36" fmla="*/ 0 w 74"/>
                  <a:gd name="T37" fmla="*/ 0 h 72"/>
                  <a:gd name="T38" fmla="*/ 0 w 74"/>
                  <a:gd name="T39" fmla="*/ 0 h 72"/>
                  <a:gd name="T40" fmla="*/ 0 w 74"/>
                  <a:gd name="T41" fmla="*/ 0 h 72"/>
                  <a:gd name="T42" fmla="*/ 0 w 74"/>
                  <a:gd name="T43" fmla="*/ 0 h 7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4"/>
                  <a:gd name="T67" fmla="*/ 0 h 72"/>
                  <a:gd name="T68" fmla="*/ 74 w 74"/>
                  <a:gd name="T69" fmla="*/ 72 h 7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4" h="72">
                    <a:moveTo>
                      <a:pt x="73" y="37"/>
                    </a:moveTo>
                    <a:lnTo>
                      <a:pt x="72" y="25"/>
                    </a:lnTo>
                    <a:lnTo>
                      <a:pt x="66" y="15"/>
                    </a:lnTo>
                    <a:lnTo>
                      <a:pt x="58" y="7"/>
                    </a:lnTo>
                    <a:lnTo>
                      <a:pt x="49" y="2"/>
                    </a:lnTo>
                    <a:lnTo>
                      <a:pt x="37" y="0"/>
                    </a:lnTo>
                    <a:lnTo>
                      <a:pt x="26" y="2"/>
                    </a:lnTo>
                    <a:lnTo>
                      <a:pt x="16" y="7"/>
                    </a:lnTo>
                    <a:lnTo>
                      <a:pt x="8" y="15"/>
                    </a:lnTo>
                    <a:lnTo>
                      <a:pt x="3" y="25"/>
                    </a:lnTo>
                    <a:lnTo>
                      <a:pt x="0" y="37"/>
                    </a:lnTo>
                    <a:lnTo>
                      <a:pt x="3" y="47"/>
                    </a:lnTo>
                    <a:lnTo>
                      <a:pt x="8" y="58"/>
                    </a:lnTo>
                    <a:lnTo>
                      <a:pt x="16" y="66"/>
                    </a:lnTo>
                    <a:lnTo>
                      <a:pt x="26" y="71"/>
                    </a:lnTo>
                    <a:lnTo>
                      <a:pt x="37" y="72"/>
                    </a:lnTo>
                    <a:lnTo>
                      <a:pt x="49" y="71"/>
                    </a:lnTo>
                    <a:lnTo>
                      <a:pt x="58" y="66"/>
                    </a:lnTo>
                    <a:lnTo>
                      <a:pt x="66" y="58"/>
                    </a:lnTo>
                    <a:lnTo>
                      <a:pt x="72" y="47"/>
                    </a:lnTo>
                    <a:lnTo>
                      <a:pt x="73" y="37"/>
                    </a:lnTo>
                    <a:lnTo>
                      <a:pt x="74" y="3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1" name="Freeform 83"/>
              <p:cNvSpPr>
                <a:spLocks/>
              </p:cNvSpPr>
              <p:nvPr/>
            </p:nvSpPr>
            <p:spPr bwMode="auto">
              <a:xfrm>
                <a:off x="3947" y="3586"/>
                <a:ext cx="4" cy="4"/>
              </a:xfrm>
              <a:custGeom>
                <a:avLst/>
                <a:gdLst>
                  <a:gd name="T0" fmla="*/ 0 w 52"/>
                  <a:gd name="T1" fmla="*/ 0 h 52"/>
                  <a:gd name="T2" fmla="*/ 0 w 52"/>
                  <a:gd name="T3" fmla="*/ 0 h 52"/>
                  <a:gd name="T4" fmla="*/ 0 w 52"/>
                  <a:gd name="T5" fmla="*/ 0 h 52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52"/>
                  <a:gd name="T11" fmla="*/ 52 w 52"/>
                  <a:gd name="T12" fmla="*/ 52 h 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52">
                    <a:moveTo>
                      <a:pt x="0" y="52"/>
                    </a:moveTo>
                    <a:lnTo>
                      <a:pt x="51" y="0"/>
                    </a:lnTo>
                    <a:lnTo>
                      <a:pt x="5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2" name="Freeform 84"/>
              <p:cNvSpPr>
                <a:spLocks/>
              </p:cNvSpPr>
              <p:nvPr/>
            </p:nvSpPr>
            <p:spPr bwMode="auto">
              <a:xfrm>
                <a:off x="4470" y="2709"/>
                <a:ext cx="1" cy="1"/>
              </a:xfrm>
              <a:custGeom>
                <a:avLst/>
                <a:gdLst>
                  <a:gd name="T0" fmla="*/ 0 w 18"/>
                  <a:gd name="T1" fmla="*/ 0 h 20"/>
                  <a:gd name="T2" fmla="*/ 0 w 18"/>
                  <a:gd name="T3" fmla="*/ 0 h 20"/>
                  <a:gd name="T4" fmla="*/ 0 w 18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0"/>
                  <a:gd name="T11" fmla="*/ 18 w 18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0">
                    <a:moveTo>
                      <a:pt x="0" y="20"/>
                    </a:moveTo>
                    <a:lnTo>
                      <a:pt x="17" y="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3" name="Freeform 85"/>
              <p:cNvSpPr>
                <a:spLocks/>
              </p:cNvSpPr>
              <p:nvPr/>
            </p:nvSpPr>
            <p:spPr bwMode="auto">
              <a:xfrm>
                <a:off x="4491" y="2710"/>
                <a:ext cx="2" cy="2"/>
              </a:xfrm>
              <a:custGeom>
                <a:avLst/>
                <a:gdLst>
                  <a:gd name="T0" fmla="*/ 0 w 18"/>
                  <a:gd name="T1" fmla="*/ 0 h 21"/>
                  <a:gd name="T2" fmla="*/ 0 w 18"/>
                  <a:gd name="T3" fmla="*/ 0 h 21"/>
                  <a:gd name="T4" fmla="*/ 0 w 18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1"/>
                  <a:gd name="T11" fmla="*/ 18 w 18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1">
                    <a:moveTo>
                      <a:pt x="0" y="21"/>
                    </a:moveTo>
                    <a:lnTo>
                      <a:pt x="17" y="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4" name="Freeform 86"/>
              <p:cNvSpPr>
                <a:spLocks/>
              </p:cNvSpPr>
              <p:nvPr/>
            </p:nvSpPr>
            <p:spPr bwMode="auto">
              <a:xfrm>
                <a:off x="4513" y="2712"/>
                <a:ext cx="1" cy="2"/>
              </a:xfrm>
              <a:custGeom>
                <a:avLst/>
                <a:gdLst>
                  <a:gd name="T0" fmla="*/ 0 w 18"/>
                  <a:gd name="T1" fmla="*/ 0 h 20"/>
                  <a:gd name="T2" fmla="*/ 0 w 18"/>
                  <a:gd name="T3" fmla="*/ 0 h 20"/>
                  <a:gd name="T4" fmla="*/ 0 w 18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0"/>
                  <a:gd name="T11" fmla="*/ 18 w 18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0">
                    <a:moveTo>
                      <a:pt x="0" y="20"/>
                    </a:moveTo>
                    <a:lnTo>
                      <a:pt x="17" y="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5" name="Freeform 87"/>
              <p:cNvSpPr>
                <a:spLocks/>
              </p:cNvSpPr>
              <p:nvPr/>
            </p:nvSpPr>
            <p:spPr bwMode="auto">
              <a:xfrm>
                <a:off x="4552" y="2695"/>
                <a:ext cx="1" cy="1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0 h 4"/>
                  <a:gd name="T4" fmla="*/ 0 w 5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4"/>
                  <a:gd name="T11" fmla="*/ 5 w 5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4">
                    <a:moveTo>
                      <a:pt x="0" y="4"/>
                    </a:move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6" name="Freeform 88"/>
              <p:cNvSpPr>
                <a:spLocks/>
              </p:cNvSpPr>
              <p:nvPr/>
            </p:nvSpPr>
            <p:spPr bwMode="auto">
              <a:xfrm>
                <a:off x="4573" y="2695"/>
                <a:ext cx="2" cy="2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0 h 20"/>
                  <a:gd name="T4" fmla="*/ 0 w 19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"/>
                  <a:gd name="T11" fmla="*/ 19 w 19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">
                    <a:moveTo>
                      <a:pt x="0" y="20"/>
                    </a:moveTo>
                    <a:lnTo>
                      <a:pt x="18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7" name="Freeform 89"/>
              <p:cNvSpPr>
                <a:spLocks/>
              </p:cNvSpPr>
              <p:nvPr/>
            </p:nvSpPr>
            <p:spPr bwMode="auto">
              <a:xfrm>
                <a:off x="4595" y="2697"/>
                <a:ext cx="1" cy="2"/>
              </a:xfrm>
              <a:custGeom>
                <a:avLst/>
                <a:gdLst>
                  <a:gd name="T0" fmla="*/ 0 w 18"/>
                  <a:gd name="T1" fmla="*/ 0 h 19"/>
                  <a:gd name="T2" fmla="*/ 0 w 18"/>
                  <a:gd name="T3" fmla="*/ 0 h 19"/>
                  <a:gd name="T4" fmla="*/ 0 w 18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9"/>
                  <a:gd name="T11" fmla="*/ 18 w 18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9">
                    <a:moveTo>
                      <a:pt x="0" y="19"/>
                    </a:moveTo>
                    <a:lnTo>
                      <a:pt x="17" y="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8" name="Freeform 90"/>
              <p:cNvSpPr>
                <a:spLocks/>
              </p:cNvSpPr>
              <p:nvPr/>
            </p:nvSpPr>
            <p:spPr bwMode="auto">
              <a:xfrm>
                <a:off x="4616" y="2699"/>
                <a:ext cx="1" cy="2"/>
              </a:xfrm>
              <a:custGeom>
                <a:avLst/>
                <a:gdLst>
                  <a:gd name="T0" fmla="*/ 0 w 18"/>
                  <a:gd name="T1" fmla="*/ 0 h 20"/>
                  <a:gd name="T2" fmla="*/ 0 w 18"/>
                  <a:gd name="T3" fmla="*/ 0 h 20"/>
                  <a:gd name="T4" fmla="*/ 0 w 18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0"/>
                  <a:gd name="T11" fmla="*/ 18 w 18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0">
                    <a:moveTo>
                      <a:pt x="0" y="20"/>
                    </a:moveTo>
                    <a:lnTo>
                      <a:pt x="17" y="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9" name="Freeform 91"/>
              <p:cNvSpPr>
                <a:spLocks/>
              </p:cNvSpPr>
              <p:nvPr/>
            </p:nvSpPr>
            <p:spPr bwMode="auto">
              <a:xfrm>
                <a:off x="4637" y="2701"/>
                <a:ext cx="2" cy="2"/>
              </a:xfrm>
              <a:custGeom>
                <a:avLst/>
                <a:gdLst>
                  <a:gd name="T0" fmla="*/ 0 w 17"/>
                  <a:gd name="T1" fmla="*/ 0 h 20"/>
                  <a:gd name="T2" fmla="*/ 0 w 17"/>
                  <a:gd name="T3" fmla="*/ 0 h 20"/>
                  <a:gd name="T4" fmla="*/ 0 w 17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20"/>
                  <a:gd name="T11" fmla="*/ 17 w 17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20">
                    <a:moveTo>
                      <a:pt x="0" y="20"/>
                    </a:moveTo>
                    <a:lnTo>
                      <a:pt x="16" y="0"/>
                    </a:lnTo>
                    <a:lnTo>
                      <a:pt x="1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0" name="Freeform 92"/>
              <p:cNvSpPr>
                <a:spLocks/>
              </p:cNvSpPr>
              <p:nvPr/>
            </p:nvSpPr>
            <p:spPr bwMode="auto">
              <a:xfrm>
                <a:off x="4659" y="2703"/>
                <a:ext cx="1" cy="2"/>
              </a:xfrm>
              <a:custGeom>
                <a:avLst/>
                <a:gdLst>
                  <a:gd name="T0" fmla="*/ 0 w 18"/>
                  <a:gd name="T1" fmla="*/ 0 h 20"/>
                  <a:gd name="T2" fmla="*/ 0 w 18"/>
                  <a:gd name="T3" fmla="*/ 0 h 20"/>
                  <a:gd name="T4" fmla="*/ 0 w 18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0"/>
                  <a:gd name="T11" fmla="*/ 18 w 18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0">
                    <a:moveTo>
                      <a:pt x="0" y="20"/>
                    </a:moveTo>
                    <a:lnTo>
                      <a:pt x="17" y="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1" name="Freeform 93"/>
              <p:cNvSpPr>
                <a:spLocks/>
              </p:cNvSpPr>
              <p:nvPr/>
            </p:nvSpPr>
            <p:spPr bwMode="auto">
              <a:xfrm>
                <a:off x="4680" y="2705"/>
                <a:ext cx="2" cy="2"/>
              </a:xfrm>
              <a:custGeom>
                <a:avLst/>
                <a:gdLst>
                  <a:gd name="T0" fmla="*/ 0 w 18"/>
                  <a:gd name="T1" fmla="*/ 0 h 20"/>
                  <a:gd name="T2" fmla="*/ 0 w 18"/>
                  <a:gd name="T3" fmla="*/ 0 h 20"/>
                  <a:gd name="T4" fmla="*/ 0 w 18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0"/>
                  <a:gd name="T11" fmla="*/ 18 w 18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0">
                    <a:moveTo>
                      <a:pt x="0" y="20"/>
                    </a:moveTo>
                    <a:lnTo>
                      <a:pt x="17" y="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2" name="Freeform 94"/>
              <p:cNvSpPr>
                <a:spLocks/>
              </p:cNvSpPr>
              <p:nvPr/>
            </p:nvSpPr>
            <p:spPr bwMode="auto">
              <a:xfrm>
                <a:off x="4702" y="2707"/>
                <a:ext cx="1" cy="1"/>
              </a:xfrm>
              <a:custGeom>
                <a:avLst/>
                <a:gdLst>
                  <a:gd name="T0" fmla="*/ 0 w 19"/>
                  <a:gd name="T1" fmla="*/ 0 h 21"/>
                  <a:gd name="T2" fmla="*/ 0 w 19"/>
                  <a:gd name="T3" fmla="*/ 0 h 21"/>
                  <a:gd name="T4" fmla="*/ 0 w 19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1"/>
                  <a:gd name="T11" fmla="*/ 19 w 19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1">
                    <a:moveTo>
                      <a:pt x="0" y="21"/>
                    </a:moveTo>
                    <a:lnTo>
                      <a:pt x="18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3" name="Freeform 95"/>
              <p:cNvSpPr>
                <a:spLocks/>
              </p:cNvSpPr>
              <p:nvPr/>
            </p:nvSpPr>
            <p:spPr bwMode="auto">
              <a:xfrm>
                <a:off x="4723" y="2709"/>
                <a:ext cx="2" cy="1"/>
              </a:xfrm>
              <a:custGeom>
                <a:avLst/>
                <a:gdLst>
                  <a:gd name="T0" fmla="*/ 0 w 19"/>
                  <a:gd name="T1" fmla="*/ 0 h 21"/>
                  <a:gd name="T2" fmla="*/ 0 w 19"/>
                  <a:gd name="T3" fmla="*/ 0 h 21"/>
                  <a:gd name="T4" fmla="*/ 0 w 19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1"/>
                  <a:gd name="T11" fmla="*/ 19 w 19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1">
                    <a:moveTo>
                      <a:pt x="0" y="21"/>
                    </a:moveTo>
                    <a:lnTo>
                      <a:pt x="18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4" name="Freeform 96"/>
              <p:cNvSpPr>
                <a:spLocks/>
              </p:cNvSpPr>
              <p:nvPr/>
            </p:nvSpPr>
            <p:spPr bwMode="auto">
              <a:xfrm>
                <a:off x="4448" y="2707"/>
                <a:ext cx="2" cy="1"/>
              </a:xfrm>
              <a:custGeom>
                <a:avLst/>
                <a:gdLst>
                  <a:gd name="T0" fmla="*/ 0 w 19"/>
                  <a:gd name="T1" fmla="*/ 0 h 21"/>
                  <a:gd name="T2" fmla="*/ 0 w 19"/>
                  <a:gd name="T3" fmla="*/ 0 h 21"/>
                  <a:gd name="T4" fmla="*/ 0 w 19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1"/>
                  <a:gd name="T11" fmla="*/ 19 w 19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1">
                    <a:moveTo>
                      <a:pt x="0" y="21"/>
                    </a:moveTo>
                    <a:lnTo>
                      <a:pt x="18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5" name="Freeform 97"/>
              <p:cNvSpPr>
                <a:spLocks/>
              </p:cNvSpPr>
              <p:nvPr/>
            </p:nvSpPr>
            <p:spPr bwMode="auto">
              <a:xfrm>
                <a:off x="4427" y="2705"/>
                <a:ext cx="2" cy="1"/>
              </a:xfrm>
              <a:custGeom>
                <a:avLst/>
                <a:gdLst>
                  <a:gd name="T0" fmla="*/ 0 w 18"/>
                  <a:gd name="T1" fmla="*/ 0 h 19"/>
                  <a:gd name="T2" fmla="*/ 0 w 18"/>
                  <a:gd name="T3" fmla="*/ 0 h 19"/>
                  <a:gd name="T4" fmla="*/ 0 w 18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9"/>
                  <a:gd name="T11" fmla="*/ 18 w 18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9">
                    <a:moveTo>
                      <a:pt x="0" y="19"/>
                    </a:moveTo>
                    <a:lnTo>
                      <a:pt x="17" y="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6" name="Freeform 98"/>
              <p:cNvSpPr>
                <a:spLocks/>
              </p:cNvSpPr>
              <p:nvPr/>
            </p:nvSpPr>
            <p:spPr bwMode="auto">
              <a:xfrm>
                <a:off x="4406" y="2703"/>
                <a:ext cx="1" cy="2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0 h 20"/>
                  <a:gd name="T4" fmla="*/ 0 w 19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"/>
                  <a:gd name="T11" fmla="*/ 19 w 19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">
                    <a:moveTo>
                      <a:pt x="0" y="20"/>
                    </a:moveTo>
                    <a:lnTo>
                      <a:pt x="18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7" name="Freeform 99"/>
              <p:cNvSpPr>
                <a:spLocks/>
              </p:cNvSpPr>
              <p:nvPr/>
            </p:nvSpPr>
            <p:spPr bwMode="auto">
              <a:xfrm>
                <a:off x="4384" y="2701"/>
                <a:ext cx="2" cy="2"/>
              </a:xfrm>
              <a:custGeom>
                <a:avLst/>
                <a:gdLst>
                  <a:gd name="T0" fmla="*/ 0 w 19"/>
                  <a:gd name="T1" fmla="*/ 0 h 19"/>
                  <a:gd name="T2" fmla="*/ 0 w 19"/>
                  <a:gd name="T3" fmla="*/ 0 h 19"/>
                  <a:gd name="T4" fmla="*/ 0 w 19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9"/>
                  <a:gd name="T11" fmla="*/ 19 w 19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9">
                    <a:moveTo>
                      <a:pt x="0" y="19"/>
                    </a:moveTo>
                    <a:lnTo>
                      <a:pt x="17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8" name="Freeform 100"/>
              <p:cNvSpPr>
                <a:spLocks/>
              </p:cNvSpPr>
              <p:nvPr/>
            </p:nvSpPr>
            <p:spPr bwMode="auto">
              <a:xfrm>
                <a:off x="4363" y="2699"/>
                <a:ext cx="1" cy="2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0 h 20"/>
                  <a:gd name="T4" fmla="*/ 0 w 19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"/>
                  <a:gd name="T11" fmla="*/ 19 w 19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">
                    <a:moveTo>
                      <a:pt x="0" y="20"/>
                    </a:moveTo>
                    <a:lnTo>
                      <a:pt x="18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9" name="Freeform 101"/>
              <p:cNvSpPr>
                <a:spLocks/>
              </p:cNvSpPr>
              <p:nvPr/>
            </p:nvSpPr>
            <p:spPr bwMode="auto">
              <a:xfrm>
                <a:off x="4341" y="2697"/>
                <a:ext cx="2" cy="2"/>
              </a:xfrm>
              <a:custGeom>
                <a:avLst/>
                <a:gdLst>
                  <a:gd name="T0" fmla="*/ 0 w 18"/>
                  <a:gd name="T1" fmla="*/ 0 h 20"/>
                  <a:gd name="T2" fmla="*/ 0 w 18"/>
                  <a:gd name="T3" fmla="*/ 0 h 20"/>
                  <a:gd name="T4" fmla="*/ 0 w 18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0"/>
                  <a:gd name="T11" fmla="*/ 18 w 18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0">
                    <a:moveTo>
                      <a:pt x="0" y="20"/>
                    </a:moveTo>
                    <a:lnTo>
                      <a:pt x="17" y="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60" name="Freeform 102"/>
              <p:cNvSpPr>
                <a:spLocks/>
              </p:cNvSpPr>
              <p:nvPr/>
            </p:nvSpPr>
            <p:spPr bwMode="auto">
              <a:xfrm>
                <a:off x="4320" y="2695"/>
                <a:ext cx="1" cy="2"/>
              </a:xfrm>
              <a:custGeom>
                <a:avLst/>
                <a:gdLst>
                  <a:gd name="T0" fmla="*/ 0 w 18"/>
                  <a:gd name="T1" fmla="*/ 0 h 20"/>
                  <a:gd name="T2" fmla="*/ 0 w 18"/>
                  <a:gd name="T3" fmla="*/ 0 h 20"/>
                  <a:gd name="T4" fmla="*/ 0 w 18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0"/>
                  <a:gd name="T11" fmla="*/ 18 w 18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0">
                    <a:moveTo>
                      <a:pt x="0" y="20"/>
                    </a:moveTo>
                    <a:lnTo>
                      <a:pt x="17" y="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61" name="Freeform 103"/>
              <p:cNvSpPr>
                <a:spLocks/>
              </p:cNvSpPr>
              <p:nvPr/>
            </p:nvSpPr>
            <p:spPr bwMode="auto">
              <a:xfrm>
                <a:off x="4298" y="2695"/>
                <a:ext cx="1" cy="1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0 w 4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0" y="4"/>
                    </a:move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62" name="Freeform 104"/>
              <p:cNvSpPr>
                <a:spLocks/>
              </p:cNvSpPr>
              <p:nvPr/>
            </p:nvSpPr>
            <p:spPr bwMode="auto">
              <a:xfrm>
                <a:off x="4259" y="2712"/>
                <a:ext cx="2" cy="2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0 h 20"/>
                  <a:gd name="T4" fmla="*/ 0 w 19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"/>
                  <a:gd name="T11" fmla="*/ 19 w 19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">
                    <a:moveTo>
                      <a:pt x="0" y="20"/>
                    </a:moveTo>
                    <a:lnTo>
                      <a:pt x="18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63" name="Freeform 105"/>
              <p:cNvSpPr>
                <a:spLocks/>
              </p:cNvSpPr>
              <p:nvPr/>
            </p:nvSpPr>
            <p:spPr bwMode="auto">
              <a:xfrm>
                <a:off x="4238" y="2710"/>
                <a:ext cx="2" cy="2"/>
              </a:xfrm>
              <a:custGeom>
                <a:avLst/>
                <a:gdLst>
                  <a:gd name="T0" fmla="*/ 0 w 19"/>
                  <a:gd name="T1" fmla="*/ 0 h 21"/>
                  <a:gd name="T2" fmla="*/ 0 w 19"/>
                  <a:gd name="T3" fmla="*/ 0 h 21"/>
                  <a:gd name="T4" fmla="*/ 0 w 19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1"/>
                  <a:gd name="T11" fmla="*/ 19 w 19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1">
                    <a:moveTo>
                      <a:pt x="0" y="21"/>
                    </a:moveTo>
                    <a:lnTo>
                      <a:pt x="18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64" name="Freeform 106"/>
              <p:cNvSpPr>
                <a:spLocks/>
              </p:cNvSpPr>
              <p:nvPr/>
            </p:nvSpPr>
            <p:spPr bwMode="auto">
              <a:xfrm>
                <a:off x="4217" y="2708"/>
                <a:ext cx="1" cy="2"/>
              </a:xfrm>
              <a:custGeom>
                <a:avLst/>
                <a:gdLst>
                  <a:gd name="T0" fmla="*/ 0 w 18"/>
                  <a:gd name="T1" fmla="*/ 0 h 21"/>
                  <a:gd name="T2" fmla="*/ 0 w 18"/>
                  <a:gd name="T3" fmla="*/ 0 h 21"/>
                  <a:gd name="T4" fmla="*/ 0 w 18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1"/>
                  <a:gd name="T11" fmla="*/ 18 w 18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1">
                    <a:moveTo>
                      <a:pt x="0" y="21"/>
                    </a:moveTo>
                    <a:lnTo>
                      <a:pt x="17" y="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65" name="Freeform 107"/>
              <p:cNvSpPr>
                <a:spLocks/>
              </p:cNvSpPr>
              <p:nvPr/>
            </p:nvSpPr>
            <p:spPr bwMode="auto">
              <a:xfrm>
                <a:off x="4195" y="2707"/>
                <a:ext cx="2" cy="1"/>
              </a:xfrm>
              <a:custGeom>
                <a:avLst/>
                <a:gdLst>
                  <a:gd name="T0" fmla="*/ 0 w 18"/>
                  <a:gd name="T1" fmla="*/ 0 h 21"/>
                  <a:gd name="T2" fmla="*/ 0 w 18"/>
                  <a:gd name="T3" fmla="*/ 0 h 21"/>
                  <a:gd name="T4" fmla="*/ 0 w 18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1"/>
                  <a:gd name="T11" fmla="*/ 18 w 18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1">
                    <a:moveTo>
                      <a:pt x="0" y="21"/>
                    </a:moveTo>
                    <a:lnTo>
                      <a:pt x="17" y="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66" name="Freeform 108"/>
              <p:cNvSpPr>
                <a:spLocks/>
              </p:cNvSpPr>
              <p:nvPr/>
            </p:nvSpPr>
            <p:spPr bwMode="auto">
              <a:xfrm>
                <a:off x="4174" y="2705"/>
                <a:ext cx="1" cy="1"/>
              </a:xfrm>
              <a:custGeom>
                <a:avLst/>
                <a:gdLst>
                  <a:gd name="T0" fmla="*/ 0 w 17"/>
                  <a:gd name="T1" fmla="*/ 0 h 21"/>
                  <a:gd name="T2" fmla="*/ 0 w 17"/>
                  <a:gd name="T3" fmla="*/ 0 h 21"/>
                  <a:gd name="T4" fmla="*/ 0 w 17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21"/>
                  <a:gd name="T11" fmla="*/ 17 w 17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21">
                    <a:moveTo>
                      <a:pt x="0" y="21"/>
                    </a:moveTo>
                    <a:lnTo>
                      <a:pt x="16" y="0"/>
                    </a:lnTo>
                    <a:lnTo>
                      <a:pt x="1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67" name="Freeform 109"/>
              <p:cNvSpPr>
                <a:spLocks/>
              </p:cNvSpPr>
              <p:nvPr/>
            </p:nvSpPr>
            <p:spPr bwMode="auto">
              <a:xfrm>
                <a:off x="4152" y="2703"/>
                <a:ext cx="2" cy="2"/>
              </a:xfrm>
              <a:custGeom>
                <a:avLst/>
                <a:gdLst>
                  <a:gd name="T0" fmla="*/ 0 w 18"/>
                  <a:gd name="T1" fmla="*/ 0 h 20"/>
                  <a:gd name="T2" fmla="*/ 0 w 18"/>
                  <a:gd name="T3" fmla="*/ 0 h 20"/>
                  <a:gd name="T4" fmla="*/ 0 w 18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0"/>
                  <a:gd name="T11" fmla="*/ 18 w 18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0">
                    <a:moveTo>
                      <a:pt x="0" y="20"/>
                    </a:moveTo>
                    <a:lnTo>
                      <a:pt x="17" y="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68" name="Freeform 110"/>
              <p:cNvSpPr>
                <a:spLocks/>
              </p:cNvSpPr>
              <p:nvPr/>
            </p:nvSpPr>
            <p:spPr bwMode="auto">
              <a:xfrm>
                <a:off x="4131" y="2701"/>
                <a:ext cx="1" cy="2"/>
              </a:xfrm>
              <a:custGeom>
                <a:avLst/>
                <a:gdLst>
                  <a:gd name="T0" fmla="*/ 0 w 19"/>
                  <a:gd name="T1" fmla="*/ 0 h 21"/>
                  <a:gd name="T2" fmla="*/ 0 w 19"/>
                  <a:gd name="T3" fmla="*/ 0 h 21"/>
                  <a:gd name="T4" fmla="*/ 0 w 19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1"/>
                  <a:gd name="T11" fmla="*/ 19 w 19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1">
                    <a:moveTo>
                      <a:pt x="0" y="21"/>
                    </a:moveTo>
                    <a:lnTo>
                      <a:pt x="18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69" name="Freeform 111"/>
              <p:cNvSpPr>
                <a:spLocks/>
              </p:cNvSpPr>
              <p:nvPr/>
            </p:nvSpPr>
            <p:spPr bwMode="auto">
              <a:xfrm>
                <a:off x="4109" y="2699"/>
                <a:ext cx="2" cy="2"/>
              </a:xfrm>
              <a:custGeom>
                <a:avLst/>
                <a:gdLst>
                  <a:gd name="T0" fmla="*/ 0 w 19"/>
                  <a:gd name="T1" fmla="*/ 0 h 19"/>
                  <a:gd name="T2" fmla="*/ 0 w 19"/>
                  <a:gd name="T3" fmla="*/ 0 h 19"/>
                  <a:gd name="T4" fmla="*/ 0 w 19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9"/>
                  <a:gd name="T11" fmla="*/ 19 w 19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9">
                    <a:moveTo>
                      <a:pt x="0" y="19"/>
                    </a:moveTo>
                    <a:lnTo>
                      <a:pt x="18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70" name="Freeform 112"/>
              <p:cNvSpPr>
                <a:spLocks/>
              </p:cNvSpPr>
              <p:nvPr/>
            </p:nvSpPr>
            <p:spPr bwMode="auto">
              <a:xfrm>
                <a:off x="4088" y="2697"/>
                <a:ext cx="1" cy="2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0 h 20"/>
                  <a:gd name="T4" fmla="*/ 0 w 19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"/>
                  <a:gd name="T11" fmla="*/ 19 w 19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">
                    <a:moveTo>
                      <a:pt x="0" y="20"/>
                    </a:moveTo>
                    <a:lnTo>
                      <a:pt x="18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71" name="Freeform 113"/>
              <p:cNvSpPr>
                <a:spLocks/>
              </p:cNvSpPr>
              <p:nvPr/>
            </p:nvSpPr>
            <p:spPr bwMode="auto">
              <a:xfrm>
                <a:off x="4066" y="2695"/>
                <a:ext cx="2" cy="2"/>
              </a:xfrm>
              <a:custGeom>
                <a:avLst/>
                <a:gdLst>
                  <a:gd name="T0" fmla="*/ 0 w 19"/>
                  <a:gd name="T1" fmla="*/ 0 h 19"/>
                  <a:gd name="T2" fmla="*/ 0 w 19"/>
                  <a:gd name="T3" fmla="*/ 0 h 19"/>
                  <a:gd name="T4" fmla="*/ 0 w 19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9"/>
                  <a:gd name="T11" fmla="*/ 19 w 19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9">
                    <a:moveTo>
                      <a:pt x="0" y="19"/>
                    </a:moveTo>
                    <a:lnTo>
                      <a:pt x="18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72" name="Freeform 114"/>
              <p:cNvSpPr>
                <a:spLocks/>
              </p:cNvSpPr>
              <p:nvPr/>
            </p:nvSpPr>
            <p:spPr bwMode="auto">
              <a:xfrm>
                <a:off x="4298" y="2695"/>
                <a:ext cx="2" cy="1"/>
              </a:xfrm>
              <a:custGeom>
                <a:avLst/>
                <a:gdLst>
                  <a:gd name="T0" fmla="*/ 0 w 22"/>
                  <a:gd name="T1" fmla="*/ 0 h 3"/>
                  <a:gd name="T2" fmla="*/ 0 w 22"/>
                  <a:gd name="T3" fmla="*/ 0 h 3"/>
                  <a:gd name="T4" fmla="*/ 0 w 22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3"/>
                  <a:gd name="T11" fmla="*/ 22 w 2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3">
                    <a:moveTo>
                      <a:pt x="0" y="0"/>
                    </a:moveTo>
                    <a:lnTo>
                      <a:pt x="21" y="3"/>
                    </a:lnTo>
                    <a:lnTo>
                      <a:pt x="22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73" name="Freeform 115"/>
              <p:cNvSpPr>
                <a:spLocks/>
              </p:cNvSpPr>
              <p:nvPr/>
            </p:nvSpPr>
            <p:spPr bwMode="auto">
              <a:xfrm>
                <a:off x="4320" y="2697"/>
                <a:ext cx="2" cy="1"/>
              </a:xfrm>
              <a:custGeom>
                <a:avLst/>
                <a:gdLst>
                  <a:gd name="T0" fmla="*/ 0 w 22"/>
                  <a:gd name="T1" fmla="*/ 0 h 2"/>
                  <a:gd name="T2" fmla="*/ 0 w 22"/>
                  <a:gd name="T3" fmla="*/ 1 h 2"/>
                  <a:gd name="T4" fmla="*/ 0 w 22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2"/>
                  <a:gd name="T11" fmla="*/ 22 w 2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2">
                    <a:moveTo>
                      <a:pt x="0" y="0"/>
                    </a:moveTo>
                    <a:lnTo>
                      <a:pt x="21" y="2"/>
                    </a:lnTo>
                    <a:lnTo>
                      <a:pt x="22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74" name="Freeform 116"/>
              <p:cNvSpPr>
                <a:spLocks/>
              </p:cNvSpPr>
              <p:nvPr/>
            </p:nvSpPr>
            <p:spPr bwMode="auto">
              <a:xfrm>
                <a:off x="4341" y="2699"/>
                <a:ext cx="2" cy="1"/>
              </a:xfrm>
              <a:custGeom>
                <a:avLst/>
                <a:gdLst>
                  <a:gd name="T0" fmla="*/ 0 w 22"/>
                  <a:gd name="T1" fmla="*/ 0 h 3"/>
                  <a:gd name="T2" fmla="*/ 0 w 22"/>
                  <a:gd name="T3" fmla="*/ 0 h 3"/>
                  <a:gd name="T4" fmla="*/ 0 w 22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3"/>
                  <a:gd name="T11" fmla="*/ 22 w 2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3">
                    <a:moveTo>
                      <a:pt x="0" y="0"/>
                    </a:moveTo>
                    <a:lnTo>
                      <a:pt x="21" y="3"/>
                    </a:lnTo>
                    <a:lnTo>
                      <a:pt x="22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75" name="Freeform 117"/>
              <p:cNvSpPr>
                <a:spLocks/>
              </p:cNvSpPr>
              <p:nvPr/>
            </p:nvSpPr>
            <p:spPr bwMode="auto">
              <a:xfrm>
                <a:off x="4363" y="2701"/>
                <a:ext cx="1" cy="1"/>
              </a:xfrm>
              <a:custGeom>
                <a:avLst/>
                <a:gdLst>
                  <a:gd name="T0" fmla="*/ 0 w 22"/>
                  <a:gd name="T1" fmla="*/ 0 h 1"/>
                  <a:gd name="T2" fmla="*/ 0 w 22"/>
                  <a:gd name="T3" fmla="*/ 1 h 1"/>
                  <a:gd name="T4" fmla="*/ 0 w 22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"/>
                  <a:gd name="T11" fmla="*/ 22 w 2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">
                    <a:moveTo>
                      <a:pt x="0" y="0"/>
                    </a:moveTo>
                    <a:lnTo>
                      <a:pt x="21" y="1"/>
                    </a:lnTo>
                    <a:lnTo>
                      <a:pt x="22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76" name="Freeform 118"/>
              <p:cNvSpPr>
                <a:spLocks/>
              </p:cNvSpPr>
              <p:nvPr/>
            </p:nvSpPr>
            <p:spPr bwMode="auto">
              <a:xfrm>
                <a:off x="4384" y="2703"/>
                <a:ext cx="2" cy="1"/>
              </a:xfrm>
              <a:custGeom>
                <a:avLst/>
                <a:gdLst>
                  <a:gd name="T0" fmla="*/ 0 w 23"/>
                  <a:gd name="T1" fmla="*/ 0 h 3"/>
                  <a:gd name="T2" fmla="*/ 0 w 23"/>
                  <a:gd name="T3" fmla="*/ 0 h 3"/>
                  <a:gd name="T4" fmla="*/ 0 w 23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3"/>
                  <a:gd name="T11" fmla="*/ 23 w 23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3">
                    <a:moveTo>
                      <a:pt x="0" y="0"/>
                    </a:moveTo>
                    <a:lnTo>
                      <a:pt x="22" y="3"/>
                    </a:lnTo>
                    <a:lnTo>
                      <a:pt x="23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77" name="Freeform 119"/>
              <p:cNvSpPr>
                <a:spLocks/>
              </p:cNvSpPr>
              <p:nvPr/>
            </p:nvSpPr>
            <p:spPr bwMode="auto">
              <a:xfrm>
                <a:off x="4406" y="2705"/>
                <a:ext cx="1" cy="1"/>
              </a:xfrm>
              <a:custGeom>
                <a:avLst/>
                <a:gdLst>
                  <a:gd name="T0" fmla="*/ 0 w 23"/>
                  <a:gd name="T1" fmla="*/ 0 h 3"/>
                  <a:gd name="T2" fmla="*/ 0 w 23"/>
                  <a:gd name="T3" fmla="*/ 0 h 3"/>
                  <a:gd name="T4" fmla="*/ 0 w 23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3"/>
                  <a:gd name="T11" fmla="*/ 23 w 23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3">
                    <a:moveTo>
                      <a:pt x="0" y="0"/>
                    </a:moveTo>
                    <a:lnTo>
                      <a:pt x="22" y="3"/>
                    </a:lnTo>
                    <a:lnTo>
                      <a:pt x="23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78" name="Freeform 120"/>
              <p:cNvSpPr>
                <a:spLocks/>
              </p:cNvSpPr>
              <p:nvPr/>
            </p:nvSpPr>
            <p:spPr bwMode="auto">
              <a:xfrm>
                <a:off x="4427" y="2706"/>
                <a:ext cx="2" cy="1"/>
              </a:xfrm>
              <a:custGeom>
                <a:avLst/>
                <a:gdLst>
                  <a:gd name="T0" fmla="*/ 0 w 23"/>
                  <a:gd name="T1" fmla="*/ 0 h 2"/>
                  <a:gd name="T2" fmla="*/ 0 w 23"/>
                  <a:gd name="T3" fmla="*/ 1 h 2"/>
                  <a:gd name="T4" fmla="*/ 0 w 23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2"/>
                  <a:gd name="T11" fmla="*/ 23 w 2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2">
                    <a:moveTo>
                      <a:pt x="0" y="0"/>
                    </a:moveTo>
                    <a:lnTo>
                      <a:pt x="21" y="2"/>
                    </a:lnTo>
                    <a:lnTo>
                      <a:pt x="23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79" name="Freeform 121"/>
              <p:cNvSpPr>
                <a:spLocks/>
              </p:cNvSpPr>
              <p:nvPr/>
            </p:nvSpPr>
            <p:spPr bwMode="auto">
              <a:xfrm>
                <a:off x="4448" y="2708"/>
                <a:ext cx="2" cy="1"/>
              </a:xfrm>
              <a:custGeom>
                <a:avLst/>
                <a:gdLst>
                  <a:gd name="T0" fmla="*/ 0 w 23"/>
                  <a:gd name="T1" fmla="*/ 0 h 2"/>
                  <a:gd name="T2" fmla="*/ 0 w 23"/>
                  <a:gd name="T3" fmla="*/ 1 h 2"/>
                  <a:gd name="T4" fmla="*/ 0 w 23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2"/>
                  <a:gd name="T11" fmla="*/ 23 w 2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2">
                    <a:moveTo>
                      <a:pt x="0" y="0"/>
                    </a:moveTo>
                    <a:lnTo>
                      <a:pt x="22" y="2"/>
                    </a:lnTo>
                    <a:lnTo>
                      <a:pt x="23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80" name="Freeform 122"/>
              <p:cNvSpPr>
                <a:spLocks/>
              </p:cNvSpPr>
              <p:nvPr/>
            </p:nvSpPr>
            <p:spPr bwMode="auto">
              <a:xfrm>
                <a:off x="4470" y="2710"/>
                <a:ext cx="2" cy="1"/>
              </a:xfrm>
              <a:custGeom>
                <a:avLst/>
                <a:gdLst>
                  <a:gd name="T0" fmla="*/ 0 w 22"/>
                  <a:gd name="T1" fmla="*/ 0 h 2"/>
                  <a:gd name="T2" fmla="*/ 0 w 22"/>
                  <a:gd name="T3" fmla="*/ 1 h 2"/>
                  <a:gd name="T4" fmla="*/ 0 w 22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2"/>
                  <a:gd name="T11" fmla="*/ 22 w 2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2">
                    <a:moveTo>
                      <a:pt x="0" y="0"/>
                    </a:moveTo>
                    <a:lnTo>
                      <a:pt x="21" y="2"/>
                    </a:lnTo>
                    <a:lnTo>
                      <a:pt x="22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81" name="Freeform 123"/>
              <p:cNvSpPr>
                <a:spLocks/>
              </p:cNvSpPr>
              <p:nvPr/>
            </p:nvSpPr>
            <p:spPr bwMode="auto">
              <a:xfrm>
                <a:off x="4491" y="2712"/>
                <a:ext cx="2" cy="1"/>
              </a:xfrm>
              <a:custGeom>
                <a:avLst/>
                <a:gdLst>
                  <a:gd name="T0" fmla="*/ 0 w 22"/>
                  <a:gd name="T1" fmla="*/ 0 h 2"/>
                  <a:gd name="T2" fmla="*/ 0 w 22"/>
                  <a:gd name="T3" fmla="*/ 1 h 2"/>
                  <a:gd name="T4" fmla="*/ 0 w 22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2"/>
                  <a:gd name="T11" fmla="*/ 22 w 2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2">
                    <a:moveTo>
                      <a:pt x="0" y="0"/>
                    </a:moveTo>
                    <a:lnTo>
                      <a:pt x="21" y="2"/>
                    </a:lnTo>
                    <a:lnTo>
                      <a:pt x="22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82" name="Freeform 124"/>
              <p:cNvSpPr>
                <a:spLocks/>
              </p:cNvSpPr>
              <p:nvPr/>
            </p:nvSpPr>
            <p:spPr bwMode="auto">
              <a:xfrm>
                <a:off x="4552" y="2695"/>
                <a:ext cx="1" cy="1"/>
              </a:xfrm>
              <a:custGeom>
                <a:avLst/>
                <a:gdLst>
                  <a:gd name="T0" fmla="*/ 0 w 23"/>
                  <a:gd name="T1" fmla="*/ 0 h 3"/>
                  <a:gd name="T2" fmla="*/ 0 w 23"/>
                  <a:gd name="T3" fmla="*/ 0 h 3"/>
                  <a:gd name="T4" fmla="*/ 0 w 23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3"/>
                  <a:gd name="T11" fmla="*/ 23 w 23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3">
                    <a:moveTo>
                      <a:pt x="0" y="0"/>
                    </a:moveTo>
                    <a:lnTo>
                      <a:pt x="22" y="3"/>
                    </a:lnTo>
                    <a:lnTo>
                      <a:pt x="23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83" name="Freeform 125"/>
              <p:cNvSpPr>
                <a:spLocks/>
              </p:cNvSpPr>
              <p:nvPr/>
            </p:nvSpPr>
            <p:spPr bwMode="auto">
              <a:xfrm>
                <a:off x="4573" y="2697"/>
                <a:ext cx="2" cy="1"/>
              </a:xfrm>
              <a:custGeom>
                <a:avLst/>
                <a:gdLst>
                  <a:gd name="T0" fmla="*/ 0 w 23"/>
                  <a:gd name="T1" fmla="*/ 0 h 3"/>
                  <a:gd name="T2" fmla="*/ 0 w 23"/>
                  <a:gd name="T3" fmla="*/ 0 h 3"/>
                  <a:gd name="T4" fmla="*/ 0 w 23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3"/>
                  <a:gd name="T11" fmla="*/ 23 w 23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3">
                    <a:moveTo>
                      <a:pt x="0" y="0"/>
                    </a:moveTo>
                    <a:lnTo>
                      <a:pt x="22" y="3"/>
                    </a:lnTo>
                    <a:lnTo>
                      <a:pt x="23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84" name="Freeform 126"/>
              <p:cNvSpPr>
                <a:spLocks/>
              </p:cNvSpPr>
              <p:nvPr/>
            </p:nvSpPr>
            <p:spPr bwMode="auto">
              <a:xfrm>
                <a:off x="4595" y="2699"/>
                <a:ext cx="1" cy="1"/>
              </a:xfrm>
              <a:custGeom>
                <a:avLst/>
                <a:gdLst>
                  <a:gd name="T0" fmla="*/ 0 w 22"/>
                  <a:gd name="T1" fmla="*/ 0 h 3"/>
                  <a:gd name="T2" fmla="*/ 0 w 22"/>
                  <a:gd name="T3" fmla="*/ 0 h 3"/>
                  <a:gd name="T4" fmla="*/ 0 w 22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3"/>
                  <a:gd name="T11" fmla="*/ 22 w 2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3">
                    <a:moveTo>
                      <a:pt x="0" y="0"/>
                    </a:moveTo>
                    <a:lnTo>
                      <a:pt x="21" y="3"/>
                    </a:lnTo>
                    <a:lnTo>
                      <a:pt x="22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85" name="Freeform 127"/>
              <p:cNvSpPr>
                <a:spLocks/>
              </p:cNvSpPr>
              <p:nvPr/>
            </p:nvSpPr>
            <p:spPr bwMode="auto">
              <a:xfrm>
                <a:off x="4616" y="2701"/>
                <a:ext cx="2" cy="1"/>
              </a:xfrm>
              <a:custGeom>
                <a:avLst/>
                <a:gdLst>
                  <a:gd name="T0" fmla="*/ 0 w 22"/>
                  <a:gd name="T1" fmla="*/ 0 h 3"/>
                  <a:gd name="T2" fmla="*/ 0 w 22"/>
                  <a:gd name="T3" fmla="*/ 0 h 3"/>
                  <a:gd name="T4" fmla="*/ 0 w 22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3"/>
                  <a:gd name="T11" fmla="*/ 22 w 2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3">
                    <a:moveTo>
                      <a:pt x="0" y="0"/>
                    </a:moveTo>
                    <a:lnTo>
                      <a:pt x="21" y="3"/>
                    </a:lnTo>
                    <a:lnTo>
                      <a:pt x="22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86" name="Freeform 128"/>
              <p:cNvSpPr>
                <a:spLocks/>
              </p:cNvSpPr>
              <p:nvPr/>
            </p:nvSpPr>
            <p:spPr bwMode="auto">
              <a:xfrm>
                <a:off x="4637" y="2703"/>
                <a:ext cx="2" cy="1"/>
              </a:xfrm>
              <a:custGeom>
                <a:avLst/>
                <a:gdLst>
                  <a:gd name="T0" fmla="*/ 0 w 22"/>
                  <a:gd name="T1" fmla="*/ 0 h 2"/>
                  <a:gd name="T2" fmla="*/ 0 w 22"/>
                  <a:gd name="T3" fmla="*/ 1 h 2"/>
                  <a:gd name="T4" fmla="*/ 0 w 22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2"/>
                  <a:gd name="T11" fmla="*/ 22 w 2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2">
                    <a:moveTo>
                      <a:pt x="0" y="0"/>
                    </a:moveTo>
                    <a:lnTo>
                      <a:pt x="21" y="2"/>
                    </a:lnTo>
                    <a:lnTo>
                      <a:pt x="22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87" name="Freeform 129"/>
              <p:cNvSpPr>
                <a:spLocks/>
              </p:cNvSpPr>
              <p:nvPr/>
            </p:nvSpPr>
            <p:spPr bwMode="auto">
              <a:xfrm>
                <a:off x="4659" y="2705"/>
                <a:ext cx="2" cy="1"/>
              </a:xfrm>
              <a:custGeom>
                <a:avLst/>
                <a:gdLst>
                  <a:gd name="T0" fmla="*/ 0 w 22"/>
                  <a:gd name="T1" fmla="*/ 0 h 3"/>
                  <a:gd name="T2" fmla="*/ 0 w 22"/>
                  <a:gd name="T3" fmla="*/ 0 h 3"/>
                  <a:gd name="T4" fmla="*/ 0 w 22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3"/>
                  <a:gd name="T11" fmla="*/ 22 w 2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3">
                    <a:moveTo>
                      <a:pt x="0" y="0"/>
                    </a:moveTo>
                    <a:lnTo>
                      <a:pt x="21" y="3"/>
                    </a:lnTo>
                    <a:lnTo>
                      <a:pt x="22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88" name="Freeform 130"/>
              <p:cNvSpPr>
                <a:spLocks/>
              </p:cNvSpPr>
              <p:nvPr/>
            </p:nvSpPr>
            <p:spPr bwMode="auto">
              <a:xfrm>
                <a:off x="4680" y="2707"/>
                <a:ext cx="2" cy="1"/>
              </a:xfrm>
              <a:custGeom>
                <a:avLst/>
                <a:gdLst>
                  <a:gd name="T0" fmla="*/ 0 w 22"/>
                  <a:gd name="T1" fmla="*/ 0 h 1"/>
                  <a:gd name="T2" fmla="*/ 0 w 22"/>
                  <a:gd name="T3" fmla="*/ 1 h 1"/>
                  <a:gd name="T4" fmla="*/ 0 w 22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"/>
                  <a:gd name="T11" fmla="*/ 22 w 2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">
                    <a:moveTo>
                      <a:pt x="0" y="0"/>
                    </a:moveTo>
                    <a:lnTo>
                      <a:pt x="21" y="1"/>
                    </a:lnTo>
                    <a:lnTo>
                      <a:pt x="22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89" name="Freeform 131"/>
              <p:cNvSpPr>
                <a:spLocks/>
              </p:cNvSpPr>
              <p:nvPr/>
            </p:nvSpPr>
            <p:spPr bwMode="auto">
              <a:xfrm>
                <a:off x="4702" y="2708"/>
                <a:ext cx="2" cy="1"/>
              </a:xfrm>
              <a:custGeom>
                <a:avLst/>
                <a:gdLst>
                  <a:gd name="T0" fmla="*/ 0 w 23"/>
                  <a:gd name="T1" fmla="*/ 0 h 2"/>
                  <a:gd name="T2" fmla="*/ 0 w 23"/>
                  <a:gd name="T3" fmla="*/ 1 h 2"/>
                  <a:gd name="T4" fmla="*/ 0 w 23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2"/>
                  <a:gd name="T11" fmla="*/ 23 w 2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2">
                    <a:moveTo>
                      <a:pt x="0" y="0"/>
                    </a:moveTo>
                    <a:lnTo>
                      <a:pt x="22" y="2"/>
                    </a:lnTo>
                    <a:lnTo>
                      <a:pt x="23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90" name="Freeform 132"/>
              <p:cNvSpPr>
                <a:spLocks/>
              </p:cNvSpPr>
              <p:nvPr/>
            </p:nvSpPr>
            <p:spPr bwMode="auto">
              <a:xfrm>
                <a:off x="4723" y="2710"/>
                <a:ext cx="2" cy="1"/>
              </a:xfrm>
              <a:custGeom>
                <a:avLst/>
                <a:gdLst>
                  <a:gd name="T0" fmla="*/ 0 w 23"/>
                  <a:gd name="T1" fmla="*/ 0 h 2"/>
                  <a:gd name="T2" fmla="*/ 0 w 23"/>
                  <a:gd name="T3" fmla="*/ 1 h 2"/>
                  <a:gd name="T4" fmla="*/ 0 w 23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2"/>
                  <a:gd name="T11" fmla="*/ 23 w 2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2">
                    <a:moveTo>
                      <a:pt x="0" y="0"/>
                    </a:moveTo>
                    <a:lnTo>
                      <a:pt x="22" y="2"/>
                    </a:lnTo>
                    <a:lnTo>
                      <a:pt x="23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91" name="Freeform 133"/>
              <p:cNvSpPr>
                <a:spLocks/>
              </p:cNvSpPr>
              <p:nvPr/>
            </p:nvSpPr>
            <p:spPr bwMode="auto">
              <a:xfrm>
                <a:off x="4066" y="2697"/>
                <a:ext cx="2" cy="1"/>
              </a:xfrm>
              <a:custGeom>
                <a:avLst/>
                <a:gdLst>
                  <a:gd name="T0" fmla="*/ 0 w 23"/>
                  <a:gd name="T1" fmla="*/ 0 h 3"/>
                  <a:gd name="T2" fmla="*/ 0 w 23"/>
                  <a:gd name="T3" fmla="*/ 0 h 3"/>
                  <a:gd name="T4" fmla="*/ 0 w 23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3"/>
                  <a:gd name="T11" fmla="*/ 23 w 23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3">
                    <a:moveTo>
                      <a:pt x="0" y="0"/>
                    </a:moveTo>
                    <a:lnTo>
                      <a:pt x="22" y="3"/>
                    </a:lnTo>
                    <a:lnTo>
                      <a:pt x="23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92" name="Freeform 134"/>
              <p:cNvSpPr>
                <a:spLocks/>
              </p:cNvSpPr>
              <p:nvPr/>
            </p:nvSpPr>
            <p:spPr bwMode="auto">
              <a:xfrm>
                <a:off x="4088" y="2699"/>
                <a:ext cx="2" cy="1"/>
              </a:xfrm>
              <a:custGeom>
                <a:avLst/>
                <a:gdLst>
                  <a:gd name="T0" fmla="*/ 0 w 23"/>
                  <a:gd name="T1" fmla="*/ 0 h 3"/>
                  <a:gd name="T2" fmla="*/ 0 w 23"/>
                  <a:gd name="T3" fmla="*/ 0 h 3"/>
                  <a:gd name="T4" fmla="*/ 0 w 23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3"/>
                  <a:gd name="T11" fmla="*/ 23 w 23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3">
                    <a:moveTo>
                      <a:pt x="0" y="0"/>
                    </a:moveTo>
                    <a:lnTo>
                      <a:pt x="22" y="3"/>
                    </a:lnTo>
                    <a:lnTo>
                      <a:pt x="23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93" name="Freeform 135"/>
              <p:cNvSpPr>
                <a:spLocks/>
              </p:cNvSpPr>
              <p:nvPr/>
            </p:nvSpPr>
            <p:spPr bwMode="auto">
              <a:xfrm>
                <a:off x="4109" y="2701"/>
                <a:ext cx="2" cy="1"/>
              </a:xfrm>
              <a:custGeom>
                <a:avLst/>
                <a:gdLst>
                  <a:gd name="T0" fmla="*/ 0 w 23"/>
                  <a:gd name="T1" fmla="*/ 0 h 2"/>
                  <a:gd name="T2" fmla="*/ 0 w 23"/>
                  <a:gd name="T3" fmla="*/ 1 h 2"/>
                  <a:gd name="T4" fmla="*/ 0 w 23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2"/>
                  <a:gd name="T11" fmla="*/ 23 w 2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2">
                    <a:moveTo>
                      <a:pt x="0" y="0"/>
                    </a:moveTo>
                    <a:lnTo>
                      <a:pt x="22" y="2"/>
                    </a:lnTo>
                    <a:lnTo>
                      <a:pt x="23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94" name="Freeform 136"/>
              <p:cNvSpPr>
                <a:spLocks/>
              </p:cNvSpPr>
              <p:nvPr/>
            </p:nvSpPr>
            <p:spPr bwMode="auto">
              <a:xfrm>
                <a:off x="4131" y="2703"/>
                <a:ext cx="2" cy="1"/>
              </a:xfrm>
              <a:custGeom>
                <a:avLst/>
                <a:gdLst>
                  <a:gd name="T0" fmla="*/ 0 w 23"/>
                  <a:gd name="T1" fmla="*/ 0 h 3"/>
                  <a:gd name="T2" fmla="*/ 0 w 23"/>
                  <a:gd name="T3" fmla="*/ 0 h 3"/>
                  <a:gd name="T4" fmla="*/ 0 w 23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3"/>
                  <a:gd name="T11" fmla="*/ 23 w 23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3">
                    <a:moveTo>
                      <a:pt x="0" y="0"/>
                    </a:moveTo>
                    <a:lnTo>
                      <a:pt x="22" y="3"/>
                    </a:lnTo>
                    <a:lnTo>
                      <a:pt x="23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95" name="Freeform 137"/>
              <p:cNvSpPr>
                <a:spLocks/>
              </p:cNvSpPr>
              <p:nvPr/>
            </p:nvSpPr>
            <p:spPr bwMode="auto">
              <a:xfrm>
                <a:off x="4152" y="2705"/>
                <a:ext cx="2" cy="1"/>
              </a:xfrm>
              <a:custGeom>
                <a:avLst/>
                <a:gdLst>
                  <a:gd name="T0" fmla="*/ 0 w 22"/>
                  <a:gd name="T1" fmla="*/ 0 h 1"/>
                  <a:gd name="T2" fmla="*/ 0 w 22"/>
                  <a:gd name="T3" fmla="*/ 1 h 1"/>
                  <a:gd name="T4" fmla="*/ 0 w 22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"/>
                  <a:gd name="T11" fmla="*/ 22 w 2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">
                    <a:moveTo>
                      <a:pt x="0" y="0"/>
                    </a:moveTo>
                    <a:lnTo>
                      <a:pt x="21" y="1"/>
                    </a:lnTo>
                    <a:lnTo>
                      <a:pt x="22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96" name="Freeform 138"/>
              <p:cNvSpPr>
                <a:spLocks/>
              </p:cNvSpPr>
              <p:nvPr/>
            </p:nvSpPr>
            <p:spPr bwMode="auto">
              <a:xfrm>
                <a:off x="4174" y="2706"/>
                <a:ext cx="1" cy="1"/>
              </a:xfrm>
              <a:custGeom>
                <a:avLst/>
                <a:gdLst>
                  <a:gd name="T0" fmla="*/ 0 w 22"/>
                  <a:gd name="T1" fmla="*/ 0 h 2"/>
                  <a:gd name="T2" fmla="*/ 0 w 22"/>
                  <a:gd name="T3" fmla="*/ 1 h 2"/>
                  <a:gd name="T4" fmla="*/ 0 w 22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2"/>
                  <a:gd name="T11" fmla="*/ 22 w 2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2">
                    <a:moveTo>
                      <a:pt x="0" y="0"/>
                    </a:moveTo>
                    <a:lnTo>
                      <a:pt x="21" y="2"/>
                    </a:lnTo>
                    <a:lnTo>
                      <a:pt x="22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97" name="Freeform 139"/>
              <p:cNvSpPr>
                <a:spLocks/>
              </p:cNvSpPr>
              <p:nvPr/>
            </p:nvSpPr>
            <p:spPr bwMode="auto">
              <a:xfrm>
                <a:off x="4195" y="2708"/>
                <a:ext cx="2" cy="1"/>
              </a:xfrm>
              <a:custGeom>
                <a:avLst/>
                <a:gdLst>
                  <a:gd name="T0" fmla="*/ 0 w 22"/>
                  <a:gd name="T1" fmla="*/ 0 h 1"/>
                  <a:gd name="T2" fmla="*/ 0 w 22"/>
                  <a:gd name="T3" fmla="*/ 1 h 1"/>
                  <a:gd name="T4" fmla="*/ 0 w 22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"/>
                  <a:gd name="T11" fmla="*/ 22 w 2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">
                    <a:moveTo>
                      <a:pt x="0" y="0"/>
                    </a:moveTo>
                    <a:lnTo>
                      <a:pt x="21" y="1"/>
                    </a:lnTo>
                    <a:lnTo>
                      <a:pt x="22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98" name="Freeform 140"/>
              <p:cNvSpPr>
                <a:spLocks/>
              </p:cNvSpPr>
              <p:nvPr/>
            </p:nvSpPr>
            <p:spPr bwMode="auto">
              <a:xfrm>
                <a:off x="4217" y="2710"/>
                <a:ext cx="1" cy="1"/>
              </a:xfrm>
              <a:custGeom>
                <a:avLst/>
                <a:gdLst>
                  <a:gd name="T0" fmla="*/ 0 w 22"/>
                  <a:gd name="T1" fmla="*/ 0 h 2"/>
                  <a:gd name="T2" fmla="*/ 0 w 22"/>
                  <a:gd name="T3" fmla="*/ 1 h 2"/>
                  <a:gd name="T4" fmla="*/ 0 w 22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2"/>
                  <a:gd name="T11" fmla="*/ 22 w 2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2">
                    <a:moveTo>
                      <a:pt x="0" y="0"/>
                    </a:moveTo>
                    <a:lnTo>
                      <a:pt x="21" y="2"/>
                    </a:lnTo>
                    <a:lnTo>
                      <a:pt x="22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99" name="Freeform 141"/>
              <p:cNvSpPr>
                <a:spLocks/>
              </p:cNvSpPr>
              <p:nvPr/>
            </p:nvSpPr>
            <p:spPr bwMode="auto">
              <a:xfrm>
                <a:off x="4238" y="2712"/>
                <a:ext cx="2" cy="1"/>
              </a:xfrm>
              <a:custGeom>
                <a:avLst/>
                <a:gdLst>
                  <a:gd name="T0" fmla="*/ 0 w 22"/>
                  <a:gd name="T1" fmla="*/ 0 h 2"/>
                  <a:gd name="T2" fmla="*/ 0 w 22"/>
                  <a:gd name="T3" fmla="*/ 1 h 2"/>
                  <a:gd name="T4" fmla="*/ 0 w 22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2"/>
                  <a:gd name="T11" fmla="*/ 22 w 2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2">
                    <a:moveTo>
                      <a:pt x="0" y="0"/>
                    </a:moveTo>
                    <a:lnTo>
                      <a:pt x="21" y="2"/>
                    </a:lnTo>
                    <a:lnTo>
                      <a:pt x="22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00" name="Freeform 142"/>
              <p:cNvSpPr>
                <a:spLocks/>
              </p:cNvSpPr>
              <p:nvPr/>
            </p:nvSpPr>
            <p:spPr bwMode="auto">
              <a:xfrm>
                <a:off x="4471" y="2709"/>
                <a:ext cx="1" cy="1"/>
              </a:xfrm>
              <a:custGeom>
                <a:avLst/>
                <a:gdLst>
                  <a:gd name="T0" fmla="*/ 0 w 4"/>
                  <a:gd name="T1" fmla="*/ 0 h 22"/>
                  <a:gd name="T2" fmla="*/ 0 w 4"/>
                  <a:gd name="T3" fmla="*/ 0 h 22"/>
                  <a:gd name="T4" fmla="*/ 0 w 4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2"/>
                  <a:gd name="T11" fmla="*/ 4 w 4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2">
                    <a:moveTo>
                      <a:pt x="4" y="22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01" name="Freeform 143"/>
              <p:cNvSpPr>
                <a:spLocks/>
              </p:cNvSpPr>
              <p:nvPr/>
            </p:nvSpPr>
            <p:spPr bwMode="auto">
              <a:xfrm>
                <a:off x="4493" y="2710"/>
                <a:ext cx="1" cy="2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0 h 23"/>
                  <a:gd name="T4" fmla="*/ 0 w 4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3"/>
                  <a:gd name="T11" fmla="*/ 4 w 4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3">
                    <a:moveTo>
                      <a:pt x="4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02" name="Freeform 144"/>
              <p:cNvSpPr>
                <a:spLocks/>
              </p:cNvSpPr>
              <p:nvPr/>
            </p:nvSpPr>
            <p:spPr bwMode="auto">
              <a:xfrm>
                <a:off x="4514" y="2712"/>
                <a:ext cx="1" cy="2"/>
              </a:xfrm>
              <a:custGeom>
                <a:avLst/>
                <a:gdLst>
                  <a:gd name="T0" fmla="*/ 0 w 4"/>
                  <a:gd name="T1" fmla="*/ 0 h 20"/>
                  <a:gd name="T2" fmla="*/ 0 w 4"/>
                  <a:gd name="T3" fmla="*/ 0 h 20"/>
                  <a:gd name="T4" fmla="*/ 0 w 4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0"/>
                  <a:gd name="T11" fmla="*/ 4 w 4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0">
                    <a:moveTo>
                      <a:pt x="4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03" name="Freeform 145"/>
              <p:cNvSpPr>
                <a:spLocks/>
              </p:cNvSpPr>
              <p:nvPr/>
            </p:nvSpPr>
            <p:spPr bwMode="auto">
              <a:xfrm>
                <a:off x="4553" y="2695"/>
                <a:ext cx="1" cy="1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7"/>
                  <a:gd name="T11" fmla="*/ 1 w 1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7">
                    <a:moveTo>
                      <a:pt x="1" y="7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04" name="Freeform 146"/>
              <p:cNvSpPr>
                <a:spLocks/>
              </p:cNvSpPr>
              <p:nvPr/>
            </p:nvSpPr>
            <p:spPr bwMode="auto">
              <a:xfrm>
                <a:off x="4575" y="2695"/>
                <a:ext cx="1" cy="2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0 h 23"/>
                  <a:gd name="T4" fmla="*/ 0 w 4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3"/>
                  <a:gd name="T11" fmla="*/ 4 w 4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3">
                    <a:moveTo>
                      <a:pt x="4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05" name="Freeform 147"/>
              <p:cNvSpPr>
                <a:spLocks/>
              </p:cNvSpPr>
              <p:nvPr/>
            </p:nvSpPr>
            <p:spPr bwMode="auto">
              <a:xfrm>
                <a:off x="4596" y="2697"/>
                <a:ext cx="1" cy="2"/>
              </a:xfrm>
              <a:custGeom>
                <a:avLst/>
                <a:gdLst>
                  <a:gd name="T0" fmla="*/ 0 w 4"/>
                  <a:gd name="T1" fmla="*/ 0 h 22"/>
                  <a:gd name="T2" fmla="*/ 0 w 4"/>
                  <a:gd name="T3" fmla="*/ 0 h 22"/>
                  <a:gd name="T4" fmla="*/ 0 w 4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2"/>
                  <a:gd name="T11" fmla="*/ 4 w 4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2">
                    <a:moveTo>
                      <a:pt x="4" y="22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06" name="Freeform 148"/>
              <p:cNvSpPr>
                <a:spLocks/>
              </p:cNvSpPr>
              <p:nvPr/>
            </p:nvSpPr>
            <p:spPr bwMode="auto">
              <a:xfrm>
                <a:off x="4617" y="2699"/>
                <a:ext cx="1" cy="2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0 h 23"/>
                  <a:gd name="T4" fmla="*/ 0 w 4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3"/>
                  <a:gd name="T11" fmla="*/ 4 w 4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3">
                    <a:moveTo>
                      <a:pt x="4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07" name="Freeform 149"/>
              <p:cNvSpPr>
                <a:spLocks/>
              </p:cNvSpPr>
              <p:nvPr/>
            </p:nvSpPr>
            <p:spPr bwMode="auto">
              <a:xfrm>
                <a:off x="4639" y="2701"/>
                <a:ext cx="1" cy="2"/>
              </a:xfrm>
              <a:custGeom>
                <a:avLst/>
                <a:gdLst>
                  <a:gd name="T0" fmla="*/ 0 w 5"/>
                  <a:gd name="T1" fmla="*/ 0 h 22"/>
                  <a:gd name="T2" fmla="*/ 0 w 5"/>
                  <a:gd name="T3" fmla="*/ 0 h 22"/>
                  <a:gd name="T4" fmla="*/ 0 w 5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22"/>
                  <a:gd name="T11" fmla="*/ 5 w 5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22">
                    <a:moveTo>
                      <a:pt x="5" y="22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08" name="Freeform 150"/>
              <p:cNvSpPr>
                <a:spLocks/>
              </p:cNvSpPr>
              <p:nvPr/>
            </p:nvSpPr>
            <p:spPr bwMode="auto">
              <a:xfrm>
                <a:off x="4660" y="2703"/>
                <a:ext cx="1" cy="2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0 h 23"/>
                  <a:gd name="T4" fmla="*/ 0 w 4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3"/>
                  <a:gd name="T11" fmla="*/ 4 w 4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3">
                    <a:moveTo>
                      <a:pt x="4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09" name="Freeform 151"/>
              <p:cNvSpPr>
                <a:spLocks/>
              </p:cNvSpPr>
              <p:nvPr/>
            </p:nvSpPr>
            <p:spPr bwMode="auto">
              <a:xfrm>
                <a:off x="4682" y="2705"/>
                <a:ext cx="1" cy="2"/>
              </a:xfrm>
              <a:custGeom>
                <a:avLst/>
                <a:gdLst>
                  <a:gd name="T0" fmla="*/ 0 w 3"/>
                  <a:gd name="T1" fmla="*/ 0 h 21"/>
                  <a:gd name="T2" fmla="*/ 0 w 3"/>
                  <a:gd name="T3" fmla="*/ 0 h 21"/>
                  <a:gd name="T4" fmla="*/ 0 w 3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1"/>
                  <a:gd name="T11" fmla="*/ 3 w 3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1">
                    <a:moveTo>
                      <a:pt x="3" y="21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10" name="Freeform 152"/>
              <p:cNvSpPr>
                <a:spLocks/>
              </p:cNvSpPr>
              <p:nvPr/>
            </p:nvSpPr>
            <p:spPr bwMode="auto">
              <a:xfrm>
                <a:off x="4703" y="2707"/>
                <a:ext cx="1" cy="2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0 h 23"/>
                  <a:gd name="T4" fmla="*/ 0 w 4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3"/>
                  <a:gd name="T11" fmla="*/ 4 w 4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3">
                    <a:moveTo>
                      <a:pt x="4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11" name="Freeform 153"/>
              <p:cNvSpPr>
                <a:spLocks/>
              </p:cNvSpPr>
              <p:nvPr/>
            </p:nvSpPr>
            <p:spPr bwMode="auto">
              <a:xfrm>
                <a:off x="4725" y="2709"/>
                <a:ext cx="1" cy="1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0 h 23"/>
                  <a:gd name="T4" fmla="*/ 0 w 4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3"/>
                  <a:gd name="T11" fmla="*/ 4 w 4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3">
                    <a:moveTo>
                      <a:pt x="4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12" name="Freeform 154"/>
              <p:cNvSpPr>
                <a:spLocks/>
              </p:cNvSpPr>
              <p:nvPr/>
            </p:nvSpPr>
            <p:spPr bwMode="auto">
              <a:xfrm>
                <a:off x="4450" y="2707"/>
                <a:ext cx="1" cy="2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0 h 23"/>
                  <a:gd name="T4" fmla="*/ 0 w 4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3"/>
                  <a:gd name="T11" fmla="*/ 4 w 4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3">
                    <a:moveTo>
                      <a:pt x="4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13" name="Freeform 155"/>
              <p:cNvSpPr>
                <a:spLocks/>
              </p:cNvSpPr>
              <p:nvPr/>
            </p:nvSpPr>
            <p:spPr bwMode="auto">
              <a:xfrm>
                <a:off x="4428" y="2705"/>
                <a:ext cx="1" cy="2"/>
              </a:xfrm>
              <a:custGeom>
                <a:avLst/>
                <a:gdLst>
                  <a:gd name="T0" fmla="*/ 0 w 4"/>
                  <a:gd name="T1" fmla="*/ 0 h 21"/>
                  <a:gd name="T2" fmla="*/ 0 w 4"/>
                  <a:gd name="T3" fmla="*/ 0 h 21"/>
                  <a:gd name="T4" fmla="*/ 0 w 4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1"/>
                  <a:gd name="T11" fmla="*/ 4 w 4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1">
                    <a:moveTo>
                      <a:pt x="4" y="21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14" name="Freeform 156"/>
              <p:cNvSpPr>
                <a:spLocks/>
              </p:cNvSpPr>
              <p:nvPr/>
            </p:nvSpPr>
            <p:spPr bwMode="auto">
              <a:xfrm>
                <a:off x="4407" y="2703"/>
                <a:ext cx="1" cy="2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0 h 23"/>
                  <a:gd name="T4" fmla="*/ 0 w 4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3"/>
                  <a:gd name="T11" fmla="*/ 4 w 4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3">
                    <a:moveTo>
                      <a:pt x="4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15" name="Freeform 157"/>
              <p:cNvSpPr>
                <a:spLocks/>
              </p:cNvSpPr>
              <p:nvPr/>
            </p:nvSpPr>
            <p:spPr bwMode="auto">
              <a:xfrm>
                <a:off x="4386" y="2701"/>
                <a:ext cx="1" cy="2"/>
              </a:xfrm>
              <a:custGeom>
                <a:avLst/>
                <a:gdLst>
                  <a:gd name="T0" fmla="*/ 0 w 5"/>
                  <a:gd name="T1" fmla="*/ 0 h 22"/>
                  <a:gd name="T2" fmla="*/ 0 w 5"/>
                  <a:gd name="T3" fmla="*/ 0 h 22"/>
                  <a:gd name="T4" fmla="*/ 0 w 5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22"/>
                  <a:gd name="T11" fmla="*/ 5 w 5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22">
                    <a:moveTo>
                      <a:pt x="5" y="22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16" name="Freeform 158"/>
              <p:cNvSpPr>
                <a:spLocks/>
              </p:cNvSpPr>
              <p:nvPr/>
            </p:nvSpPr>
            <p:spPr bwMode="auto">
              <a:xfrm>
                <a:off x="4364" y="2699"/>
                <a:ext cx="1" cy="2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0 h 23"/>
                  <a:gd name="T4" fmla="*/ 0 w 4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3"/>
                  <a:gd name="T11" fmla="*/ 4 w 4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3">
                    <a:moveTo>
                      <a:pt x="4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17" name="Freeform 159"/>
              <p:cNvSpPr>
                <a:spLocks/>
              </p:cNvSpPr>
              <p:nvPr/>
            </p:nvSpPr>
            <p:spPr bwMode="auto">
              <a:xfrm>
                <a:off x="4343" y="2697"/>
                <a:ext cx="1" cy="2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0 h 23"/>
                  <a:gd name="T4" fmla="*/ 0 w 4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3"/>
                  <a:gd name="T11" fmla="*/ 4 w 4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3">
                    <a:moveTo>
                      <a:pt x="4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18" name="Freeform 160"/>
              <p:cNvSpPr>
                <a:spLocks/>
              </p:cNvSpPr>
              <p:nvPr/>
            </p:nvSpPr>
            <p:spPr bwMode="auto">
              <a:xfrm>
                <a:off x="4321" y="2695"/>
                <a:ext cx="1" cy="2"/>
              </a:xfrm>
              <a:custGeom>
                <a:avLst/>
                <a:gdLst>
                  <a:gd name="T0" fmla="*/ 0 w 4"/>
                  <a:gd name="T1" fmla="*/ 0 h 22"/>
                  <a:gd name="T2" fmla="*/ 0 w 4"/>
                  <a:gd name="T3" fmla="*/ 0 h 22"/>
                  <a:gd name="T4" fmla="*/ 0 w 4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2"/>
                  <a:gd name="T11" fmla="*/ 4 w 4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2">
                    <a:moveTo>
                      <a:pt x="4" y="22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19" name="Freeform 161"/>
              <p:cNvSpPr>
                <a:spLocks/>
              </p:cNvSpPr>
              <p:nvPr/>
            </p:nvSpPr>
            <p:spPr bwMode="auto">
              <a:xfrm>
                <a:off x="4300" y="2695"/>
                <a:ext cx="1" cy="1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7"/>
                  <a:gd name="T11" fmla="*/ 1 w 1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7">
                    <a:moveTo>
                      <a:pt x="1" y="7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20" name="Freeform 162"/>
              <p:cNvSpPr>
                <a:spLocks/>
              </p:cNvSpPr>
              <p:nvPr/>
            </p:nvSpPr>
            <p:spPr bwMode="auto">
              <a:xfrm>
                <a:off x="4261" y="2712"/>
                <a:ext cx="1" cy="2"/>
              </a:xfrm>
              <a:custGeom>
                <a:avLst/>
                <a:gdLst>
                  <a:gd name="T0" fmla="*/ 0 w 3"/>
                  <a:gd name="T1" fmla="*/ 0 h 20"/>
                  <a:gd name="T2" fmla="*/ 0 w 3"/>
                  <a:gd name="T3" fmla="*/ 0 h 20"/>
                  <a:gd name="T4" fmla="*/ 0 w 3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0"/>
                  <a:gd name="T11" fmla="*/ 3 w 3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0">
                    <a:moveTo>
                      <a:pt x="3" y="2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21" name="Freeform 163"/>
              <p:cNvSpPr>
                <a:spLocks/>
              </p:cNvSpPr>
              <p:nvPr/>
            </p:nvSpPr>
            <p:spPr bwMode="auto">
              <a:xfrm>
                <a:off x="4239" y="2710"/>
                <a:ext cx="1" cy="2"/>
              </a:xfrm>
              <a:custGeom>
                <a:avLst/>
                <a:gdLst>
                  <a:gd name="T0" fmla="*/ 0 w 3"/>
                  <a:gd name="T1" fmla="*/ 0 h 23"/>
                  <a:gd name="T2" fmla="*/ 0 w 3"/>
                  <a:gd name="T3" fmla="*/ 0 h 23"/>
                  <a:gd name="T4" fmla="*/ 0 w 3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3"/>
                  <a:gd name="T11" fmla="*/ 3 w 3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3">
                    <a:moveTo>
                      <a:pt x="3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22" name="Freeform 164"/>
              <p:cNvSpPr>
                <a:spLocks/>
              </p:cNvSpPr>
              <p:nvPr/>
            </p:nvSpPr>
            <p:spPr bwMode="auto">
              <a:xfrm>
                <a:off x="4218" y="2708"/>
                <a:ext cx="1" cy="2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0 h 23"/>
                  <a:gd name="T4" fmla="*/ 0 w 4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3"/>
                  <a:gd name="T11" fmla="*/ 4 w 4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3">
                    <a:moveTo>
                      <a:pt x="4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23" name="Freeform 165"/>
              <p:cNvSpPr>
                <a:spLocks/>
              </p:cNvSpPr>
              <p:nvPr/>
            </p:nvSpPr>
            <p:spPr bwMode="auto">
              <a:xfrm>
                <a:off x="4196" y="2707"/>
                <a:ext cx="1" cy="1"/>
              </a:xfrm>
              <a:custGeom>
                <a:avLst/>
                <a:gdLst>
                  <a:gd name="T0" fmla="*/ 0 w 4"/>
                  <a:gd name="T1" fmla="*/ 0 h 22"/>
                  <a:gd name="T2" fmla="*/ 0 w 4"/>
                  <a:gd name="T3" fmla="*/ 0 h 22"/>
                  <a:gd name="T4" fmla="*/ 0 w 4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2"/>
                  <a:gd name="T11" fmla="*/ 4 w 4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2">
                    <a:moveTo>
                      <a:pt x="4" y="22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24" name="Freeform 166"/>
              <p:cNvSpPr>
                <a:spLocks/>
              </p:cNvSpPr>
              <p:nvPr/>
            </p:nvSpPr>
            <p:spPr bwMode="auto">
              <a:xfrm>
                <a:off x="4175" y="2705"/>
                <a:ext cx="1" cy="2"/>
              </a:xfrm>
              <a:custGeom>
                <a:avLst/>
                <a:gdLst>
                  <a:gd name="T0" fmla="*/ 0 w 5"/>
                  <a:gd name="T1" fmla="*/ 0 h 23"/>
                  <a:gd name="T2" fmla="*/ 0 w 5"/>
                  <a:gd name="T3" fmla="*/ 0 h 23"/>
                  <a:gd name="T4" fmla="*/ 0 w 5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23"/>
                  <a:gd name="T11" fmla="*/ 5 w 5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23">
                    <a:moveTo>
                      <a:pt x="5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25" name="Freeform 167"/>
              <p:cNvSpPr>
                <a:spLocks/>
              </p:cNvSpPr>
              <p:nvPr/>
            </p:nvSpPr>
            <p:spPr bwMode="auto">
              <a:xfrm>
                <a:off x="4154" y="2703"/>
                <a:ext cx="1" cy="2"/>
              </a:xfrm>
              <a:custGeom>
                <a:avLst/>
                <a:gdLst>
                  <a:gd name="T0" fmla="*/ 0 w 4"/>
                  <a:gd name="T1" fmla="*/ 0 h 21"/>
                  <a:gd name="T2" fmla="*/ 0 w 4"/>
                  <a:gd name="T3" fmla="*/ 0 h 21"/>
                  <a:gd name="T4" fmla="*/ 0 w 4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1"/>
                  <a:gd name="T11" fmla="*/ 4 w 4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1">
                    <a:moveTo>
                      <a:pt x="4" y="21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26" name="Freeform 168"/>
              <p:cNvSpPr>
                <a:spLocks/>
              </p:cNvSpPr>
              <p:nvPr/>
            </p:nvSpPr>
            <p:spPr bwMode="auto">
              <a:xfrm>
                <a:off x="4132" y="2701"/>
                <a:ext cx="1" cy="2"/>
              </a:xfrm>
              <a:custGeom>
                <a:avLst/>
                <a:gdLst>
                  <a:gd name="T0" fmla="*/ 0 w 4"/>
                  <a:gd name="T1" fmla="*/ 0 h 24"/>
                  <a:gd name="T2" fmla="*/ 0 w 4"/>
                  <a:gd name="T3" fmla="*/ 0 h 24"/>
                  <a:gd name="T4" fmla="*/ 0 w 4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4"/>
                  <a:gd name="T11" fmla="*/ 4 w 4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4">
                    <a:moveTo>
                      <a:pt x="4" y="24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27" name="Freeform 169"/>
              <p:cNvSpPr>
                <a:spLocks/>
              </p:cNvSpPr>
              <p:nvPr/>
            </p:nvSpPr>
            <p:spPr bwMode="auto">
              <a:xfrm>
                <a:off x="4111" y="2699"/>
                <a:ext cx="1" cy="2"/>
              </a:xfrm>
              <a:custGeom>
                <a:avLst/>
                <a:gdLst>
                  <a:gd name="T0" fmla="*/ 0 w 4"/>
                  <a:gd name="T1" fmla="*/ 0 h 21"/>
                  <a:gd name="T2" fmla="*/ 0 w 4"/>
                  <a:gd name="T3" fmla="*/ 0 h 21"/>
                  <a:gd name="T4" fmla="*/ 0 w 4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1"/>
                  <a:gd name="T11" fmla="*/ 4 w 4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1">
                    <a:moveTo>
                      <a:pt x="4" y="21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28" name="Freeform 170"/>
              <p:cNvSpPr>
                <a:spLocks/>
              </p:cNvSpPr>
              <p:nvPr/>
            </p:nvSpPr>
            <p:spPr bwMode="auto">
              <a:xfrm>
                <a:off x="4089" y="2697"/>
                <a:ext cx="1" cy="2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0 h 23"/>
                  <a:gd name="T4" fmla="*/ 0 w 4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3"/>
                  <a:gd name="T11" fmla="*/ 4 w 4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3">
                    <a:moveTo>
                      <a:pt x="4" y="23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29" name="Freeform 171"/>
              <p:cNvSpPr>
                <a:spLocks/>
              </p:cNvSpPr>
              <p:nvPr/>
            </p:nvSpPr>
            <p:spPr bwMode="auto">
              <a:xfrm>
                <a:off x="4068" y="2695"/>
                <a:ext cx="1" cy="2"/>
              </a:xfrm>
              <a:custGeom>
                <a:avLst/>
                <a:gdLst>
                  <a:gd name="T0" fmla="*/ 0 w 4"/>
                  <a:gd name="T1" fmla="*/ 0 h 22"/>
                  <a:gd name="T2" fmla="*/ 0 w 4"/>
                  <a:gd name="T3" fmla="*/ 0 h 22"/>
                  <a:gd name="T4" fmla="*/ 0 w 4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2"/>
                  <a:gd name="T11" fmla="*/ 4 w 4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2">
                    <a:moveTo>
                      <a:pt x="4" y="22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30" name="Freeform 172"/>
              <p:cNvSpPr>
                <a:spLocks/>
              </p:cNvSpPr>
              <p:nvPr/>
            </p:nvSpPr>
            <p:spPr bwMode="auto">
              <a:xfrm>
                <a:off x="4457" y="2695"/>
                <a:ext cx="2" cy="3"/>
              </a:xfrm>
              <a:custGeom>
                <a:avLst/>
                <a:gdLst>
                  <a:gd name="T0" fmla="*/ 0 w 30"/>
                  <a:gd name="T1" fmla="*/ 0 h 29"/>
                  <a:gd name="T2" fmla="*/ 0 w 30"/>
                  <a:gd name="T3" fmla="*/ 0 h 29"/>
                  <a:gd name="T4" fmla="*/ 0 w 30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29"/>
                  <a:gd name="T11" fmla="*/ 30 w 30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29">
                    <a:moveTo>
                      <a:pt x="0" y="29"/>
                    </a:moveTo>
                    <a:lnTo>
                      <a:pt x="29" y="0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31" name="Freeform 173"/>
              <p:cNvSpPr>
                <a:spLocks/>
              </p:cNvSpPr>
              <p:nvPr/>
            </p:nvSpPr>
            <p:spPr bwMode="auto">
              <a:xfrm>
                <a:off x="4489" y="2700"/>
                <a:ext cx="2" cy="3"/>
              </a:xfrm>
              <a:custGeom>
                <a:avLst/>
                <a:gdLst>
                  <a:gd name="T0" fmla="*/ 0 w 29"/>
                  <a:gd name="T1" fmla="*/ 0 h 29"/>
                  <a:gd name="T2" fmla="*/ 0 w 29"/>
                  <a:gd name="T3" fmla="*/ 0 h 29"/>
                  <a:gd name="T4" fmla="*/ 0 w 29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29"/>
                  <a:gd name="T11" fmla="*/ 29 w 29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29">
                    <a:moveTo>
                      <a:pt x="0" y="29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32" name="Freeform 174"/>
              <p:cNvSpPr>
                <a:spLocks/>
              </p:cNvSpPr>
              <p:nvPr/>
            </p:nvSpPr>
            <p:spPr bwMode="auto">
              <a:xfrm>
                <a:off x="4520" y="2705"/>
                <a:ext cx="3" cy="3"/>
              </a:xfrm>
              <a:custGeom>
                <a:avLst/>
                <a:gdLst>
                  <a:gd name="T0" fmla="*/ 0 w 29"/>
                  <a:gd name="T1" fmla="*/ 0 h 29"/>
                  <a:gd name="T2" fmla="*/ 0 w 29"/>
                  <a:gd name="T3" fmla="*/ 0 h 29"/>
                  <a:gd name="T4" fmla="*/ 0 w 29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29"/>
                  <a:gd name="T11" fmla="*/ 29 w 29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29">
                    <a:moveTo>
                      <a:pt x="0" y="29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33" name="Freeform 175"/>
              <p:cNvSpPr>
                <a:spLocks/>
              </p:cNvSpPr>
              <p:nvPr/>
            </p:nvSpPr>
            <p:spPr bwMode="auto">
              <a:xfrm>
                <a:off x="4552" y="2710"/>
                <a:ext cx="3" cy="3"/>
              </a:xfrm>
              <a:custGeom>
                <a:avLst/>
                <a:gdLst>
                  <a:gd name="T0" fmla="*/ 0 w 30"/>
                  <a:gd name="T1" fmla="*/ 0 h 30"/>
                  <a:gd name="T2" fmla="*/ 0 w 30"/>
                  <a:gd name="T3" fmla="*/ 0 h 30"/>
                  <a:gd name="T4" fmla="*/ 0 w 30"/>
                  <a:gd name="T5" fmla="*/ 0 h 30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0"/>
                  <a:gd name="T11" fmla="*/ 30 w 30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0">
                    <a:moveTo>
                      <a:pt x="0" y="30"/>
                    </a:moveTo>
                    <a:lnTo>
                      <a:pt x="29" y="0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34" name="Freeform 176"/>
              <p:cNvSpPr>
                <a:spLocks/>
              </p:cNvSpPr>
              <p:nvPr/>
            </p:nvSpPr>
            <p:spPr bwMode="auto">
              <a:xfrm>
                <a:off x="4676" y="2696"/>
                <a:ext cx="3" cy="2"/>
              </a:xfrm>
              <a:custGeom>
                <a:avLst/>
                <a:gdLst>
                  <a:gd name="T0" fmla="*/ 0 w 29"/>
                  <a:gd name="T1" fmla="*/ 0 h 29"/>
                  <a:gd name="T2" fmla="*/ 0 w 29"/>
                  <a:gd name="T3" fmla="*/ 0 h 29"/>
                  <a:gd name="T4" fmla="*/ 0 w 29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29"/>
                  <a:gd name="T11" fmla="*/ 29 w 29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29">
                    <a:moveTo>
                      <a:pt x="0" y="29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35" name="Freeform 177"/>
              <p:cNvSpPr>
                <a:spLocks/>
              </p:cNvSpPr>
              <p:nvPr/>
            </p:nvSpPr>
            <p:spPr bwMode="auto">
              <a:xfrm>
                <a:off x="4708" y="2701"/>
                <a:ext cx="2" cy="2"/>
              </a:xfrm>
              <a:custGeom>
                <a:avLst/>
                <a:gdLst>
                  <a:gd name="T0" fmla="*/ 0 w 29"/>
                  <a:gd name="T1" fmla="*/ 0 h 30"/>
                  <a:gd name="T2" fmla="*/ 0 w 29"/>
                  <a:gd name="T3" fmla="*/ 0 h 30"/>
                  <a:gd name="T4" fmla="*/ 0 w 29"/>
                  <a:gd name="T5" fmla="*/ 0 h 30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0"/>
                  <a:gd name="T11" fmla="*/ 29 w 29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0">
                    <a:moveTo>
                      <a:pt x="0" y="30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36" name="Freeform 178"/>
              <p:cNvSpPr>
                <a:spLocks/>
              </p:cNvSpPr>
              <p:nvPr/>
            </p:nvSpPr>
            <p:spPr bwMode="auto">
              <a:xfrm>
                <a:off x="4333" y="2710"/>
                <a:ext cx="2" cy="2"/>
              </a:xfrm>
              <a:custGeom>
                <a:avLst/>
                <a:gdLst>
                  <a:gd name="T0" fmla="*/ 0 w 30"/>
                  <a:gd name="T1" fmla="*/ 0 h 29"/>
                  <a:gd name="T2" fmla="*/ 0 w 30"/>
                  <a:gd name="T3" fmla="*/ 0 h 29"/>
                  <a:gd name="T4" fmla="*/ 0 w 30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29"/>
                  <a:gd name="T11" fmla="*/ 30 w 30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29">
                    <a:moveTo>
                      <a:pt x="0" y="29"/>
                    </a:moveTo>
                    <a:lnTo>
                      <a:pt x="29" y="0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37" name="Freeform 179"/>
              <p:cNvSpPr>
                <a:spLocks/>
              </p:cNvSpPr>
              <p:nvPr/>
            </p:nvSpPr>
            <p:spPr bwMode="auto">
              <a:xfrm>
                <a:off x="4301" y="2705"/>
                <a:ext cx="2" cy="2"/>
              </a:xfrm>
              <a:custGeom>
                <a:avLst/>
                <a:gdLst>
                  <a:gd name="T0" fmla="*/ 0 w 30"/>
                  <a:gd name="T1" fmla="*/ 0 h 30"/>
                  <a:gd name="T2" fmla="*/ 0 w 30"/>
                  <a:gd name="T3" fmla="*/ 0 h 30"/>
                  <a:gd name="T4" fmla="*/ 0 w 30"/>
                  <a:gd name="T5" fmla="*/ 0 h 30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0"/>
                  <a:gd name="T11" fmla="*/ 30 w 30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0">
                    <a:moveTo>
                      <a:pt x="0" y="30"/>
                    </a:moveTo>
                    <a:lnTo>
                      <a:pt x="29" y="0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38" name="Freeform 180"/>
              <p:cNvSpPr>
                <a:spLocks/>
              </p:cNvSpPr>
              <p:nvPr/>
            </p:nvSpPr>
            <p:spPr bwMode="auto">
              <a:xfrm>
                <a:off x="4269" y="2700"/>
                <a:ext cx="2" cy="2"/>
              </a:xfrm>
              <a:custGeom>
                <a:avLst/>
                <a:gdLst>
                  <a:gd name="T0" fmla="*/ 0 w 29"/>
                  <a:gd name="T1" fmla="*/ 0 h 29"/>
                  <a:gd name="T2" fmla="*/ 0 w 29"/>
                  <a:gd name="T3" fmla="*/ 0 h 29"/>
                  <a:gd name="T4" fmla="*/ 0 w 29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29"/>
                  <a:gd name="T11" fmla="*/ 29 w 29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29">
                    <a:moveTo>
                      <a:pt x="0" y="29"/>
                    </a:moveTo>
                    <a:lnTo>
                      <a:pt x="28" y="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39" name="Freeform 181"/>
              <p:cNvSpPr>
                <a:spLocks/>
              </p:cNvSpPr>
              <p:nvPr/>
            </p:nvSpPr>
            <p:spPr bwMode="auto">
              <a:xfrm>
                <a:off x="4237" y="2695"/>
                <a:ext cx="2" cy="2"/>
              </a:xfrm>
              <a:custGeom>
                <a:avLst/>
                <a:gdLst>
                  <a:gd name="T0" fmla="*/ 0 w 28"/>
                  <a:gd name="T1" fmla="*/ 0 h 27"/>
                  <a:gd name="T2" fmla="*/ 0 w 28"/>
                  <a:gd name="T3" fmla="*/ 0 h 27"/>
                  <a:gd name="T4" fmla="*/ 0 w 2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27"/>
                  <a:gd name="T11" fmla="*/ 28 w 2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27">
                    <a:moveTo>
                      <a:pt x="0" y="27"/>
                    </a:moveTo>
                    <a:lnTo>
                      <a:pt x="27" y="0"/>
                    </a:lnTo>
                    <a:lnTo>
                      <a:pt x="2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147" name="Freeform 182"/>
            <p:cNvSpPr>
              <a:spLocks/>
            </p:cNvSpPr>
            <p:nvPr/>
          </p:nvSpPr>
          <p:spPr bwMode="auto">
            <a:xfrm>
              <a:off x="4077" y="3016"/>
              <a:ext cx="148" cy="3"/>
            </a:xfrm>
            <a:custGeom>
              <a:avLst/>
              <a:gdLst>
                <a:gd name="T0" fmla="*/ 0 w 1780"/>
                <a:gd name="T1" fmla="*/ 0 h 29"/>
                <a:gd name="T2" fmla="*/ 0 w 1780"/>
                <a:gd name="T3" fmla="*/ 0 h 29"/>
                <a:gd name="T4" fmla="*/ 0 w 1780"/>
                <a:gd name="T5" fmla="*/ 0 h 29"/>
                <a:gd name="T6" fmla="*/ 0 w 1780"/>
                <a:gd name="T7" fmla="*/ 0 h 29"/>
                <a:gd name="T8" fmla="*/ 0 w 1780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0"/>
                <a:gd name="T16" fmla="*/ 0 h 29"/>
                <a:gd name="T17" fmla="*/ 1780 w 1780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0" h="29">
                  <a:moveTo>
                    <a:pt x="1779" y="29"/>
                  </a:moveTo>
                  <a:lnTo>
                    <a:pt x="1780" y="8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779" y="2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48" name="Freeform 183"/>
            <p:cNvSpPr>
              <a:spLocks/>
            </p:cNvSpPr>
            <p:nvPr/>
          </p:nvSpPr>
          <p:spPr bwMode="auto">
            <a:xfrm>
              <a:off x="3728" y="3017"/>
              <a:ext cx="282" cy="3"/>
            </a:xfrm>
            <a:custGeom>
              <a:avLst/>
              <a:gdLst>
                <a:gd name="T0" fmla="*/ 0 w 3380"/>
                <a:gd name="T1" fmla="*/ 0 h 33"/>
                <a:gd name="T2" fmla="*/ 0 w 3380"/>
                <a:gd name="T3" fmla="*/ 0 h 33"/>
                <a:gd name="T4" fmla="*/ 0 w 3380"/>
                <a:gd name="T5" fmla="*/ 0 h 33"/>
                <a:gd name="T6" fmla="*/ 0 w 3380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0"/>
                <a:gd name="T13" fmla="*/ 0 h 33"/>
                <a:gd name="T14" fmla="*/ 3380 w 3380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0" h="33">
                  <a:moveTo>
                    <a:pt x="0" y="33"/>
                  </a:moveTo>
                  <a:lnTo>
                    <a:pt x="3380" y="0"/>
                  </a:lnTo>
                  <a:lnTo>
                    <a:pt x="3380" y="33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49" name="Rectangle 184"/>
            <p:cNvSpPr>
              <a:spLocks noChangeArrowheads="1"/>
            </p:cNvSpPr>
            <p:nvPr/>
          </p:nvSpPr>
          <p:spPr bwMode="auto">
            <a:xfrm>
              <a:off x="3728" y="3017"/>
              <a:ext cx="282" cy="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50" name="Freeform 185"/>
            <p:cNvSpPr>
              <a:spLocks/>
            </p:cNvSpPr>
            <p:nvPr/>
          </p:nvSpPr>
          <p:spPr bwMode="auto">
            <a:xfrm>
              <a:off x="4074" y="3181"/>
              <a:ext cx="1" cy="978"/>
            </a:xfrm>
            <a:custGeom>
              <a:avLst/>
              <a:gdLst>
                <a:gd name="T0" fmla="*/ 0 w 2"/>
                <a:gd name="T1" fmla="*/ 0 h 11731"/>
                <a:gd name="T2" fmla="*/ 0 w 2"/>
                <a:gd name="T3" fmla="*/ 0 h 11731"/>
                <a:gd name="T4" fmla="*/ 1 w 2"/>
                <a:gd name="T5" fmla="*/ 0 h 11731"/>
                <a:gd name="T6" fmla="*/ 0 60000 65536"/>
                <a:gd name="T7" fmla="*/ 0 60000 65536"/>
                <a:gd name="T8" fmla="*/ 0 60000 65536"/>
                <a:gd name="T9" fmla="*/ 0 w 2"/>
                <a:gd name="T10" fmla="*/ 0 h 11731"/>
                <a:gd name="T11" fmla="*/ 2 w 2"/>
                <a:gd name="T12" fmla="*/ 11731 h 117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1731">
                  <a:moveTo>
                    <a:pt x="0" y="0"/>
                  </a:moveTo>
                  <a:lnTo>
                    <a:pt x="0" y="11731"/>
                  </a:lnTo>
                  <a:lnTo>
                    <a:pt x="2" y="1173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51" name="Freeform 186"/>
            <p:cNvSpPr>
              <a:spLocks/>
            </p:cNvSpPr>
            <p:nvPr/>
          </p:nvSpPr>
          <p:spPr bwMode="auto">
            <a:xfrm>
              <a:off x="4113" y="2709"/>
              <a:ext cx="3" cy="3"/>
            </a:xfrm>
            <a:custGeom>
              <a:avLst/>
              <a:gdLst>
                <a:gd name="T0" fmla="*/ 0 w 30"/>
                <a:gd name="T1" fmla="*/ 0 h 29"/>
                <a:gd name="T2" fmla="*/ 0 w 30"/>
                <a:gd name="T3" fmla="*/ 0 h 29"/>
                <a:gd name="T4" fmla="*/ 0 w 30"/>
                <a:gd name="T5" fmla="*/ 0 h 29"/>
                <a:gd name="T6" fmla="*/ 0 60000 65536"/>
                <a:gd name="T7" fmla="*/ 0 60000 65536"/>
                <a:gd name="T8" fmla="*/ 0 60000 65536"/>
                <a:gd name="T9" fmla="*/ 0 w 30"/>
                <a:gd name="T10" fmla="*/ 0 h 29"/>
                <a:gd name="T11" fmla="*/ 30 w 30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29">
                  <a:moveTo>
                    <a:pt x="0" y="29"/>
                  </a:moveTo>
                  <a:lnTo>
                    <a:pt x="29" y="0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52" name="Freeform 187"/>
            <p:cNvSpPr>
              <a:spLocks/>
            </p:cNvSpPr>
            <p:nvPr/>
          </p:nvSpPr>
          <p:spPr bwMode="auto">
            <a:xfrm>
              <a:off x="4081" y="2704"/>
              <a:ext cx="3" cy="3"/>
            </a:xfrm>
            <a:custGeom>
              <a:avLst/>
              <a:gdLst>
                <a:gd name="T0" fmla="*/ 0 w 30"/>
                <a:gd name="T1" fmla="*/ 0 h 29"/>
                <a:gd name="T2" fmla="*/ 0 w 30"/>
                <a:gd name="T3" fmla="*/ 0 h 29"/>
                <a:gd name="T4" fmla="*/ 0 w 30"/>
                <a:gd name="T5" fmla="*/ 0 h 29"/>
                <a:gd name="T6" fmla="*/ 0 60000 65536"/>
                <a:gd name="T7" fmla="*/ 0 60000 65536"/>
                <a:gd name="T8" fmla="*/ 0 60000 65536"/>
                <a:gd name="T9" fmla="*/ 0 w 30"/>
                <a:gd name="T10" fmla="*/ 0 h 29"/>
                <a:gd name="T11" fmla="*/ 30 w 30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29">
                  <a:moveTo>
                    <a:pt x="0" y="29"/>
                  </a:moveTo>
                  <a:lnTo>
                    <a:pt x="29" y="0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53" name="Freeform 188"/>
            <p:cNvSpPr>
              <a:spLocks/>
            </p:cNvSpPr>
            <p:nvPr/>
          </p:nvSpPr>
          <p:spPr bwMode="auto">
            <a:xfrm>
              <a:off x="4459" y="2695"/>
              <a:ext cx="1" cy="3"/>
            </a:xfrm>
            <a:custGeom>
              <a:avLst/>
              <a:gdLst>
                <a:gd name="T0" fmla="*/ 0 w 4"/>
                <a:gd name="T1" fmla="*/ 0 h 34"/>
                <a:gd name="T2" fmla="*/ 0 w 4"/>
                <a:gd name="T3" fmla="*/ 0 h 34"/>
                <a:gd name="T4" fmla="*/ 0 w 4"/>
                <a:gd name="T5" fmla="*/ 0 h 34"/>
                <a:gd name="T6" fmla="*/ 0 60000 65536"/>
                <a:gd name="T7" fmla="*/ 0 60000 65536"/>
                <a:gd name="T8" fmla="*/ 0 60000 65536"/>
                <a:gd name="T9" fmla="*/ 0 w 4"/>
                <a:gd name="T10" fmla="*/ 0 h 34"/>
                <a:gd name="T11" fmla="*/ 4 w 4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4">
                  <a:moveTo>
                    <a:pt x="4" y="3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54" name="Freeform 189"/>
            <p:cNvSpPr>
              <a:spLocks/>
            </p:cNvSpPr>
            <p:nvPr/>
          </p:nvSpPr>
          <p:spPr bwMode="auto">
            <a:xfrm>
              <a:off x="4491" y="2700"/>
              <a:ext cx="1" cy="3"/>
            </a:xfrm>
            <a:custGeom>
              <a:avLst/>
              <a:gdLst>
                <a:gd name="T0" fmla="*/ 0 w 4"/>
                <a:gd name="T1" fmla="*/ 0 h 35"/>
                <a:gd name="T2" fmla="*/ 0 w 4"/>
                <a:gd name="T3" fmla="*/ 0 h 35"/>
                <a:gd name="T4" fmla="*/ 0 w 4"/>
                <a:gd name="T5" fmla="*/ 0 h 35"/>
                <a:gd name="T6" fmla="*/ 0 60000 65536"/>
                <a:gd name="T7" fmla="*/ 0 60000 65536"/>
                <a:gd name="T8" fmla="*/ 0 60000 65536"/>
                <a:gd name="T9" fmla="*/ 0 w 4"/>
                <a:gd name="T10" fmla="*/ 0 h 35"/>
                <a:gd name="T11" fmla="*/ 4 w 4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5">
                  <a:moveTo>
                    <a:pt x="4" y="3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55" name="Freeform 190"/>
            <p:cNvSpPr>
              <a:spLocks/>
            </p:cNvSpPr>
            <p:nvPr/>
          </p:nvSpPr>
          <p:spPr bwMode="auto">
            <a:xfrm>
              <a:off x="4523" y="2705"/>
              <a:ext cx="1" cy="3"/>
            </a:xfrm>
            <a:custGeom>
              <a:avLst/>
              <a:gdLst>
                <a:gd name="T0" fmla="*/ 0 w 4"/>
                <a:gd name="T1" fmla="*/ 0 h 33"/>
                <a:gd name="T2" fmla="*/ 0 w 4"/>
                <a:gd name="T3" fmla="*/ 0 h 33"/>
                <a:gd name="T4" fmla="*/ 0 w 4"/>
                <a:gd name="T5" fmla="*/ 0 h 33"/>
                <a:gd name="T6" fmla="*/ 0 60000 65536"/>
                <a:gd name="T7" fmla="*/ 0 60000 65536"/>
                <a:gd name="T8" fmla="*/ 0 60000 65536"/>
                <a:gd name="T9" fmla="*/ 0 w 4"/>
                <a:gd name="T10" fmla="*/ 0 h 33"/>
                <a:gd name="T11" fmla="*/ 4 w 4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3">
                  <a:moveTo>
                    <a:pt x="4" y="3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56" name="Freeform 191"/>
            <p:cNvSpPr>
              <a:spLocks/>
            </p:cNvSpPr>
            <p:nvPr/>
          </p:nvSpPr>
          <p:spPr bwMode="auto">
            <a:xfrm>
              <a:off x="4555" y="2710"/>
              <a:ext cx="1" cy="3"/>
            </a:xfrm>
            <a:custGeom>
              <a:avLst/>
              <a:gdLst>
                <a:gd name="T0" fmla="*/ 0 w 3"/>
                <a:gd name="T1" fmla="*/ 0 h 34"/>
                <a:gd name="T2" fmla="*/ 0 w 3"/>
                <a:gd name="T3" fmla="*/ 0 h 34"/>
                <a:gd name="T4" fmla="*/ 0 w 3"/>
                <a:gd name="T5" fmla="*/ 0 h 34"/>
                <a:gd name="T6" fmla="*/ 0 60000 65536"/>
                <a:gd name="T7" fmla="*/ 0 60000 65536"/>
                <a:gd name="T8" fmla="*/ 0 60000 65536"/>
                <a:gd name="T9" fmla="*/ 0 w 3"/>
                <a:gd name="T10" fmla="*/ 0 h 34"/>
                <a:gd name="T11" fmla="*/ 3 w 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4">
                  <a:moveTo>
                    <a:pt x="3" y="3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57" name="Freeform 192"/>
            <p:cNvSpPr>
              <a:spLocks/>
            </p:cNvSpPr>
            <p:nvPr/>
          </p:nvSpPr>
          <p:spPr bwMode="auto">
            <a:xfrm>
              <a:off x="4678" y="2696"/>
              <a:ext cx="1" cy="3"/>
            </a:xfrm>
            <a:custGeom>
              <a:avLst/>
              <a:gdLst>
                <a:gd name="T0" fmla="*/ 0 w 5"/>
                <a:gd name="T1" fmla="*/ 0 h 33"/>
                <a:gd name="T2" fmla="*/ 0 w 5"/>
                <a:gd name="T3" fmla="*/ 0 h 33"/>
                <a:gd name="T4" fmla="*/ 0 w 5"/>
                <a:gd name="T5" fmla="*/ 0 h 33"/>
                <a:gd name="T6" fmla="*/ 0 60000 65536"/>
                <a:gd name="T7" fmla="*/ 0 60000 65536"/>
                <a:gd name="T8" fmla="*/ 0 60000 65536"/>
                <a:gd name="T9" fmla="*/ 0 w 5"/>
                <a:gd name="T10" fmla="*/ 0 h 33"/>
                <a:gd name="T11" fmla="*/ 5 w 5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3">
                  <a:moveTo>
                    <a:pt x="5" y="3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58" name="Freeform 193"/>
            <p:cNvSpPr>
              <a:spLocks/>
            </p:cNvSpPr>
            <p:nvPr/>
          </p:nvSpPr>
          <p:spPr bwMode="auto">
            <a:xfrm>
              <a:off x="4710" y="2701"/>
              <a:ext cx="1" cy="3"/>
            </a:xfrm>
            <a:custGeom>
              <a:avLst/>
              <a:gdLst>
                <a:gd name="T0" fmla="*/ 0 w 5"/>
                <a:gd name="T1" fmla="*/ 0 h 34"/>
                <a:gd name="T2" fmla="*/ 0 w 5"/>
                <a:gd name="T3" fmla="*/ 0 h 34"/>
                <a:gd name="T4" fmla="*/ 0 w 5"/>
                <a:gd name="T5" fmla="*/ 0 h 34"/>
                <a:gd name="T6" fmla="*/ 0 60000 65536"/>
                <a:gd name="T7" fmla="*/ 0 60000 65536"/>
                <a:gd name="T8" fmla="*/ 0 60000 65536"/>
                <a:gd name="T9" fmla="*/ 0 w 5"/>
                <a:gd name="T10" fmla="*/ 0 h 34"/>
                <a:gd name="T11" fmla="*/ 5 w 5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4">
                  <a:moveTo>
                    <a:pt x="5" y="3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59" name="Freeform 194"/>
            <p:cNvSpPr>
              <a:spLocks/>
            </p:cNvSpPr>
            <p:nvPr/>
          </p:nvSpPr>
          <p:spPr bwMode="auto">
            <a:xfrm>
              <a:off x="4335" y="2710"/>
              <a:ext cx="1" cy="2"/>
            </a:xfrm>
            <a:custGeom>
              <a:avLst/>
              <a:gdLst>
                <a:gd name="T0" fmla="*/ 0 w 4"/>
                <a:gd name="T1" fmla="*/ 0 h 35"/>
                <a:gd name="T2" fmla="*/ 0 w 4"/>
                <a:gd name="T3" fmla="*/ 0 h 35"/>
                <a:gd name="T4" fmla="*/ 0 w 4"/>
                <a:gd name="T5" fmla="*/ 0 h 35"/>
                <a:gd name="T6" fmla="*/ 0 60000 65536"/>
                <a:gd name="T7" fmla="*/ 0 60000 65536"/>
                <a:gd name="T8" fmla="*/ 0 60000 65536"/>
                <a:gd name="T9" fmla="*/ 0 w 4"/>
                <a:gd name="T10" fmla="*/ 0 h 35"/>
                <a:gd name="T11" fmla="*/ 4 w 4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5">
                  <a:moveTo>
                    <a:pt x="4" y="3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60" name="Freeform 195"/>
            <p:cNvSpPr>
              <a:spLocks/>
            </p:cNvSpPr>
            <p:nvPr/>
          </p:nvSpPr>
          <p:spPr bwMode="auto">
            <a:xfrm>
              <a:off x="4303" y="2705"/>
              <a:ext cx="1" cy="2"/>
            </a:xfrm>
            <a:custGeom>
              <a:avLst/>
              <a:gdLst>
                <a:gd name="T0" fmla="*/ 0 w 3"/>
                <a:gd name="T1" fmla="*/ 0 h 35"/>
                <a:gd name="T2" fmla="*/ 0 w 3"/>
                <a:gd name="T3" fmla="*/ 0 h 35"/>
                <a:gd name="T4" fmla="*/ 0 w 3"/>
                <a:gd name="T5" fmla="*/ 0 h 35"/>
                <a:gd name="T6" fmla="*/ 0 60000 65536"/>
                <a:gd name="T7" fmla="*/ 0 60000 65536"/>
                <a:gd name="T8" fmla="*/ 0 60000 65536"/>
                <a:gd name="T9" fmla="*/ 0 w 3"/>
                <a:gd name="T10" fmla="*/ 0 h 35"/>
                <a:gd name="T11" fmla="*/ 3 w 3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5">
                  <a:moveTo>
                    <a:pt x="3" y="35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61" name="Freeform 196"/>
            <p:cNvSpPr>
              <a:spLocks/>
            </p:cNvSpPr>
            <p:nvPr/>
          </p:nvSpPr>
          <p:spPr bwMode="auto">
            <a:xfrm>
              <a:off x="4271" y="2700"/>
              <a:ext cx="1" cy="3"/>
            </a:xfrm>
            <a:custGeom>
              <a:avLst/>
              <a:gdLst>
                <a:gd name="T0" fmla="*/ 0 w 4"/>
                <a:gd name="T1" fmla="*/ 0 h 34"/>
                <a:gd name="T2" fmla="*/ 0 w 4"/>
                <a:gd name="T3" fmla="*/ 0 h 34"/>
                <a:gd name="T4" fmla="*/ 0 w 4"/>
                <a:gd name="T5" fmla="*/ 0 h 34"/>
                <a:gd name="T6" fmla="*/ 0 60000 65536"/>
                <a:gd name="T7" fmla="*/ 0 60000 65536"/>
                <a:gd name="T8" fmla="*/ 0 60000 65536"/>
                <a:gd name="T9" fmla="*/ 0 w 4"/>
                <a:gd name="T10" fmla="*/ 0 h 34"/>
                <a:gd name="T11" fmla="*/ 4 w 4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4">
                  <a:moveTo>
                    <a:pt x="4" y="3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62" name="Freeform 197"/>
            <p:cNvSpPr>
              <a:spLocks/>
            </p:cNvSpPr>
            <p:nvPr/>
          </p:nvSpPr>
          <p:spPr bwMode="auto">
            <a:xfrm>
              <a:off x="4239" y="2695"/>
              <a:ext cx="1" cy="3"/>
            </a:xfrm>
            <a:custGeom>
              <a:avLst/>
              <a:gdLst>
                <a:gd name="T0" fmla="*/ 0 w 4"/>
                <a:gd name="T1" fmla="*/ 0 h 33"/>
                <a:gd name="T2" fmla="*/ 0 w 4"/>
                <a:gd name="T3" fmla="*/ 0 h 33"/>
                <a:gd name="T4" fmla="*/ 0 w 4"/>
                <a:gd name="T5" fmla="*/ 0 h 33"/>
                <a:gd name="T6" fmla="*/ 0 60000 65536"/>
                <a:gd name="T7" fmla="*/ 0 60000 65536"/>
                <a:gd name="T8" fmla="*/ 0 60000 65536"/>
                <a:gd name="T9" fmla="*/ 0 w 4"/>
                <a:gd name="T10" fmla="*/ 0 h 33"/>
                <a:gd name="T11" fmla="*/ 4 w 4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3">
                  <a:moveTo>
                    <a:pt x="4" y="3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63" name="Freeform 198"/>
            <p:cNvSpPr>
              <a:spLocks/>
            </p:cNvSpPr>
            <p:nvPr/>
          </p:nvSpPr>
          <p:spPr bwMode="auto">
            <a:xfrm>
              <a:off x="4116" y="2709"/>
              <a:ext cx="1" cy="3"/>
            </a:xfrm>
            <a:custGeom>
              <a:avLst/>
              <a:gdLst>
                <a:gd name="T0" fmla="*/ 0 w 4"/>
                <a:gd name="T1" fmla="*/ 0 h 33"/>
                <a:gd name="T2" fmla="*/ 0 w 4"/>
                <a:gd name="T3" fmla="*/ 0 h 33"/>
                <a:gd name="T4" fmla="*/ 0 w 4"/>
                <a:gd name="T5" fmla="*/ 0 h 33"/>
                <a:gd name="T6" fmla="*/ 0 60000 65536"/>
                <a:gd name="T7" fmla="*/ 0 60000 65536"/>
                <a:gd name="T8" fmla="*/ 0 60000 65536"/>
                <a:gd name="T9" fmla="*/ 0 w 4"/>
                <a:gd name="T10" fmla="*/ 0 h 33"/>
                <a:gd name="T11" fmla="*/ 4 w 4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3">
                  <a:moveTo>
                    <a:pt x="4" y="3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64" name="Freeform 199"/>
            <p:cNvSpPr>
              <a:spLocks/>
            </p:cNvSpPr>
            <p:nvPr/>
          </p:nvSpPr>
          <p:spPr bwMode="auto">
            <a:xfrm>
              <a:off x="4084" y="2704"/>
              <a:ext cx="1" cy="3"/>
            </a:xfrm>
            <a:custGeom>
              <a:avLst/>
              <a:gdLst>
                <a:gd name="T0" fmla="*/ 0 w 4"/>
                <a:gd name="T1" fmla="*/ 0 h 34"/>
                <a:gd name="T2" fmla="*/ 0 w 4"/>
                <a:gd name="T3" fmla="*/ 0 h 34"/>
                <a:gd name="T4" fmla="*/ 0 w 4"/>
                <a:gd name="T5" fmla="*/ 0 h 34"/>
                <a:gd name="T6" fmla="*/ 0 60000 65536"/>
                <a:gd name="T7" fmla="*/ 0 60000 65536"/>
                <a:gd name="T8" fmla="*/ 0 60000 65536"/>
                <a:gd name="T9" fmla="*/ 0 w 4"/>
                <a:gd name="T10" fmla="*/ 0 h 34"/>
                <a:gd name="T11" fmla="*/ 4 w 4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4">
                  <a:moveTo>
                    <a:pt x="4" y="3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65" name="Freeform 200"/>
            <p:cNvSpPr>
              <a:spLocks/>
            </p:cNvSpPr>
            <p:nvPr/>
          </p:nvSpPr>
          <p:spPr bwMode="auto">
            <a:xfrm>
              <a:off x="4237" y="2697"/>
              <a:ext cx="3" cy="1"/>
            </a:xfrm>
            <a:custGeom>
              <a:avLst/>
              <a:gdLst>
                <a:gd name="T0" fmla="*/ 0 w 33"/>
                <a:gd name="T1" fmla="*/ 0 h 6"/>
                <a:gd name="T2" fmla="*/ 0 w 33"/>
                <a:gd name="T3" fmla="*/ 0 h 6"/>
                <a:gd name="T4" fmla="*/ 0 w 33"/>
                <a:gd name="T5" fmla="*/ 0 h 6"/>
                <a:gd name="T6" fmla="*/ 0 60000 65536"/>
                <a:gd name="T7" fmla="*/ 0 60000 65536"/>
                <a:gd name="T8" fmla="*/ 0 60000 65536"/>
                <a:gd name="T9" fmla="*/ 0 w 33"/>
                <a:gd name="T10" fmla="*/ 0 h 6"/>
                <a:gd name="T11" fmla="*/ 33 w 3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6">
                  <a:moveTo>
                    <a:pt x="0" y="0"/>
                  </a:moveTo>
                  <a:lnTo>
                    <a:pt x="32" y="6"/>
                  </a:lnTo>
                  <a:lnTo>
                    <a:pt x="33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66" name="Freeform 201"/>
            <p:cNvSpPr>
              <a:spLocks/>
            </p:cNvSpPr>
            <p:nvPr/>
          </p:nvSpPr>
          <p:spPr bwMode="auto">
            <a:xfrm>
              <a:off x="4269" y="2702"/>
              <a:ext cx="3" cy="1"/>
            </a:xfrm>
            <a:custGeom>
              <a:avLst/>
              <a:gdLst>
                <a:gd name="T0" fmla="*/ 0 w 33"/>
                <a:gd name="T1" fmla="*/ 0 h 5"/>
                <a:gd name="T2" fmla="*/ 0 w 33"/>
                <a:gd name="T3" fmla="*/ 0 h 5"/>
                <a:gd name="T4" fmla="*/ 0 w 33"/>
                <a:gd name="T5" fmla="*/ 0 h 5"/>
                <a:gd name="T6" fmla="*/ 0 60000 65536"/>
                <a:gd name="T7" fmla="*/ 0 60000 65536"/>
                <a:gd name="T8" fmla="*/ 0 60000 65536"/>
                <a:gd name="T9" fmla="*/ 0 w 33"/>
                <a:gd name="T10" fmla="*/ 0 h 5"/>
                <a:gd name="T11" fmla="*/ 33 w 3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5">
                  <a:moveTo>
                    <a:pt x="0" y="0"/>
                  </a:moveTo>
                  <a:lnTo>
                    <a:pt x="32" y="5"/>
                  </a:lnTo>
                  <a:lnTo>
                    <a:pt x="33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67" name="Freeform 202"/>
            <p:cNvSpPr>
              <a:spLocks/>
            </p:cNvSpPr>
            <p:nvPr/>
          </p:nvSpPr>
          <p:spPr bwMode="auto">
            <a:xfrm>
              <a:off x="4301" y="2707"/>
              <a:ext cx="3" cy="1"/>
            </a:xfrm>
            <a:custGeom>
              <a:avLst/>
              <a:gdLst>
                <a:gd name="T0" fmla="*/ 0 w 33"/>
                <a:gd name="T1" fmla="*/ 0 h 5"/>
                <a:gd name="T2" fmla="*/ 0 w 33"/>
                <a:gd name="T3" fmla="*/ 0 h 5"/>
                <a:gd name="T4" fmla="*/ 0 w 33"/>
                <a:gd name="T5" fmla="*/ 0 h 5"/>
                <a:gd name="T6" fmla="*/ 0 60000 65536"/>
                <a:gd name="T7" fmla="*/ 0 60000 65536"/>
                <a:gd name="T8" fmla="*/ 0 60000 65536"/>
                <a:gd name="T9" fmla="*/ 0 w 33"/>
                <a:gd name="T10" fmla="*/ 0 h 5"/>
                <a:gd name="T11" fmla="*/ 33 w 3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5">
                  <a:moveTo>
                    <a:pt x="0" y="0"/>
                  </a:moveTo>
                  <a:lnTo>
                    <a:pt x="32" y="5"/>
                  </a:lnTo>
                  <a:lnTo>
                    <a:pt x="33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68" name="Freeform 203"/>
            <p:cNvSpPr>
              <a:spLocks/>
            </p:cNvSpPr>
            <p:nvPr/>
          </p:nvSpPr>
          <p:spPr bwMode="auto">
            <a:xfrm>
              <a:off x="4333" y="2712"/>
              <a:ext cx="3" cy="1"/>
            </a:xfrm>
            <a:custGeom>
              <a:avLst/>
              <a:gdLst>
                <a:gd name="T0" fmla="*/ 0 w 34"/>
                <a:gd name="T1" fmla="*/ 0 h 6"/>
                <a:gd name="T2" fmla="*/ 0 w 34"/>
                <a:gd name="T3" fmla="*/ 0 h 6"/>
                <a:gd name="T4" fmla="*/ 0 w 34"/>
                <a:gd name="T5" fmla="*/ 0 h 6"/>
                <a:gd name="T6" fmla="*/ 0 60000 65536"/>
                <a:gd name="T7" fmla="*/ 0 60000 65536"/>
                <a:gd name="T8" fmla="*/ 0 60000 65536"/>
                <a:gd name="T9" fmla="*/ 0 w 34"/>
                <a:gd name="T10" fmla="*/ 0 h 6"/>
                <a:gd name="T11" fmla="*/ 34 w 3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6">
                  <a:moveTo>
                    <a:pt x="0" y="0"/>
                  </a:moveTo>
                  <a:lnTo>
                    <a:pt x="33" y="6"/>
                  </a:lnTo>
                  <a:lnTo>
                    <a:pt x="34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69" name="Freeform 204"/>
            <p:cNvSpPr>
              <a:spLocks/>
            </p:cNvSpPr>
            <p:nvPr/>
          </p:nvSpPr>
          <p:spPr bwMode="auto">
            <a:xfrm>
              <a:off x="4457" y="2698"/>
              <a:ext cx="2" cy="1"/>
            </a:xfrm>
            <a:custGeom>
              <a:avLst/>
              <a:gdLst>
                <a:gd name="T0" fmla="*/ 0 w 34"/>
                <a:gd name="T1" fmla="*/ 0 h 5"/>
                <a:gd name="T2" fmla="*/ 0 w 34"/>
                <a:gd name="T3" fmla="*/ 0 h 5"/>
                <a:gd name="T4" fmla="*/ 0 w 34"/>
                <a:gd name="T5" fmla="*/ 0 h 5"/>
                <a:gd name="T6" fmla="*/ 0 60000 65536"/>
                <a:gd name="T7" fmla="*/ 0 60000 65536"/>
                <a:gd name="T8" fmla="*/ 0 60000 65536"/>
                <a:gd name="T9" fmla="*/ 0 w 34"/>
                <a:gd name="T10" fmla="*/ 0 h 5"/>
                <a:gd name="T11" fmla="*/ 34 w 3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5">
                  <a:moveTo>
                    <a:pt x="0" y="0"/>
                  </a:moveTo>
                  <a:lnTo>
                    <a:pt x="33" y="5"/>
                  </a:lnTo>
                  <a:lnTo>
                    <a:pt x="34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70" name="Freeform 205"/>
            <p:cNvSpPr>
              <a:spLocks/>
            </p:cNvSpPr>
            <p:nvPr/>
          </p:nvSpPr>
          <p:spPr bwMode="auto">
            <a:xfrm>
              <a:off x="4489" y="2703"/>
              <a:ext cx="2" cy="1"/>
            </a:xfrm>
            <a:custGeom>
              <a:avLst/>
              <a:gdLst>
                <a:gd name="T0" fmla="*/ 0 w 33"/>
                <a:gd name="T1" fmla="*/ 0 h 6"/>
                <a:gd name="T2" fmla="*/ 0 w 33"/>
                <a:gd name="T3" fmla="*/ 0 h 6"/>
                <a:gd name="T4" fmla="*/ 0 w 33"/>
                <a:gd name="T5" fmla="*/ 0 h 6"/>
                <a:gd name="T6" fmla="*/ 0 60000 65536"/>
                <a:gd name="T7" fmla="*/ 0 60000 65536"/>
                <a:gd name="T8" fmla="*/ 0 60000 65536"/>
                <a:gd name="T9" fmla="*/ 0 w 33"/>
                <a:gd name="T10" fmla="*/ 0 h 6"/>
                <a:gd name="T11" fmla="*/ 33 w 3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6">
                  <a:moveTo>
                    <a:pt x="0" y="0"/>
                  </a:moveTo>
                  <a:lnTo>
                    <a:pt x="32" y="6"/>
                  </a:lnTo>
                  <a:lnTo>
                    <a:pt x="33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71" name="Freeform 206"/>
            <p:cNvSpPr>
              <a:spLocks/>
            </p:cNvSpPr>
            <p:nvPr/>
          </p:nvSpPr>
          <p:spPr bwMode="auto">
            <a:xfrm>
              <a:off x="4520" y="2708"/>
              <a:ext cx="3" cy="1"/>
            </a:xfrm>
            <a:custGeom>
              <a:avLst/>
              <a:gdLst>
                <a:gd name="T0" fmla="*/ 0 w 33"/>
                <a:gd name="T1" fmla="*/ 0 h 4"/>
                <a:gd name="T2" fmla="*/ 0 w 33"/>
                <a:gd name="T3" fmla="*/ 0 h 4"/>
                <a:gd name="T4" fmla="*/ 0 w 33"/>
                <a:gd name="T5" fmla="*/ 0 h 4"/>
                <a:gd name="T6" fmla="*/ 0 60000 65536"/>
                <a:gd name="T7" fmla="*/ 0 60000 65536"/>
                <a:gd name="T8" fmla="*/ 0 60000 65536"/>
                <a:gd name="T9" fmla="*/ 0 w 33"/>
                <a:gd name="T10" fmla="*/ 0 h 4"/>
                <a:gd name="T11" fmla="*/ 33 w 3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4">
                  <a:moveTo>
                    <a:pt x="0" y="0"/>
                  </a:moveTo>
                  <a:lnTo>
                    <a:pt x="32" y="4"/>
                  </a:lnTo>
                  <a:lnTo>
                    <a:pt x="33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72" name="Freeform 207"/>
            <p:cNvSpPr>
              <a:spLocks/>
            </p:cNvSpPr>
            <p:nvPr/>
          </p:nvSpPr>
          <p:spPr bwMode="auto">
            <a:xfrm>
              <a:off x="4552" y="2713"/>
              <a:ext cx="3" cy="1"/>
            </a:xfrm>
            <a:custGeom>
              <a:avLst/>
              <a:gdLst>
                <a:gd name="T0" fmla="*/ 0 w 33"/>
                <a:gd name="T1" fmla="*/ 0 h 4"/>
                <a:gd name="T2" fmla="*/ 0 w 33"/>
                <a:gd name="T3" fmla="*/ 0 h 4"/>
                <a:gd name="T4" fmla="*/ 0 w 33"/>
                <a:gd name="T5" fmla="*/ 0 h 4"/>
                <a:gd name="T6" fmla="*/ 0 60000 65536"/>
                <a:gd name="T7" fmla="*/ 0 60000 65536"/>
                <a:gd name="T8" fmla="*/ 0 60000 65536"/>
                <a:gd name="T9" fmla="*/ 0 w 33"/>
                <a:gd name="T10" fmla="*/ 0 h 4"/>
                <a:gd name="T11" fmla="*/ 33 w 3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4">
                  <a:moveTo>
                    <a:pt x="0" y="0"/>
                  </a:moveTo>
                  <a:lnTo>
                    <a:pt x="32" y="4"/>
                  </a:lnTo>
                  <a:lnTo>
                    <a:pt x="33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73" name="Freeform 208"/>
            <p:cNvSpPr>
              <a:spLocks/>
            </p:cNvSpPr>
            <p:nvPr/>
          </p:nvSpPr>
          <p:spPr bwMode="auto">
            <a:xfrm>
              <a:off x="4676" y="2698"/>
              <a:ext cx="3" cy="1"/>
            </a:xfrm>
            <a:custGeom>
              <a:avLst/>
              <a:gdLst>
                <a:gd name="T0" fmla="*/ 0 w 34"/>
                <a:gd name="T1" fmla="*/ 0 h 4"/>
                <a:gd name="T2" fmla="*/ 0 w 34"/>
                <a:gd name="T3" fmla="*/ 0 h 4"/>
                <a:gd name="T4" fmla="*/ 0 w 34"/>
                <a:gd name="T5" fmla="*/ 0 h 4"/>
                <a:gd name="T6" fmla="*/ 0 60000 65536"/>
                <a:gd name="T7" fmla="*/ 0 60000 65536"/>
                <a:gd name="T8" fmla="*/ 0 60000 65536"/>
                <a:gd name="T9" fmla="*/ 0 w 34"/>
                <a:gd name="T10" fmla="*/ 0 h 4"/>
                <a:gd name="T11" fmla="*/ 34 w 3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4">
                  <a:moveTo>
                    <a:pt x="0" y="0"/>
                  </a:moveTo>
                  <a:lnTo>
                    <a:pt x="33" y="4"/>
                  </a:lnTo>
                  <a:lnTo>
                    <a:pt x="34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74" name="Freeform 209"/>
            <p:cNvSpPr>
              <a:spLocks/>
            </p:cNvSpPr>
            <p:nvPr/>
          </p:nvSpPr>
          <p:spPr bwMode="auto">
            <a:xfrm>
              <a:off x="4708" y="2703"/>
              <a:ext cx="3" cy="1"/>
            </a:xfrm>
            <a:custGeom>
              <a:avLst/>
              <a:gdLst>
                <a:gd name="T0" fmla="*/ 0 w 34"/>
                <a:gd name="T1" fmla="*/ 0 h 5"/>
                <a:gd name="T2" fmla="*/ 0 w 34"/>
                <a:gd name="T3" fmla="*/ 0 h 5"/>
                <a:gd name="T4" fmla="*/ 0 w 34"/>
                <a:gd name="T5" fmla="*/ 0 h 5"/>
                <a:gd name="T6" fmla="*/ 0 60000 65536"/>
                <a:gd name="T7" fmla="*/ 0 60000 65536"/>
                <a:gd name="T8" fmla="*/ 0 60000 65536"/>
                <a:gd name="T9" fmla="*/ 0 w 34"/>
                <a:gd name="T10" fmla="*/ 0 h 5"/>
                <a:gd name="T11" fmla="*/ 34 w 3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5">
                  <a:moveTo>
                    <a:pt x="0" y="0"/>
                  </a:moveTo>
                  <a:lnTo>
                    <a:pt x="33" y="5"/>
                  </a:lnTo>
                  <a:lnTo>
                    <a:pt x="34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75" name="Freeform 210"/>
            <p:cNvSpPr>
              <a:spLocks/>
            </p:cNvSpPr>
            <p:nvPr/>
          </p:nvSpPr>
          <p:spPr bwMode="auto">
            <a:xfrm>
              <a:off x="4081" y="2707"/>
              <a:ext cx="3" cy="1"/>
            </a:xfrm>
            <a:custGeom>
              <a:avLst/>
              <a:gdLst>
                <a:gd name="T0" fmla="*/ 0 w 34"/>
                <a:gd name="T1" fmla="*/ 0 h 5"/>
                <a:gd name="T2" fmla="*/ 0 w 34"/>
                <a:gd name="T3" fmla="*/ 0 h 5"/>
                <a:gd name="T4" fmla="*/ 0 w 34"/>
                <a:gd name="T5" fmla="*/ 0 h 5"/>
                <a:gd name="T6" fmla="*/ 0 60000 65536"/>
                <a:gd name="T7" fmla="*/ 0 60000 65536"/>
                <a:gd name="T8" fmla="*/ 0 60000 65536"/>
                <a:gd name="T9" fmla="*/ 0 w 34"/>
                <a:gd name="T10" fmla="*/ 0 h 5"/>
                <a:gd name="T11" fmla="*/ 34 w 3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5">
                  <a:moveTo>
                    <a:pt x="0" y="0"/>
                  </a:moveTo>
                  <a:lnTo>
                    <a:pt x="33" y="5"/>
                  </a:lnTo>
                  <a:lnTo>
                    <a:pt x="34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76" name="Freeform 211"/>
            <p:cNvSpPr>
              <a:spLocks/>
            </p:cNvSpPr>
            <p:nvPr/>
          </p:nvSpPr>
          <p:spPr bwMode="auto">
            <a:xfrm>
              <a:off x="4113" y="2712"/>
              <a:ext cx="3" cy="1"/>
            </a:xfrm>
            <a:custGeom>
              <a:avLst/>
              <a:gdLst>
                <a:gd name="T0" fmla="*/ 0 w 34"/>
                <a:gd name="T1" fmla="*/ 0 h 4"/>
                <a:gd name="T2" fmla="*/ 0 w 34"/>
                <a:gd name="T3" fmla="*/ 0 h 4"/>
                <a:gd name="T4" fmla="*/ 0 w 34"/>
                <a:gd name="T5" fmla="*/ 0 h 4"/>
                <a:gd name="T6" fmla="*/ 0 60000 65536"/>
                <a:gd name="T7" fmla="*/ 0 60000 65536"/>
                <a:gd name="T8" fmla="*/ 0 60000 65536"/>
                <a:gd name="T9" fmla="*/ 0 w 34"/>
                <a:gd name="T10" fmla="*/ 0 h 4"/>
                <a:gd name="T11" fmla="*/ 34 w 3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4">
                  <a:moveTo>
                    <a:pt x="0" y="0"/>
                  </a:moveTo>
                  <a:lnTo>
                    <a:pt x="33" y="4"/>
                  </a:lnTo>
                  <a:lnTo>
                    <a:pt x="34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77" name="Freeform 212"/>
            <p:cNvSpPr>
              <a:spLocks/>
            </p:cNvSpPr>
            <p:nvPr/>
          </p:nvSpPr>
          <p:spPr bwMode="auto">
            <a:xfrm>
              <a:off x="4478" y="2706"/>
              <a:ext cx="2" cy="1"/>
            </a:xfrm>
            <a:custGeom>
              <a:avLst/>
              <a:gdLst>
                <a:gd name="T0" fmla="*/ 0 w 27"/>
                <a:gd name="T1" fmla="*/ 0 h 10"/>
                <a:gd name="T2" fmla="*/ 0 w 27"/>
                <a:gd name="T3" fmla="*/ 0 h 10"/>
                <a:gd name="T4" fmla="*/ 0 w 27"/>
                <a:gd name="T5" fmla="*/ 0 h 10"/>
                <a:gd name="T6" fmla="*/ 0 60000 65536"/>
                <a:gd name="T7" fmla="*/ 0 60000 65536"/>
                <a:gd name="T8" fmla="*/ 0 60000 65536"/>
                <a:gd name="T9" fmla="*/ 0 w 27"/>
                <a:gd name="T10" fmla="*/ 0 h 10"/>
                <a:gd name="T11" fmla="*/ 27 w 27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0">
                  <a:moveTo>
                    <a:pt x="0" y="10"/>
                  </a:moveTo>
                  <a:lnTo>
                    <a:pt x="26" y="0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78" name="Freeform 213"/>
            <p:cNvSpPr>
              <a:spLocks/>
            </p:cNvSpPr>
            <p:nvPr/>
          </p:nvSpPr>
          <p:spPr bwMode="auto">
            <a:xfrm>
              <a:off x="4503" y="2697"/>
              <a:ext cx="2" cy="1"/>
            </a:xfrm>
            <a:custGeom>
              <a:avLst/>
              <a:gdLst>
                <a:gd name="T0" fmla="*/ 0 w 26"/>
                <a:gd name="T1" fmla="*/ 0 h 10"/>
                <a:gd name="T2" fmla="*/ 0 w 26"/>
                <a:gd name="T3" fmla="*/ 0 h 10"/>
                <a:gd name="T4" fmla="*/ 0 w 26"/>
                <a:gd name="T5" fmla="*/ 0 h 10"/>
                <a:gd name="T6" fmla="*/ 0 60000 65536"/>
                <a:gd name="T7" fmla="*/ 0 60000 65536"/>
                <a:gd name="T8" fmla="*/ 0 60000 65536"/>
                <a:gd name="T9" fmla="*/ 0 w 26"/>
                <a:gd name="T10" fmla="*/ 0 h 10"/>
                <a:gd name="T11" fmla="*/ 26 w 2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0">
                  <a:moveTo>
                    <a:pt x="0" y="1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79" name="Freeform 214"/>
            <p:cNvSpPr>
              <a:spLocks/>
            </p:cNvSpPr>
            <p:nvPr/>
          </p:nvSpPr>
          <p:spPr bwMode="auto">
            <a:xfrm>
              <a:off x="4521" y="2709"/>
              <a:ext cx="2" cy="1"/>
            </a:xfrm>
            <a:custGeom>
              <a:avLst/>
              <a:gdLst>
                <a:gd name="T0" fmla="*/ 0 w 27"/>
                <a:gd name="T1" fmla="*/ 0 h 9"/>
                <a:gd name="T2" fmla="*/ 0 w 27"/>
                <a:gd name="T3" fmla="*/ 0 h 9"/>
                <a:gd name="T4" fmla="*/ 0 w 27"/>
                <a:gd name="T5" fmla="*/ 0 h 9"/>
                <a:gd name="T6" fmla="*/ 0 60000 65536"/>
                <a:gd name="T7" fmla="*/ 0 60000 65536"/>
                <a:gd name="T8" fmla="*/ 0 60000 65536"/>
                <a:gd name="T9" fmla="*/ 0 w 27"/>
                <a:gd name="T10" fmla="*/ 0 h 9"/>
                <a:gd name="T11" fmla="*/ 27 w 27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9">
                  <a:moveTo>
                    <a:pt x="0" y="9"/>
                  </a:moveTo>
                  <a:lnTo>
                    <a:pt x="26" y="0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80" name="Freeform 215"/>
            <p:cNvSpPr>
              <a:spLocks/>
            </p:cNvSpPr>
            <p:nvPr/>
          </p:nvSpPr>
          <p:spPr bwMode="auto">
            <a:xfrm>
              <a:off x="4546" y="2699"/>
              <a:ext cx="2" cy="1"/>
            </a:xfrm>
            <a:custGeom>
              <a:avLst/>
              <a:gdLst>
                <a:gd name="T0" fmla="*/ 0 w 26"/>
                <a:gd name="T1" fmla="*/ 0 h 10"/>
                <a:gd name="T2" fmla="*/ 0 w 26"/>
                <a:gd name="T3" fmla="*/ 0 h 10"/>
                <a:gd name="T4" fmla="*/ 0 w 26"/>
                <a:gd name="T5" fmla="*/ 0 h 10"/>
                <a:gd name="T6" fmla="*/ 0 60000 65536"/>
                <a:gd name="T7" fmla="*/ 0 60000 65536"/>
                <a:gd name="T8" fmla="*/ 0 60000 65536"/>
                <a:gd name="T9" fmla="*/ 0 w 26"/>
                <a:gd name="T10" fmla="*/ 0 h 10"/>
                <a:gd name="T11" fmla="*/ 26 w 2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0">
                  <a:moveTo>
                    <a:pt x="0" y="1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81" name="Freeform 216"/>
            <p:cNvSpPr>
              <a:spLocks/>
            </p:cNvSpPr>
            <p:nvPr/>
          </p:nvSpPr>
          <p:spPr bwMode="auto">
            <a:xfrm>
              <a:off x="4564" y="2711"/>
              <a:ext cx="2" cy="1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0 h 9"/>
                <a:gd name="T4" fmla="*/ 0 w 26"/>
                <a:gd name="T5" fmla="*/ 0 h 9"/>
                <a:gd name="T6" fmla="*/ 0 60000 65536"/>
                <a:gd name="T7" fmla="*/ 0 60000 65536"/>
                <a:gd name="T8" fmla="*/ 0 60000 65536"/>
                <a:gd name="T9" fmla="*/ 0 w 26"/>
                <a:gd name="T10" fmla="*/ 0 h 9"/>
                <a:gd name="T11" fmla="*/ 26 w 26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9">
                  <a:moveTo>
                    <a:pt x="0" y="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82" name="Freeform 217"/>
            <p:cNvSpPr>
              <a:spLocks/>
            </p:cNvSpPr>
            <p:nvPr/>
          </p:nvSpPr>
          <p:spPr bwMode="auto">
            <a:xfrm>
              <a:off x="4589" y="2702"/>
              <a:ext cx="2" cy="1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0 h 9"/>
                <a:gd name="T4" fmla="*/ 0 w 26"/>
                <a:gd name="T5" fmla="*/ 0 h 9"/>
                <a:gd name="T6" fmla="*/ 0 60000 65536"/>
                <a:gd name="T7" fmla="*/ 0 60000 65536"/>
                <a:gd name="T8" fmla="*/ 0 60000 65536"/>
                <a:gd name="T9" fmla="*/ 0 w 26"/>
                <a:gd name="T10" fmla="*/ 0 h 9"/>
                <a:gd name="T11" fmla="*/ 26 w 26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9">
                  <a:moveTo>
                    <a:pt x="0" y="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83" name="Freeform 218"/>
            <p:cNvSpPr>
              <a:spLocks/>
            </p:cNvSpPr>
            <p:nvPr/>
          </p:nvSpPr>
          <p:spPr bwMode="auto">
            <a:xfrm>
              <a:off x="4608" y="2714"/>
              <a:ext cx="1" cy="1"/>
            </a:xfrm>
            <a:custGeom>
              <a:avLst/>
              <a:gdLst>
                <a:gd name="T0" fmla="*/ 0 w 11"/>
                <a:gd name="T1" fmla="*/ 0 h 4"/>
                <a:gd name="T2" fmla="*/ 0 w 11"/>
                <a:gd name="T3" fmla="*/ 0 h 4"/>
                <a:gd name="T4" fmla="*/ 0 w 11"/>
                <a:gd name="T5" fmla="*/ 0 h 4"/>
                <a:gd name="T6" fmla="*/ 0 60000 65536"/>
                <a:gd name="T7" fmla="*/ 0 60000 65536"/>
                <a:gd name="T8" fmla="*/ 0 60000 65536"/>
                <a:gd name="T9" fmla="*/ 0 w 11"/>
                <a:gd name="T10" fmla="*/ 0 h 4"/>
                <a:gd name="T11" fmla="*/ 11 w 11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4">
                  <a:moveTo>
                    <a:pt x="0" y="4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84" name="Freeform 219"/>
            <p:cNvSpPr>
              <a:spLocks/>
            </p:cNvSpPr>
            <p:nvPr/>
          </p:nvSpPr>
          <p:spPr bwMode="auto">
            <a:xfrm>
              <a:off x="4632" y="2704"/>
              <a:ext cx="2" cy="1"/>
            </a:xfrm>
            <a:custGeom>
              <a:avLst/>
              <a:gdLst>
                <a:gd name="T0" fmla="*/ 0 w 26"/>
                <a:gd name="T1" fmla="*/ 0 h 11"/>
                <a:gd name="T2" fmla="*/ 0 w 26"/>
                <a:gd name="T3" fmla="*/ 0 h 11"/>
                <a:gd name="T4" fmla="*/ 0 w 26"/>
                <a:gd name="T5" fmla="*/ 0 h 11"/>
                <a:gd name="T6" fmla="*/ 0 60000 65536"/>
                <a:gd name="T7" fmla="*/ 0 60000 65536"/>
                <a:gd name="T8" fmla="*/ 0 60000 65536"/>
                <a:gd name="T9" fmla="*/ 0 w 26"/>
                <a:gd name="T10" fmla="*/ 0 h 11"/>
                <a:gd name="T11" fmla="*/ 26 w 26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1">
                  <a:moveTo>
                    <a:pt x="0" y="11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85" name="Freeform 220"/>
            <p:cNvSpPr>
              <a:spLocks/>
            </p:cNvSpPr>
            <p:nvPr/>
          </p:nvSpPr>
          <p:spPr bwMode="auto">
            <a:xfrm>
              <a:off x="4657" y="2695"/>
              <a:ext cx="1" cy="1"/>
            </a:xfrm>
            <a:custGeom>
              <a:avLst/>
              <a:gdLst>
                <a:gd name="T0" fmla="*/ 0 w 9"/>
                <a:gd name="T1" fmla="*/ 0 h 3"/>
                <a:gd name="T2" fmla="*/ 0 w 9"/>
                <a:gd name="T3" fmla="*/ 0 h 3"/>
                <a:gd name="T4" fmla="*/ 0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86" name="Freeform 221"/>
            <p:cNvSpPr>
              <a:spLocks/>
            </p:cNvSpPr>
            <p:nvPr/>
          </p:nvSpPr>
          <p:spPr bwMode="auto">
            <a:xfrm>
              <a:off x="4675" y="2706"/>
              <a:ext cx="2" cy="1"/>
            </a:xfrm>
            <a:custGeom>
              <a:avLst/>
              <a:gdLst>
                <a:gd name="T0" fmla="*/ 0 w 27"/>
                <a:gd name="T1" fmla="*/ 0 h 10"/>
                <a:gd name="T2" fmla="*/ 0 w 27"/>
                <a:gd name="T3" fmla="*/ 0 h 10"/>
                <a:gd name="T4" fmla="*/ 0 w 27"/>
                <a:gd name="T5" fmla="*/ 0 h 10"/>
                <a:gd name="T6" fmla="*/ 0 60000 65536"/>
                <a:gd name="T7" fmla="*/ 0 60000 65536"/>
                <a:gd name="T8" fmla="*/ 0 60000 65536"/>
                <a:gd name="T9" fmla="*/ 0 w 27"/>
                <a:gd name="T10" fmla="*/ 0 h 10"/>
                <a:gd name="T11" fmla="*/ 27 w 27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0">
                  <a:moveTo>
                    <a:pt x="0" y="10"/>
                  </a:moveTo>
                  <a:lnTo>
                    <a:pt x="26" y="0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87" name="Freeform 222"/>
            <p:cNvSpPr>
              <a:spLocks/>
            </p:cNvSpPr>
            <p:nvPr/>
          </p:nvSpPr>
          <p:spPr bwMode="auto">
            <a:xfrm>
              <a:off x="4700" y="2697"/>
              <a:ext cx="2" cy="1"/>
            </a:xfrm>
            <a:custGeom>
              <a:avLst/>
              <a:gdLst>
                <a:gd name="T0" fmla="*/ 0 w 26"/>
                <a:gd name="T1" fmla="*/ 0 h 10"/>
                <a:gd name="T2" fmla="*/ 0 w 26"/>
                <a:gd name="T3" fmla="*/ 0 h 10"/>
                <a:gd name="T4" fmla="*/ 0 w 26"/>
                <a:gd name="T5" fmla="*/ 0 h 10"/>
                <a:gd name="T6" fmla="*/ 0 60000 65536"/>
                <a:gd name="T7" fmla="*/ 0 60000 65536"/>
                <a:gd name="T8" fmla="*/ 0 60000 65536"/>
                <a:gd name="T9" fmla="*/ 0 w 26"/>
                <a:gd name="T10" fmla="*/ 0 h 10"/>
                <a:gd name="T11" fmla="*/ 26 w 2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0">
                  <a:moveTo>
                    <a:pt x="0" y="1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88" name="Freeform 223"/>
            <p:cNvSpPr>
              <a:spLocks/>
            </p:cNvSpPr>
            <p:nvPr/>
          </p:nvSpPr>
          <p:spPr bwMode="auto">
            <a:xfrm>
              <a:off x="4718" y="2709"/>
              <a:ext cx="2" cy="1"/>
            </a:xfrm>
            <a:custGeom>
              <a:avLst/>
              <a:gdLst>
                <a:gd name="T0" fmla="*/ 0 w 27"/>
                <a:gd name="T1" fmla="*/ 0 h 10"/>
                <a:gd name="T2" fmla="*/ 0 w 27"/>
                <a:gd name="T3" fmla="*/ 0 h 10"/>
                <a:gd name="T4" fmla="*/ 0 w 27"/>
                <a:gd name="T5" fmla="*/ 0 h 10"/>
                <a:gd name="T6" fmla="*/ 0 60000 65536"/>
                <a:gd name="T7" fmla="*/ 0 60000 65536"/>
                <a:gd name="T8" fmla="*/ 0 60000 65536"/>
                <a:gd name="T9" fmla="*/ 0 w 27"/>
                <a:gd name="T10" fmla="*/ 0 h 10"/>
                <a:gd name="T11" fmla="*/ 27 w 27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0">
                  <a:moveTo>
                    <a:pt x="0" y="10"/>
                  </a:moveTo>
                  <a:lnTo>
                    <a:pt x="26" y="0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89" name="Freeform 224"/>
            <p:cNvSpPr>
              <a:spLocks/>
            </p:cNvSpPr>
            <p:nvPr/>
          </p:nvSpPr>
          <p:spPr bwMode="auto">
            <a:xfrm>
              <a:off x="4411" y="2714"/>
              <a:ext cx="1" cy="1"/>
            </a:xfrm>
            <a:custGeom>
              <a:avLst/>
              <a:gdLst>
                <a:gd name="T0" fmla="*/ 0 w 9"/>
                <a:gd name="T1" fmla="*/ 0 h 3"/>
                <a:gd name="T2" fmla="*/ 0 w 9"/>
                <a:gd name="T3" fmla="*/ 0 h 3"/>
                <a:gd name="T4" fmla="*/ 0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90" name="Freeform 225"/>
            <p:cNvSpPr>
              <a:spLocks/>
            </p:cNvSpPr>
            <p:nvPr/>
          </p:nvSpPr>
          <p:spPr bwMode="auto">
            <a:xfrm>
              <a:off x="4435" y="2704"/>
              <a:ext cx="2" cy="1"/>
            </a:xfrm>
            <a:custGeom>
              <a:avLst/>
              <a:gdLst>
                <a:gd name="T0" fmla="*/ 0 w 26"/>
                <a:gd name="T1" fmla="*/ 0 h 10"/>
                <a:gd name="T2" fmla="*/ 0 w 26"/>
                <a:gd name="T3" fmla="*/ 0 h 10"/>
                <a:gd name="T4" fmla="*/ 0 w 26"/>
                <a:gd name="T5" fmla="*/ 0 h 10"/>
                <a:gd name="T6" fmla="*/ 0 60000 65536"/>
                <a:gd name="T7" fmla="*/ 0 60000 65536"/>
                <a:gd name="T8" fmla="*/ 0 60000 65536"/>
                <a:gd name="T9" fmla="*/ 0 w 26"/>
                <a:gd name="T10" fmla="*/ 0 h 10"/>
                <a:gd name="T11" fmla="*/ 26 w 2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0">
                  <a:moveTo>
                    <a:pt x="0" y="1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91" name="Freeform 226"/>
            <p:cNvSpPr>
              <a:spLocks/>
            </p:cNvSpPr>
            <p:nvPr/>
          </p:nvSpPr>
          <p:spPr bwMode="auto">
            <a:xfrm>
              <a:off x="4460" y="2695"/>
              <a:ext cx="1" cy="1"/>
            </a:xfrm>
            <a:custGeom>
              <a:avLst/>
              <a:gdLst>
                <a:gd name="T0" fmla="*/ 0 w 10"/>
                <a:gd name="T1" fmla="*/ 0 h 4"/>
                <a:gd name="T2" fmla="*/ 0 w 10"/>
                <a:gd name="T3" fmla="*/ 0 h 4"/>
                <a:gd name="T4" fmla="*/ 0 w 10"/>
                <a:gd name="T5" fmla="*/ 0 h 4"/>
                <a:gd name="T6" fmla="*/ 0 60000 65536"/>
                <a:gd name="T7" fmla="*/ 0 60000 65536"/>
                <a:gd name="T8" fmla="*/ 0 60000 65536"/>
                <a:gd name="T9" fmla="*/ 0 w 10"/>
                <a:gd name="T10" fmla="*/ 0 h 4"/>
                <a:gd name="T11" fmla="*/ 10 w 10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4">
                  <a:moveTo>
                    <a:pt x="0" y="4"/>
                  </a:move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92" name="Freeform 227"/>
            <p:cNvSpPr>
              <a:spLocks/>
            </p:cNvSpPr>
            <p:nvPr/>
          </p:nvSpPr>
          <p:spPr bwMode="auto">
            <a:xfrm>
              <a:off x="4367" y="2711"/>
              <a:ext cx="2" cy="1"/>
            </a:xfrm>
            <a:custGeom>
              <a:avLst/>
              <a:gdLst>
                <a:gd name="T0" fmla="*/ 0 w 26"/>
                <a:gd name="T1" fmla="*/ 0 h 10"/>
                <a:gd name="T2" fmla="*/ 0 w 26"/>
                <a:gd name="T3" fmla="*/ 0 h 10"/>
                <a:gd name="T4" fmla="*/ 0 w 26"/>
                <a:gd name="T5" fmla="*/ 0 h 10"/>
                <a:gd name="T6" fmla="*/ 0 60000 65536"/>
                <a:gd name="T7" fmla="*/ 0 60000 65536"/>
                <a:gd name="T8" fmla="*/ 0 60000 65536"/>
                <a:gd name="T9" fmla="*/ 0 w 26"/>
                <a:gd name="T10" fmla="*/ 0 h 10"/>
                <a:gd name="T11" fmla="*/ 26 w 2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0">
                  <a:moveTo>
                    <a:pt x="0" y="1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93" name="Freeform 228"/>
            <p:cNvSpPr>
              <a:spLocks/>
            </p:cNvSpPr>
            <p:nvPr/>
          </p:nvSpPr>
          <p:spPr bwMode="auto">
            <a:xfrm>
              <a:off x="4392" y="2702"/>
              <a:ext cx="2" cy="1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0 h 9"/>
                <a:gd name="T4" fmla="*/ 0 w 26"/>
                <a:gd name="T5" fmla="*/ 0 h 9"/>
                <a:gd name="T6" fmla="*/ 0 60000 65536"/>
                <a:gd name="T7" fmla="*/ 0 60000 65536"/>
                <a:gd name="T8" fmla="*/ 0 60000 65536"/>
                <a:gd name="T9" fmla="*/ 0 w 26"/>
                <a:gd name="T10" fmla="*/ 0 h 9"/>
                <a:gd name="T11" fmla="*/ 26 w 26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9">
                  <a:moveTo>
                    <a:pt x="0" y="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94" name="Freeform 229"/>
            <p:cNvSpPr>
              <a:spLocks/>
            </p:cNvSpPr>
            <p:nvPr/>
          </p:nvSpPr>
          <p:spPr bwMode="auto">
            <a:xfrm>
              <a:off x="4324" y="2709"/>
              <a:ext cx="2" cy="1"/>
            </a:xfrm>
            <a:custGeom>
              <a:avLst/>
              <a:gdLst>
                <a:gd name="T0" fmla="*/ 0 w 27"/>
                <a:gd name="T1" fmla="*/ 0 h 9"/>
                <a:gd name="T2" fmla="*/ 0 w 27"/>
                <a:gd name="T3" fmla="*/ 0 h 9"/>
                <a:gd name="T4" fmla="*/ 0 w 27"/>
                <a:gd name="T5" fmla="*/ 0 h 9"/>
                <a:gd name="T6" fmla="*/ 0 60000 65536"/>
                <a:gd name="T7" fmla="*/ 0 60000 65536"/>
                <a:gd name="T8" fmla="*/ 0 60000 65536"/>
                <a:gd name="T9" fmla="*/ 0 w 27"/>
                <a:gd name="T10" fmla="*/ 0 h 9"/>
                <a:gd name="T11" fmla="*/ 27 w 27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9">
                  <a:moveTo>
                    <a:pt x="0" y="9"/>
                  </a:moveTo>
                  <a:lnTo>
                    <a:pt x="26" y="0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95" name="Freeform 230"/>
            <p:cNvSpPr>
              <a:spLocks/>
            </p:cNvSpPr>
            <p:nvPr/>
          </p:nvSpPr>
          <p:spPr bwMode="auto">
            <a:xfrm>
              <a:off x="4349" y="2699"/>
              <a:ext cx="2" cy="1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0 h 9"/>
                <a:gd name="T4" fmla="*/ 0 w 26"/>
                <a:gd name="T5" fmla="*/ 0 h 9"/>
                <a:gd name="T6" fmla="*/ 0 60000 65536"/>
                <a:gd name="T7" fmla="*/ 0 60000 65536"/>
                <a:gd name="T8" fmla="*/ 0 60000 65536"/>
                <a:gd name="T9" fmla="*/ 0 w 26"/>
                <a:gd name="T10" fmla="*/ 0 h 9"/>
                <a:gd name="T11" fmla="*/ 26 w 26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9">
                  <a:moveTo>
                    <a:pt x="0" y="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96" name="Freeform 231"/>
            <p:cNvSpPr>
              <a:spLocks/>
            </p:cNvSpPr>
            <p:nvPr/>
          </p:nvSpPr>
          <p:spPr bwMode="auto">
            <a:xfrm>
              <a:off x="4281" y="2706"/>
              <a:ext cx="2" cy="1"/>
            </a:xfrm>
            <a:custGeom>
              <a:avLst/>
              <a:gdLst>
                <a:gd name="T0" fmla="*/ 0 w 26"/>
                <a:gd name="T1" fmla="*/ 0 h 11"/>
                <a:gd name="T2" fmla="*/ 0 w 26"/>
                <a:gd name="T3" fmla="*/ 0 h 11"/>
                <a:gd name="T4" fmla="*/ 0 w 26"/>
                <a:gd name="T5" fmla="*/ 0 h 11"/>
                <a:gd name="T6" fmla="*/ 0 60000 65536"/>
                <a:gd name="T7" fmla="*/ 0 60000 65536"/>
                <a:gd name="T8" fmla="*/ 0 60000 65536"/>
                <a:gd name="T9" fmla="*/ 0 w 26"/>
                <a:gd name="T10" fmla="*/ 0 h 11"/>
                <a:gd name="T11" fmla="*/ 26 w 26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1">
                  <a:moveTo>
                    <a:pt x="0" y="11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97" name="Freeform 232"/>
            <p:cNvSpPr>
              <a:spLocks/>
            </p:cNvSpPr>
            <p:nvPr/>
          </p:nvSpPr>
          <p:spPr bwMode="auto">
            <a:xfrm>
              <a:off x="4306" y="2697"/>
              <a:ext cx="2" cy="1"/>
            </a:xfrm>
            <a:custGeom>
              <a:avLst/>
              <a:gdLst>
                <a:gd name="T0" fmla="*/ 0 w 26"/>
                <a:gd name="T1" fmla="*/ 0 h 10"/>
                <a:gd name="T2" fmla="*/ 0 w 26"/>
                <a:gd name="T3" fmla="*/ 0 h 10"/>
                <a:gd name="T4" fmla="*/ 0 w 26"/>
                <a:gd name="T5" fmla="*/ 0 h 10"/>
                <a:gd name="T6" fmla="*/ 0 60000 65536"/>
                <a:gd name="T7" fmla="*/ 0 60000 65536"/>
                <a:gd name="T8" fmla="*/ 0 60000 65536"/>
                <a:gd name="T9" fmla="*/ 0 w 26"/>
                <a:gd name="T10" fmla="*/ 0 h 10"/>
                <a:gd name="T11" fmla="*/ 26 w 2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0">
                  <a:moveTo>
                    <a:pt x="0" y="1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98" name="Freeform 233"/>
            <p:cNvSpPr>
              <a:spLocks/>
            </p:cNvSpPr>
            <p:nvPr/>
          </p:nvSpPr>
          <p:spPr bwMode="auto">
            <a:xfrm>
              <a:off x="4214" y="2714"/>
              <a:ext cx="1" cy="1"/>
            </a:xfrm>
            <a:custGeom>
              <a:avLst/>
              <a:gdLst>
                <a:gd name="T0" fmla="*/ 0 w 7"/>
                <a:gd name="T1" fmla="*/ 1 h 2"/>
                <a:gd name="T2" fmla="*/ 0 w 7"/>
                <a:gd name="T3" fmla="*/ 0 h 2"/>
                <a:gd name="T4" fmla="*/ 0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2"/>
                  </a:move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199" name="Freeform 234"/>
            <p:cNvSpPr>
              <a:spLocks/>
            </p:cNvSpPr>
            <p:nvPr/>
          </p:nvSpPr>
          <p:spPr bwMode="auto">
            <a:xfrm>
              <a:off x="4238" y="2704"/>
              <a:ext cx="2" cy="1"/>
            </a:xfrm>
            <a:custGeom>
              <a:avLst/>
              <a:gdLst>
                <a:gd name="T0" fmla="*/ 0 w 26"/>
                <a:gd name="T1" fmla="*/ 0 h 10"/>
                <a:gd name="T2" fmla="*/ 0 w 26"/>
                <a:gd name="T3" fmla="*/ 0 h 10"/>
                <a:gd name="T4" fmla="*/ 0 w 26"/>
                <a:gd name="T5" fmla="*/ 0 h 10"/>
                <a:gd name="T6" fmla="*/ 0 60000 65536"/>
                <a:gd name="T7" fmla="*/ 0 60000 65536"/>
                <a:gd name="T8" fmla="*/ 0 60000 65536"/>
                <a:gd name="T9" fmla="*/ 0 w 26"/>
                <a:gd name="T10" fmla="*/ 0 h 10"/>
                <a:gd name="T11" fmla="*/ 26 w 2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0">
                  <a:moveTo>
                    <a:pt x="0" y="1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00" name="Freeform 235"/>
            <p:cNvSpPr>
              <a:spLocks/>
            </p:cNvSpPr>
            <p:nvPr/>
          </p:nvSpPr>
          <p:spPr bwMode="auto">
            <a:xfrm>
              <a:off x="4263" y="2695"/>
              <a:ext cx="1" cy="1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0 h 4"/>
                <a:gd name="T4" fmla="*/ 0 w 13"/>
                <a:gd name="T5" fmla="*/ 0 h 4"/>
                <a:gd name="T6" fmla="*/ 0 60000 65536"/>
                <a:gd name="T7" fmla="*/ 0 60000 65536"/>
                <a:gd name="T8" fmla="*/ 0 60000 65536"/>
                <a:gd name="T9" fmla="*/ 0 w 13"/>
                <a:gd name="T10" fmla="*/ 0 h 4"/>
                <a:gd name="T11" fmla="*/ 13 w 1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4">
                  <a:moveTo>
                    <a:pt x="0" y="4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01" name="Freeform 236"/>
            <p:cNvSpPr>
              <a:spLocks/>
            </p:cNvSpPr>
            <p:nvPr/>
          </p:nvSpPr>
          <p:spPr bwMode="auto">
            <a:xfrm>
              <a:off x="4169" y="2711"/>
              <a:ext cx="3" cy="1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0 h 9"/>
                <a:gd name="T4" fmla="*/ 0 w 26"/>
                <a:gd name="T5" fmla="*/ 0 h 9"/>
                <a:gd name="T6" fmla="*/ 0 60000 65536"/>
                <a:gd name="T7" fmla="*/ 0 60000 65536"/>
                <a:gd name="T8" fmla="*/ 0 60000 65536"/>
                <a:gd name="T9" fmla="*/ 0 w 26"/>
                <a:gd name="T10" fmla="*/ 0 h 9"/>
                <a:gd name="T11" fmla="*/ 26 w 26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9">
                  <a:moveTo>
                    <a:pt x="0" y="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02" name="Freeform 237"/>
            <p:cNvSpPr>
              <a:spLocks/>
            </p:cNvSpPr>
            <p:nvPr/>
          </p:nvSpPr>
          <p:spPr bwMode="auto">
            <a:xfrm>
              <a:off x="4194" y="2702"/>
              <a:ext cx="3" cy="1"/>
            </a:xfrm>
            <a:custGeom>
              <a:avLst/>
              <a:gdLst>
                <a:gd name="T0" fmla="*/ 0 w 26"/>
                <a:gd name="T1" fmla="*/ 0 h 10"/>
                <a:gd name="T2" fmla="*/ 0 w 26"/>
                <a:gd name="T3" fmla="*/ 0 h 10"/>
                <a:gd name="T4" fmla="*/ 0 w 26"/>
                <a:gd name="T5" fmla="*/ 0 h 10"/>
                <a:gd name="T6" fmla="*/ 0 60000 65536"/>
                <a:gd name="T7" fmla="*/ 0 60000 65536"/>
                <a:gd name="T8" fmla="*/ 0 60000 65536"/>
                <a:gd name="T9" fmla="*/ 0 w 26"/>
                <a:gd name="T10" fmla="*/ 0 h 10"/>
                <a:gd name="T11" fmla="*/ 26 w 2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0">
                  <a:moveTo>
                    <a:pt x="0" y="1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03" name="Freeform 238"/>
            <p:cNvSpPr>
              <a:spLocks/>
            </p:cNvSpPr>
            <p:nvPr/>
          </p:nvSpPr>
          <p:spPr bwMode="auto">
            <a:xfrm>
              <a:off x="4126" y="2709"/>
              <a:ext cx="3" cy="1"/>
            </a:xfrm>
            <a:custGeom>
              <a:avLst/>
              <a:gdLst>
                <a:gd name="T0" fmla="*/ 0 w 27"/>
                <a:gd name="T1" fmla="*/ 0 h 9"/>
                <a:gd name="T2" fmla="*/ 0 w 27"/>
                <a:gd name="T3" fmla="*/ 0 h 9"/>
                <a:gd name="T4" fmla="*/ 0 w 27"/>
                <a:gd name="T5" fmla="*/ 0 h 9"/>
                <a:gd name="T6" fmla="*/ 0 60000 65536"/>
                <a:gd name="T7" fmla="*/ 0 60000 65536"/>
                <a:gd name="T8" fmla="*/ 0 60000 65536"/>
                <a:gd name="T9" fmla="*/ 0 w 27"/>
                <a:gd name="T10" fmla="*/ 0 h 9"/>
                <a:gd name="T11" fmla="*/ 27 w 27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9">
                  <a:moveTo>
                    <a:pt x="0" y="9"/>
                  </a:moveTo>
                  <a:lnTo>
                    <a:pt x="26" y="0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04" name="Freeform 239"/>
            <p:cNvSpPr>
              <a:spLocks/>
            </p:cNvSpPr>
            <p:nvPr/>
          </p:nvSpPr>
          <p:spPr bwMode="auto">
            <a:xfrm>
              <a:off x="4151" y="2699"/>
              <a:ext cx="3" cy="1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0 h 9"/>
                <a:gd name="T4" fmla="*/ 0 w 26"/>
                <a:gd name="T5" fmla="*/ 0 h 9"/>
                <a:gd name="T6" fmla="*/ 0 60000 65536"/>
                <a:gd name="T7" fmla="*/ 0 60000 65536"/>
                <a:gd name="T8" fmla="*/ 0 60000 65536"/>
                <a:gd name="T9" fmla="*/ 0 w 26"/>
                <a:gd name="T10" fmla="*/ 0 h 9"/>
                <a:gd name="T11" fmla="*/ 26 w 26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9">
                  <a:moveTo>
                    <a:pt x="0" y="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05" name="Freeform 240"/>
            <p:cNvSpPr>
              <a:spLocks/>
            </p:cNvSpPr>
            <p:nvPr/>
          </p:nvSpPr>
          <p:spPr bwMode="auto">
            <a:xfrm>
              <a:off x="4083" y="2707"/>
              <a:ext cx="3" cy="1"/>
            </a:xfrm>
            <a:custGeom>
              <a:avLst/>
              <a:gdLst>
                <a:gd name="T0" fmla="*/ 0 w 26"/>
                <a:gd name="T1" fmla="*/ 0 h 10"/>
                <a:gd name="T2" fmla="*/ 0 w 26"/>
                <a:gd name="T3" fmla="*/ 0 h 10"/>
                <a:gd name="T4" fmla="*/ 0 w 26"/>
                <a:gd name="T5" fmla="*/ 0 h 10"/>
                <a:gd name="T6" fmla="*/ 0 60000 65536"/>
                <a:gd name="T7" fmla="*/ 0 60000 65536"/>
                <a:gd name="T8" fmla="*/ 0 60000 65536"/>
                <a:gd name="T9" fmla="*/ 0 w 26"/>
                <a:gd name="T10" fmla="*/ 0 h 10"/>
                <a:gd name="T11" fmla="*/ 26 w 2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0">
                  <a:moveTo>
                    <a:pt x="0" y="1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06" name="Freeform 241"/>
            <p:cNvSpPr>
              <a:spLocks/>
            </p:cNvSpPr>
            <p:nvPr/>
          </p:nvSpPr>
          <p:spPr bwMode="auto">
            <a:xfrm>
              <a:off x="4108" y="2697"/>
              <a:ext cx="3" cy="1"/>
            </a:xfrm>
            <a:custGeom>
              <a:avLst/>
              <a:gdLst>
                <a:gd name="T0" fmla="*/ 0 w 26"/>
                <a:gd name="T1" fmla="*/ 0 h 11"/>
                <a:gd name="T2" fmla="*/ 0 w 26"/>
                <a:gd name="T3" fmla="*/ 0 h 11"/>
                <a:gd name="T4" fmla="*/ 0 w 26"/>
                <a:gd name="T5" fmla="*/ 0 h 11"/>
                <a:gd name="T6" fmla="*/ 0 60000 65536"/>
                <a:gd name="T7" fmla="*/ 0 60000 65536"/>
                <a:gd name="T8" fmla="*/ 0 60000 65536"/>
                <a:gd name="T9" fmla="*/ 0 w 26"/>
                <a:gd name="T10" fmla="*/ 0 h 11"/>
                <a:gd name="T11" fmla="*/ 26 w 26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1">
                  <a:moveTo>
                    <a:pt x="0" y="11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07" name="Freeform 242"/>
            <p:cNvSpPr>
              <a:spLocks/>
            </p:cNvSpPr>
            <p:nvPr/>
          </p:nvSpPr>
          <p:spPr bwMode="auto">
            <a:xfrm>
              <a:off x="4066" y="2695"/>
              <a:ext cx="1" cy="1"/>
            </a:xfrm>
            <a:custGeom>
              <a:avLst/>
              <a:gdLst>
                <a:gd name="T0" fmla="*/ 0 w 16"/>
                <a:gd name="T1" fmla="*/ 0 h 6"/>
                <a:gd name="T2" fmla="*/ 0 w 16"/>
                <a:gd name="T3" fmla="*/ 0 h 6"/>
                <a:gd name="T4" fmla="*/ 0 w 16"/>
                <a:gd name="T5" fmla="*/ 0 h 6"/>
                <a:gd name="T6" fmla="*/ 0 60000 65536"/>
                <a:gd name="T7" fmla="*/ 0 60000 65536"/>
                <a:gd name="T8" fmla="*/ 0 60000 65536"/>
                <a:gd name="T9" fmla="*/ 0 w 16"/>
                <a:gd name="T10" fmla="*/ 0 h 6"/>
                <a:gd name="T11" fmla="*/ 16 w 1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6">
                  <a:moveTo>
                    <a:pt x="0" y="6"/>
                  </a:moveTo>
                  <a:lnTo>
                    <a:pt x="15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08" name="Freeform 243"/>
            <p:cNvSpPr>
              <a:spLocks/>
            </p:cNvSpPr>
            <p:nvPr/>
          </p:nvSpPr>
          <p:spPr bwMode="auto">
            <a:xfrm>
              <a:off x="4460" y="2695"/>
              <a:ext cx="1" cy="1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0" y="0"/>
                  </a:moveTo>
                  <a:lnTo>
                    <a:pt x="18" y="12"/>
                  </a:lnTo>
                  <a:lnTo>
                    <a:pt x="19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09" name="Freeform 244"/>
            <p:cNvSpPr>
              <a:spLocks/>
            </p:cNvSpPr>
            <p:nvPr/>
          </p:nvSpPr>
          <p:spPr bwMode="auto">
            <a:xfrm>
              <a:off x="4478" y="2707"/>
              <a:ext cx="1" cy="1"/>
            </a:xfrm>
            <a:custGeom>
              <a:avLst/>
              <a:gdLst>
                <a:gd name="T0" fmla="*/ 0 w 19"/>
                <a:gd name="T1" fmla="*/ 0 h 11"/>
                <a:gd name="T2" fmla="*/ 0 w 19"/>
                <a:gd name="T3" fmla="*/ 0 h 11"/>
                <a:gd name="T4" fmla="*/ 0 w 19"/>
                <a:gd name="T5" fmla="*/ 0 h 11"/>
                <a:gd name="T6" fmla="*/ 0 60000 65536"/>
                <a:gd name="T7" fmla="*/ 0 60000 65536"/>
                <a:gd name="T8" fmla="*/ 0 60000 65536"/>
                <a:gd name="T9" fmla="*/ 0 w 19"/>
                <a:gd name="T10" fmla="*/ 0 h 11"/>
                <a:gd name="T11" fmla="*/ 19 w 19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1">
                  <a:moveTo>
                    <a:pt x="0" y="0"/>
                  </a:moveTo>
                  <a:lnTo>
                    <a:pt x="18" y="11"/>
                  </a:lnTo>
                  <a:lnTo>
                    <a:pt x="19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10" name="Freeform 245"/>
            <p:cNvSpPr>
              <a:spLocks/>
            </p:cNvSpPr>
            <p:nvPr/>
          </p:nvSpPr>
          <p:spPr bwMode="auto">
            <a:xfrm>
              <a:off x="4503" y="2698"/>
              <a:ext cx="1" cy="1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0" y="0"/>
                  </a:moveTo>
                  <a:lnTo>
                    <a:pt x="18" y="12"/>
                  </a:lnTo>
                  <a:lnTo>
                    <a:pt x="19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11" name="Freeform 246"/>
            <p:cNvSpPr>
              <a:spLocks/>
            </p:cNvSpPr>
            <p:nvPr/>
          </p:nvSpPr>
          <p:spPr bwMode="auto">
            <a:xfrm>
              <a:off x="4521" y="2710"/>
              <a:ext cx="1" cy="1"/>
            </a:xfrm>
            <a:custGeom>
              <a:avLst/>
              <a:gdLst>
                <a:gd name="T0" fmla="*/ 0 w 20"/>
                <a:gd name="T1" fmla="*/ 0 h 13"/>
                <a:gd name="T2" fmla="*/ 0 w 20"/>
                <a:gd name="T3" fmla="*/ 0 h 13"/>
                <a:gd name="T4" fmla="*/ 0 w 20"/>
                <a:gd name="T5" fmla="*/ 0 h 13"/>
                <a:gd name="T6" fmla="*/ 0 60000 65536"/>
                <a:gd name="T7" fmla="*/ 0 60000 65536"/>
                <a:gd name="T8" fmla="*/ 0 60000 65536"/>
                <a:gd name="T9" fmla="*/ 0 w 20"/>
                <a:gd name="T10" fmla="*/ 0 h 13"/>
                <a:gd name="T11" fmla="*/ 20 w 20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3">
                  <a:moveTo>
                    <a:pt x="0" y="0"/>
                  </a:moveTo>
                  <a:lnTo>
                    <a:pt x="19" y="13"/>
                  </a:lnTo>
                  <a:lnTo>
                    <a:pt x="20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12" name="Freeform 247"/>
            <p:cNvSpPr>
              <a:spLocks/>
            </p:cNvSpPr>
            <p:nvPr/>
          </p:nvSpPr>
          <p:spPr bwMode="auto">
            <a:xfrm>
              <a:off x="4546" y="2700"/>
              <a:ext cx="1" cy="1"/>
            </a:xfrm>
            <a:custGeom>
              <a:avLst/>
              <a:gdLst>
                <a:gd name="T0" fmla="*/ 0 w 19"/>
                <a:gd name="T1" fmla="*/ 0 h 11"/>
                <a:gd name="T2" fmla="*/ 0 w 19"/>
                <a:gd name="T3" fmla="*/ 0 h 11"/>
                <a:gd name="T4" fmla="*/ 0 w 19"/>
                <a:gd name="T5" fmla="*/ 0 h 11"/>
                <a:gd name="T6" fmla="*/ 0 60000 65536"/>
                <a:gd name="T7" fmla="*/ 0 60000 65536"/>
                <a:gd name="T8" fmla="*/ 0 60000 65536"/>
                <a:gd name="T9" fmla="*/ 0 w 19"/>
                <a:gd name="T10" fmla="*/ 0 h 11"/>
                <a:gd name="T11" fmla="*/ 19 w 19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1">
                  <a:moveTo>
                    <a:pt x="0" y="0"/>
                  </a:moveTo>
                  <a:lnTo>
                    <a:pt x="18" y="11"/>
                  </a:lnTo>
                  <a:lnTo>
                    <a:pt x="19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13" name="Freeform 248"/>
            <p:cNvSpPr>
              <a:spLocks/>
            </p:cNvSpPr>
            <p:nvPr/>
          </p:nvSpPr>
          <p:spPr bwMode="auto">
            <a:xfrm>
              <a:off x="4564" y="2712"/>
              <a:ext cx="1" cy="1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0" y="0"/>
                  </a:moveTo>
                  <a:lnTo>
                    <a:pt x="18" y="12"/>
                  </a:lnTo>
                  <a:lnTo>
                    <a:pt x="19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14" name="Freeform 249"/>
            <p:cNvSpPr>
              <a:spLocks/>
            </p:cNvSpPr>
            <p:nvPr/>
          </p:nvSpPr>
          <p:spPr bwMode="auto">
            <a:xfrm>
              <a:off x="4589" y="2702"/>
              <a:ext cx="1" cy="1"/>
            </a:xfrm>
            <a:custGeom>
              <a:avLst/>
              <a:gdLst>
                <a:gd name="T0" fmla="*/ 0 w 19"/>
                <a:gd name="T1" fmla="*/ 0 h 13"/>
                <a:gd name="T2" fmla="*/ 0 w 19"/>
                <a:gd name="T3" fmla="*/ 0 h 13"/>
                <a:gd name="T4" fmla="*/ 0 w 19"/>
                <a:gd name="T5" fmla="*/ 0 h 13"/>
                <a:gd name="T6" fmla="*/ 0 60000 65536"/>
                <a:gd name="T7" fmla="*/ 0 60000 65536"/>
                <a:gd name="T8" fmla="*/ 0 60000 65536"/>
                <a:gd name="T9" fmla="*/ 0 w 19"/>
                <a:gd name="T10" fmla="*/ 0 h 13"/>
                <a:gd name="T11" fmla="*/ 19 w 19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3">
                  <a:moveTo>
                    <a:pt x="0" y="0"/>
                  </a:moveTo>
                  <a:lnTo>
                    <a:pt x="17" y="13"/>
                  </a:lnTo>
                  <a:lnTo>
                    <a:pt x="19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15" name="Freeform 250"/>
            <p:cNvSpPr>
              <a:spLocks/>
            </p:cNvSpPr>
            <p:nvPr/>
          </p:nvSpPr>
          <p:spPr bwMode="auto">
            <a:xfrm>
              <a:off x="4632" y="2705"/>
              <a:ext cx="1" cy="1"/>
            </a:xfrm>
            <a:custGeom>
              <a:avLst/>
              <a:gdLst>
                <a:gd name="T0" fmla="*/ 0 w 18"/>
                <a:gd name="T1" fmla="*/ 0 h 11"/>
                <a:gd name="T2" fmla="*/ 0 w 18"/>
                <a:gd name="T3" fmla="*/ 0 h 11"/>
                <a:gd name="T4" fmla="*/ 0 w 18"/>
                <a:gd name="T5" fmla="*/ 0 h 11"/>
                <a:gd name="T6" fmla="*/ 0 60000 65536"/>
                <a:gd name="T7" fmla="*/ 0 60000 65536"/>
                <a:gd name="T8" fmla="*/ 0 60000 65536"/>
                <a:gd name="T9" fmla="*/ 0 w 18"/>
                <a:gd name="T10" fmla="*/ 0 h 11"/>
                <a:gd name="T11" fmla="*/ 18 w 18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1">
                  <a:moveTo>
                    <a:pt x="0" y="0"/>
                  </a:moveTo>
                  <a:lnTo>
                    <a:pt x="17" y="11"/>
                  </a:lnTo>
                  <a:lnTo>
                    <a:pt x="18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16" name="Freeform 251"/>
            <p:cNvSpPr>
              <a:spLocks/>
            </p:cNvSpPr>
            <p:nvPr/>
          </p:nvSpPr>
          <p:spPr bwMode="auto">
            <a:xfrm>
              <a:off x="4657" y="2695"/>
              <a:ext cx="1" cy="1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0" y="0"/>
                  </a:moveTo>
                  <a:lnTo>
                    <a:pt x="18" y="12"/>
                  </a:lnTo>
                  <a:lnTo>
                    <a:pt x="19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17" name="Freeform 252"/>
            <p:cNvSpPr>
              <a:spLocks/>
            </p:cNvSpPr>
            <p:nvPr/>
          </p:nvSpPr>
          <p:spPr bwMode="auto">
            <a:xfrm>
              <a:off x="4675" y="2707"/>
              <a:ext cx="1" cy="1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0" y="0"/>
                  </a:moveTo>
                  <a:lnTo>
                    <a:pt x="18" y="12"/>
                  </a:lnTo>
                  <a:lnTo>
                    <a:pt x="19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18" name="Freeform 253"/>
            <p:cNvSpPr>
              <a:spLocks/>
            </p:cNvSpPr>
            <p:nvPr/>
          </p:nvSpPr>
          <p:spPr bwMode="auto">
            <a:xfrm>
              <a:off x="4700" y="2697"/>
              <a:ext cx="1" cy="2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0" y="0"/>
                  </a:moveTo>
                  <a:lnTo>
                    <a:pt x="18" y="12"/>
                  </a:lnTo>
                  <a:lnTo>
                    <a:pt x="19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19" name="Freeform 254"/>
            <p:cNvSpPr>
              <a:spLocks/>
            </p:cNvSpPr>
            <p:nvPr/>
          </p:nvSpPr>
          <p:spPr bwMode="auto">
            <a:xfrm>
              <a:off x="4718" y="2710"/>
              <a:ext cx="1" cy="1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0" y="0"/>
                  </a:moveTo>
                  <a:lnTo>
                    <a:pt x="18" y="12"/>
                  </a:lnTo>
                  <a:lnTo>
                    <a:pt x="19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20" name="Freeform 255"/>
            <p:cNvSpPr>
              <a:spLocks/>
            </p:cNvSpPr>
            <p:nvPr/>
          </p:nvSpPr>
          <p:spPr bwMode="auto">
            <a:xfrm>
              <a:off x="4435" y="2705"/>
              <a:ext cx="1" cy="1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0 h 12"/>
                <a:gd name="T4" fmla="*/ 0 w 18"/>
                <a:gd name="T5" fmla="*/ 0 h 12"/>
                <a:gd name="T6" fmla="*/ 0 60000 65536"/>
                <a:gd name="T7" fmla="*/ 0 60000 65536"/>
                <a:gd name="T8" fmla="*/ 0 60000 65536"/>
                <a:gd name="T9" fmla="*/ 0 w 18"/>
                <a:gd name="T10" fmla="*/ 0 h 12"/>
                <a:gd name="T11" fmla="*/ 18 w 18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2">
                  <a:moveTo>
                    <a:pt x="0" y="0"/>
                  </a:moveTo>
                  <a:lnTo>
                    <a:pt x="17" y="12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21" name="Freeform 256"/>
            <p:cNvSpPr>
              <a:spLocks/>
            </p:cNvSpPr>
            <p:nvPr/>
          </p:nvSpPr>
          <p:spPr bwMode="auto">
            <a:xfrm>
              <a:off x="4392" y="2702"/>
              <a:ext cx="1" cy="1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0" y="0"/>
                  </a:moveTo>
                  <a:lnTo>
                    <a:pt x="17" y="12"/>
                  </a:lnTo>
                  <a:lnTo>
                    <a:pt x="19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22" name="Freeform 257"/>
            <p:cNvSpPr>
              <a:spLocks/>
            </p:cNvSpPr>
            <p:nvPr/>
          </p:nvSpPr>
          <p:spPr bwMode="auto">
            <a:xfrm>
              <a:off x="4349" y="2700"/>
              <a:ext cx="1" cy="1"/>
            </a:xfrm>
            <a:custGeom>
              <a:avLst/>
              <a:gdLst>
                <a:gd name="T0" fmla="*/ 0 w 19"/>
                <a:gd name="T1" fmla="*/ 0 h 13"/>
                <a:gd name="T2" fmla="*/ 0 w 19"/>
                <a:gd name="T3" fmla="*/ 0 h 13"/>
                <a:gd name="T4" fmla="*/ 0 w 19"/>
                <a:gd name="T5" fmla="*/ 0 h 13"/>
                <a:gd name="T6" fmla="*/ 0 60000 65536"/>
                <a:gd name="T7" fmla="*/ 0 60000 65536"/>
                <a:gd name="T8" fmla="*/ 0 60000 65536"/>
                <a:gd name="T9" fmla="*/ 0 w 19"/>
                <a:gd name="T10" fmla="*/ 0 h 13"/>
                <a:gd name="T11" fmla="*/ 19 w 19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3">
                  <a:moveTo>
                    <a:pt x="0" y="0"/>
                  </a:moveTo>
                  <a:lnTo>
                    <a:pt x="18" y="13"/>
                  </a:lnTo>
                  <a:lnTo>
                    <a:pt x="19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23" name="Freeform 258"/>
            <p:cNvSpPr>
              <a:spLocks/>
            </p:cNvSpPr>
            <p:nvPr/>
          </p:nvSpPr>
          <p:spPr bwMode="auto">
            <a:xfrm>
              <a:off x="4367" y="2712"/>
              <a:ext cx="1" cy="1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0" y="0"/>
                  </a:moveTo>
                  <a:lnTo>
                    <a:pt x="18" y="12"/>
                  </a:lnTo>
                  <a:lnTo>
                    <a:pt x="19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24" name="Freeform 259"/>
            <p:cNvSpPr>
              <a:spLocks/>
            </p:cNvSpPr>
            <p:nvPr/>
          </p:nvSpPr>
          <p:spPr bwMode="auto">
            <a:xfrm>
              <a:off x="4306" y="2698"/>
              <a:ext cx="1" cy="1"/>
            </a:xfrm>
            <a:custGeom>
              <a:avLst/>
              <a:gdLst>
                <a:gd name="T0" fmla="*/ 0 w 19"/>
                <a:gd name="T1" fmla="*/ 0 h 11"/>
                <a:gd name="T2" fmla="*/ 0 w 19"/>
                <a:gd name="T3" fmla="*/ 0 h 11"/>
                <a:gd name="T4" fmla="*/ 0 w 19"/>
                <a:gd name="T5" fmla="*/ 0 h 11"/>
                <a:gd name="T6" fmla="*/ 0 60000 65536"/>
                <a:gd name="T7" fmla="*/ 0 60000 65536"/>
                <a:gd name="T8" fmla="*/ 0 60000 65536"/>
                <a:gd name="T9" fmla="*/ 0 w 19"/>
                <a:gd name="T10" fmla="*/ 0 h 11"/>
                <a:gd name="T11" fmla="*/ 19 w 19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1">
                  <a:moveTo>
                    <a:pt x="0" y="0"/>
                  </a:moveTo>
                  <a:lnTo>
                    <a:pt x="18" y="11"/>
                  </a:lnTo>
                  <a:lnTo>
                    <a:pt x="19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25" name="Freeform 260"/>
            <p:cNvSpPr>
              <a:spLocks/>
            </p:cNvSpPr>
            <p:nvPr/>
          </p:nvSpPr>
          <p:spPr bwMode="auto">
            <a:xfrm>
              <a:off x="4324" y="2710"/>
              <a:ext cx="1" cy="1"/>
            </a:xfrm>
            <a:custGeom>
              <a:avLst/>
              <a:gdLst>
                <a:gd name="T0" fmla="*/ 0 w 19"/>
                <a:gd name="T1" fmla="*/ 0 h 13"/>
                <a:gd name="T2" fmla="*/ 0 w 19"/>
                <a:gd name="T3" fmla="*/ 0 h 13"/>
                <a:gd name="T4" fmla="*/ 0 w 19"/>
                <a:gd name="T5" fmla="*/ 0 h 13"/>
                <a:gd name="T6" fmla="*/ 0 60000 65536"/>
                <a:gd name="T7" fmla="*/ 0 60000 65536"/>
                <a:gd name="T8" fmla="*/ 0 60000 65536"/>
                <a:gd name="T9" fmla="*/ 0 w 19"/>
                <a:gd name="T10" fmla="*/ 0 h 13"/>
                <a:gd name="T11" fmla="*/ 19 w 19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3">
                  <a:moveTo>
                    <a:pt x="0" y="0"/>
                  </a:moveTo>
                  <a:lnTo>
                    <a:pt x="18" y="13"/>
                  </a:lnTo>
                  <a:lnTo>
                    <a:pt x="19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26" name="Freeform 261"/>
            <p:cNvSpPr>
              <a:spLocks/>
            </p:cNvSpPr>
            <p:nvPr/>
          </p:nvSpPr>
          <p:spPr bwMode="auto">
            <a:xfrm>
              <a:off x="4263" y="2695"/>
              <a:ext cx="1" cy="1"/>
            </a:xfrm>
            <a:custGeom>
              <a:avLst/>
              <a:gdLst>
                <a:gd name="T0" fmla="*/ 0 w 19"/>
                <a:gd name="T1" fmla="*/ 0 h 13"/>
                <a:gd name="T2" fmla="*/ 0 w 19"/>
                <a:gd name="T3" fmla="*/ 0 h 13"/>
                <a:gd name="T4" fmla="*/ 0 w 19"/>
                <a:gd name="T5" fmla="*/ 0 h 13"/>
                <a:gd name="T6" fmla="*/ 0 60000 65536"/>
                <a:gd name="T7" fmla="*/ 0 60000 65536"/>
                <a:gd name="T8" fmla="*/ 0 60000 65536"/>
                <a:gd name="T9" fmla="*/ 0 w 19"/>
                <a:gd name="T10" fmla="*/ 0 h 13"/>
                <a:gd name="T11" fmla="*/ 19 w 19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3">
                  <a:moveTo>
                    <a:pt x="0" y="0"/>
                  </a:moveTo>
                  <a:lnTo>
                    <a:pt x="18" y="13"/>
                  </a:lnTo>
                  <a:lnTo>
                    <a:pt x="19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27" name="Freeform 262"/>
            <p:cNvSpPr>
              <a:spLocks/>
            </p:cNvSpPr>
            <p:nvPr/>
          </p:nvSpPr>
          <p:spPr bwMode="auto">
            <a:xfrm>
              <a:off x="4281" y="2707"/>
              <a:ext cx="1" cy="1"/>
            </a:xfrm>
            <a:custGeom>
              <a:avLst/>
              <a:gdLst>
                <a:gd name="T0" fmla="*/ 0 w 18"/>
                <a:gd name="T1" fmla="*/ 0 h 11"/>
                <a:gd name="T2" fmla="*/ 0 w 18"/>
                <a:gd name="T3" fmla="*/ 0 h 11"/>
                <a:gd name="T4" fmla="*/ 0 w 18"/>
                <a:gd name="T5" fmla="*/ 0 h 11"/>
                <a:gd name="T6" fmla="*/ 0 60000 65536"/>
                <a:gd name="T7" fmla="*/ 0 60000 65536"/>
                <a:gd name="T8" fmla="*/ 0 60000 65536"/>
                <a:gd name="T9" fmla="*/ 0 w 18"/>
                <a:gd name="T10" fmla="*/ 0 h 11"/>
                <a:gd name="T11" fmla="*/ 18 w 18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1">
                  <a:moveTo>
                    <a:pt x="0" y="0"/>
                  </a:moveTo>
                  <a:lnTo>
                    <a:pt x="17" y="11"/>
                  </a:lnTo>
                  <a:lnTo>
                    <a:pt x="18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28" name="Freeform 263"/>
            <p:cNvSpPr>
              <a:spLocks/>
            </p:cNvSpPr>
            <p:nvPr/>
          </p:nvSpPr>
          <p:spPr bwMode="auto">
            <a:xfrm>
              <a:off x="4238" y="2705"/>
              <a:ext cx="1" cy="1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0 h 12"/>
                <a:gd name="T4" fmla="*/ 0 w 18"/>
                <a:gd name="T5" fmla="*/ 0 h 12"/>
                <a:gd name="T6" fmla="*/ 0 60000 65536"/>
                <a:gd name="T7" fmla="*/ 0 60000 65536"/>
                <a:gd name="T8" fmla="*/ 0 60000 65536"/>
                <a:gd name="T9" fmla="*/ 0 w 18"/>
                <a:gd name="T10" fmla="*/ 0 h 12"/>
                <a:gd name="T11" fmla="*/ 18 w 18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2">
                  <a:moveTo>
                    <a:pt x="0" y="0"/>
                  </a:moveTo>
                  <a:lnTo>
                    <a:pt x="17" y="12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29" name="Freeform 264"/>
            <p:cNvSpPr>
              <a:spLocks/>
            </p:cNvSpPr>
            <p:nvPr/>
          </p:nvSpPr>
          <p:spPr bwMode="auto">
            <a:xfrm>
              <a:off x="4194" y="2703"/>
              <a:ext cx="2" cy="1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0" y="0"/>
                  </a:moveTo>
                  <a:lnTo>
                    <a:pt x="17" y="12"/>
                  </a:lnTo>
                  <a:lnTo>
                    <a:pt x="19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30" name="Freeform 265"/>
            <p:cNvSpPr>
              <a:spLocks/>
            </p:cNvSpPr>
            <p:nvPr/>
          </p:nvSpPr>
          <p:spPr bwMode="auto">
            <a:xfrm>
              <a:off x="4151" y="2700"/>
              <a:ext cx="2" cy="1"/>
            </a:xfrm>
            <a:custGeom>
              <a:avLst/>
              <a:gdLst>
                <a:gd name="T0" fmla="*/ 0 w 19"/>
                <a:gd name="T1" fmla="*/ 0 h 13"/>
                <a:gd name="T2" fmla="*/ 0 w 19"/>
                <a:gd name="T3" fmla="*/ 0 h 13"/>
                <a:gd name="T4" fmla="*/ 0 w 19"/>
                <a:gd name="T5" fmla="*/ 0 h 13"/>
                <a:gd name="T6" fmla="*/ 0 60000 65536"/>
                <a:gd name="T7" fmla="*/ 0 60000 65536"/>
                <a:gd name="T8" fmla="*/ 0 60000 65536"/>
                <a:gd name="T9" fmla="*/ 0 w 19"/>
                <a:gd name="T10" fmla="*/ 0 h 13"/>
                <a:gd name="T11" fmla="*/ 19 w 19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3">
                  <a:moveTo>
                    <a:pt x="0" y="0"/>
                  </a:moveTo>
                  <a:lnTo>
                    <a:pt x="18" y="13"/>
                  </a:lnTo>
                  <a:lnTo>
                    <a:pt x="19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31" name="Freeform 266"/>
            <p:cNvSpPr>
              <a:spLocks/>
            </p:cNvSpPr>
            <p:nvPr/>
          </p:nvSpPr>
          <p:spPr bwMode="auto">
            <a:xfrm>
              <a:off x="4169" y="2712"/>
              <a:ext cx="2" cy="1"/>
            </a:xfrm>
            <a:custGeom>
              <a:avLst/>
              <a:gdLst>
                <a:gd name="T0" fmla="*/ 0 w 19"/>
                <a:gd name="T1" fmla="*/ 0 h 13"/>
                <a:gd name="T2" fmla="*/ 0 w 19"/>
                <a:gd name="T3" fmla="*/ 0 h 13"/>
                <a:gd name="T4" fmla="*/ 0 w 19"/>
                <a:gd name="T5" fmla="*/ 0 h 13"/>
                <a:gd name="T6" fmla="*/ 0 60000 65536"/>
                <a:gd name="T7" fmla="*/ 0 60000 65536"/>
                <a:gd name="T8" fmla="*/ 0 60000 65536"/>
                <a:gd name="T9" fmla="*/ 0 w 19"/>
                <a:gd name="T10" fmla="*/ 0 h 13"/>
                <a:gd name="T11" fmla="*/ 19 w 19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3">
                  <a:moveTo>
                    <a:pt x="0" y="0"/>
                  </a:moveTo>
                  <a:lnTo>
                    <a:pt x="18" y="13"/>
                  </a:lnTo>
                  <a:lnTo>
                    <a:pt x="19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32" name="Freeform 267"/>
            <p:cNvSpPr>
              <a:spLocks/>
            </p:cNvSpPr>
            <p:nvPr/>
          </p:nvSpPr>
          <p:spPr bwMode="auto">
            <a:xfrm>
              <a:off x="4108" y="2698"/>
              <a:ext cx="2" cy="1"/>
            </a:xfrm>
            <a:custGeom>
              <a:avLst/>
              <a:gdLst>
                <a:gd name="T0" fmla="*/ 0 w 19"/>
                <a:gd name="T1" fmla="*/ 0 h 11"/>
                <a:gd name="T2" fmla="*/ 0 w 19"/>
                <a:gd name="T3" fmla="*/ 0 h 11"/>
                <a:gd name="T4" fmla="*/ 0 w 19"/>
                <a:gd name="T5" fmla="*/ 0 h 11"/>
                <a:gd name="T6" fmla="*/ 0 60000 65536"/>
                <a:gd name="T7" fmla="*/ 0 60000 65536"/>
                <a:gd name="T8" fmla="*/ 0 60000 65536"/>
                <a:gd name="T9" fmla="*/ 0 w 19"/>
                <a:gd name="T10" fmla="*/ 0 h 11"/>
                <a:gd name="T11" fmla="*/ 19 w 19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1">
                  <a:moveTo>
                    <a:pt x="0" y="0"/>
                  </a:moveTo>
                  <a:lnTo>
                    <a:pt x="18" y="11"/>
                  </a:lnTo>
                  <a:lnTo>
                    <a:pt x="19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33" name="Freeform 268"/>
            <p:cNvSpPr>
              <a:spLocks/>
            </p:cNvSpPr>
            <p:nvPr/>
          </p:nvSpPr>
          <p:spPr bwMode="auto">
            <a:xfrm>
              <a:off x="4126" y="2710"/>
              <a:ext cx="2" cy="1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0" y="0"/>
                  </a:moveTo>
                  <a:lnTo>
                    <a:pt x="18" y="12"/>
                  </a:lnTo>
                  <a:lnTo>
                    <a:pt x="19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34" name="Freeform 269"/>
            <p:cNvSpPr>
              <a:spLocks/>
            </p:cNvSpPr>
            <p:nvPr/>
          </p:nvSpPr>
          <p:spPr bwMode="auto">
            <a:xfrm>
              <a:off x="4066" y="2695"/>
              <a:ext cx="1" cy="1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0" y="0"/>
                  </a:moveTo>
                  <a:lnTo>
                    <a:pt x="18" y="12"/>
                  </a:lnTo>
                  <a:lnTo>
                    <a:pt x="19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35" name="Freeform 270"/>
            <p:cNvSpPr>
              <a:spLocks/>
            </p:cNvSpPr>
            <p:nvPr/>
          </p:nvSpPr>
          <p:spPr bwMode="auto">
            <a:xfrm>
              <a:off x="4083" y="2707"/>
              <a:ext cx="2" cy="1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0 h 12"/>
                <a:gd name="T4" fmla="*/ 0 w 18"/>
                <a:gd name="T5" fmla="*/ 0 h 12"/>
                <a:gd name="T6" fmla="*/ 0 60000 65536"/>
                <a:gd name="T7" fmla="*/ 0 60000 65536"/>
                <a:gd name="T8" fmla="*/ 0 60000 65536"/>
                <a:gd name="T9" fmla="*/ 0 w 18"/>
                <a:gd name="T10" fmla="*/ 0 h 12"/>
                <a:gd name="T11" fmla="*/ 18 w 18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2">
                  <a:moveTo>
                    <a:pt x="0" y="0"/>
                  </a:moveTo>
                  <a:lnTo>
                    <a:pt x="17" y="12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36" name="Freeform 271"/>
            <p:cNvSpPr>
              <a:spLocks/>
            </p:cNvSpPr>
            <p:nvPr/>
          </p:nvSpPr>
          <p:spPr bwMode="auto">
            <a:xfrm>
              <a:off x="4461" y="2695"/>
              <a:ext cx="1" cy="1"/>
            </a:xfrm>
            <a:custGeom>
              <a:avLst/>
              <a:gdLst>
                <a:gd name="T0" fmla="*/ 0 w 6"/>
                <a:gd name="T1" fmla="*/ 0 h 16"/>
                <a:gd name="T2" fmla="*/ 0 w 6"/>
                <a:gd name="T3" fmla="*/ 0 h 16"/>
                <a:gd name="T4" fmla="*/ 0 w 6"/>
                <a:gd name="T5" fmla="*/ 0 h 16"/>
                <a:gd name="T6" fmla="*/ 0 60000 65536"/>
                <a:gd name="T7" fmla="*/ 0 60000 65536"/>
                <a:gd name="T8" fmla="*/ 0 60000 65536"/>
                <a:gd name="T9" fmla="*/ 0 w 6"/>
                <a:gd name="T10" fmla="*/ 0 h 16"/>
                <a:gd name="T11" fmla="*/ 6 w 6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6">
                  <a:moveTo>
                    <a:pt x="0" y="16"/>
                  </a:move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37" name="Freeform 272"/>
            <p:cNvSpPr>
              <a:spLocks/>
            </p:cNvSpPr>
            <p:nvPr/>
          </p:nvSpPr>
          <p:spPr bwMode="auto">
            <a:xfrm>
              <a:off x="4479" y="2706"/>
              <a:ext cx="1" cy="2"/>
            </a:xfrm>
            <a:custGeom>
              <a:avLst/>
              <a:gdLst>
                <a:gd name="T0" fmla="*/ 0 w 9"/>
                <a:gd name="T1" fmla="*/ 0 h 21"/>
                <a:gd name="T2" fmla="*/ 0 w 9"/>
                <a:gd name="T3" fmla="*/ 0 h 21"/>
                <a:gd name="T4" fmla="*/ 0 w 9"/>
                <a:gd name="T5" fmla="*/ 0 h 21"/>
                <a:gd name="T6" fmla="*/ 0 60000 65536"/>
                <a:gd name="T7" fmla="*/ 0 60000 65536"/>
                <a:gd name="T8" fmla="*/ 0 60000 65536"/>
                <a:gd name="T9" fmla="*/ 0 w 9"/>
                <a:gd name="T10" fmla="*/ 0 h 21"/>
                <a:gd name="T11" fmla="*/ 9 w 9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1">
                  <a:moveTo>
                    <a:pt x="0" y="21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38" name="Freeform 273"/>
            <p:cNvSpPr>
              <a:spLocks/>
            </p:cNvSpPr>
            <p:nvPr/>
          </p:nvSpPr>
          <p:spPr bwMode="auto">
            <a:xfrm>
              <a:off x="4504" y="2697"/>
              <a:ext cx="1" cy="2"/>
            </a:xfrm>
            <a:custGeom>
              <a:avLst/>
              <a:gdLst>
                <a:gd name="T0" fmla="*/ 0 w 8"/>
                <a:gd name="T1" fmla="*/ 0 h 22"/>
                <a:gd name="T2" fmla="*/ 0 w 8"/>
                <a:gd name="T3" fmla="*/ 0 h 22"/>
                <a:gd name="T4" fmla="*/ 0 w 8"/>
                <a:gd name="T5" fmla="*/ 0 h 22"/>
                <a:gd name="T6" fmla="*/ 0 60000 65536"/>
                <a:gd name="T7" fmla="*/ 0 60000 65536"/>
                <a:gd name="T8" fmla="*/ 0 60000 65536"/>
                <a:gd name="T9" fmla="*/ 0 w 8"/>
                <a:gd name="T10" fmla="*/ 0 h 22"/>
                <a:gd name="T11" fmla="*/ 8 w 8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2">
                  <a:moveTo>
                    <a:pt x="0" y="22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39" name="Freeform 274"/>
            <p:cNvSpPr>
              <a:spLocks/>
            </p:cNvSpPr>
            <p:nvPr/>
          </p:nvSpPr>
          <p:spPr bwMode="auto">
            <a:xfrm>
              <a:off x="4522" y="2709"/>
              <a:ext cx="1" cy="2"/>
            </a:xfrm>
            <a:custGeom>
              <a:avLst/>
              <a:gdLst>
                <a:gd name="T0" fmla="*/ 0 w 8"/>
                <a:gd name="T1" fmla="*/ 0 h 22"/>
                <a:gd name="T2" fmla="*/ 0 w 8"/>
                <a:gd name="T3" fmla="*/ 0 h 22"/>
                <a:gd name="T4" fmla="*/ 0 w 8"/>
                <a:gd name="T5" fmla="*/ 0 h 22"/>
                <a:gd name="T6" fmla="*/ 0 60000 65536"/>
                <a:gd name="T7" fmla="*/ 0 60000 65536"/>
                <a:gd name="T8" fmla="*/ 0 60000 65536"/>
                <a:gd name="T9" fmla="*/ 0 w 8"/>
                <a:gd name="T10" fmla="*/ 0 h 22"/>
                <a:gd name="T11" fmla="*/ 8 w 8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2">
                  <a:moveTo>
                    <a:pt x="0" y="22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40" name="Freeform 275"/>
            <p:cNvSpPr>
              <a:spLocks/>
            </p:cNvSpPr>
            <p:nvPr/>
          </p:nvSpPr>
          <p:spPr bwMode="auto">
            <a:xfrm>
              <a:off x="4547" y="2699"/>
              <a:ext cx="1" cy="2"/>
            </a:xfrm>
            <a:custGeom>
              <a:avLst/>
              <a:gdLst>
                <a:gd name="T0" fmla="*/ 0 w 8"/>
                <a:gd name="T1" fmla="*/ 0 h 21"/>
                <a:gd name="T2" fmla="*/ 0 w 8"/>
                <a:gd name="T3" fmla="*/ 0 h 21"/>
                <a:gd name="T4" fmla="*/ 0 w 8"/>
                <a:gd name="T5" fmla="*/ 0 h 21"/>
                <a:gd name="T6" fmla="*/ 0 60000 65536"/>
                <a:gd name="T7" fmla="*/ 0 60000 65536"/>
                <a:gd name="T8" fmla="*/ 0 60000 65536"/>
                <a:gd name="T9" fmla="*/ 0 w 8"/>
                <a:gd name="T10" fmla="*/ 0 h 21"/>
                <a:gd name="T11" fmla="*/ 8 w 8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1">
                  <a:moveTo>
                    <a:pt x="0" y="21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41" name="Freeform 276"/>
            <p:cNvSpPr>
              <a:spLocks/>
            </p:cNvSpPr>
            <p:nvPr/>
          </p:nvSpPr>
          <p:spPr bwMode="auto">
            <a:xfrm>
              <a:off x="4565" y="2711"/>
              <a:ext cx="1" cy="2"/>
            </a:xfrm>
            <a:custGeom>
              <a:avLst/>
              <a:gdLst>
                <a:gd name="T0" fmla="*/ 0 w 8"/>
                <a:gd name="T1" fmla="*/ 0 h 21"/>
                <a:gd name="T2" fmla="*/ 0 w 8"/>
                <a:gd name="T3" fmla="*/ 0 h 21"/>
                <a:gd name="T4" fmla="*/ 0 w 8"/>
                <a:gd name="T5" fmla="*/ 0 h 21"/>
                <a:gd name="T6" fmla="*/ 0 60000 65536"/>
                <a:gd name="T7" fmla="*/ 0 60000 65536"/>
                <a:gd name="T8" fmla="*/ 0 60000 65536"/>
                <a:gd name="T9" fmla="*/ 0 w 8"/>
                <a:gd name="T10" fmla="*/ 0 h 21"/>
                <a:gd name="T11" fmla="*/ 8 w 8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1">
                  <a:moveTo>
                    <a:pt x="0" y="21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42" name="Freeform 277"/>
            <p:cNvSpPr>
              <a:spLocks/>
            </p:cNvSpPr>
            <p:nvPr/>
          </p:nvSpPr>
          <p:spPr bwMode="auto">
            <a:xfrm>
              <a:off x="4590" y="2702"/>
              <a:ext cx="1" cy="1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0 h 22"/>
                <a:gd name="T4" fmla="*/ 0 w 9"/>
                <a:gd name="T5" fmla="*/ 0 h 22"/>
                <a:gd name="T6" fmla="*/ 0 60000 65536"/>
                <a:gd name="T7" fmla="*/ 0 60000 65536"/>
                <a:gd name="T8" fmla="*/ 0 60000 65536"/>
                <a:gd name="T9" fmla="*/ 0 w 9"/>
                <a:gd name="T10" fmla="*/ 0 h 22"/>
                <a:gd name="T11" fmla="*/ 9 w 9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2">
                  <a:moveTo>
                    <a:pt x="0" y="22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43" name="Freeform 278"/>
            <p:cNvSpPr>
              <a:spLocks/>
            </p:cNvSpPr>
            <p:nvPr/>
          </p:nvSpPr>
          <p:spPr bwMode="auto">
            <a:xfrm>
              <a:off x="4609" y="2714"/>
              <a:ext cx="1" cy="1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0 w 3"/>
                <a:gd name="T5" fmla="*/ 0 h 4"/>
                <a:gd name="T6" fmla="*/ 0 60000 65536"/>
                <a:gd name="T7" fmla="*/ 0 60000 65536"/>
                <a:gd name="T8" fmla="*/ 0 60000 65536"/>
                <a:gd name="T9" fmla="*/ 0 w 3"/>
                <a:gd name="T10" fmla="*/ 0 h 4"/>
                <a:gd name="T11" fmla="*/ 3 w 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4">
                  <a:moveTo>
                    <a:pt x="0" y="4"/>
                  </a:move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44" name="Freeform 279"/>
            <p:cNvSpPr>
              <a:spLocks/>
            </p:cNvSpPr>
            <p:nvPr/>
          </p:nvSpPr>
          <p:spPr bwMode="auto">
            <a:xfrm>
              <a:off x="4633" y="2704"/>
              <a:ext cx="1" cy="2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0 h 22"/>
                <a:gd name="T4" fmla="*/ 0 w 9"/>
                <a:gd name="T5" fmla="*/ 0 h 22"/>
                <a:gd name="T6" fmla="*/ 0 60000 65536"/>
                <a:gd name="T7" fmla="*/ 0 60000 65536"/>
                <a:gd name="T8" fmla="*/ 0 60000 65536"/>
                <a:gd name="T9" fmla="*/ 0 w 9"/>
                <a:gd name="T10" fmla="*/ 0 h 22"/>
                <a:gd name="T11" fmla="*/ 9 w 9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2">
                  <a:moveTo>
                    <a:pt x="0" y="22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45" name="Freeform 280"/>
            <p:cNvSpPr>
              <a:spLocks/>
            </p:cNvSpPr>
            <p:nvPr/>
          </p:nvSpPr>
          <p:spPr bwMode="auto">
            <a:xfrm>
              <a:off x="4658" y="2695"/>
              <a:ext cx="1" cy="1"/>
            </a:xfrm>
            <a:custGeom>
              <a:avLst/>
              <a:gdLst>
                <a:gd name="T0" fmla="*/ 0 w 6"/>
                <a:gd name="T1" fmla="*/ 0 h 15"/>
                <a:gd name="T2" fmla="*/ 0 w 6"/>
                <a:gd name="T3" fmla="*/ 0 h 15"/>
                <a:gd name="T4" fmla="*/ 0 w 6"/>
                <a:gd name="T5" fmla="*/ 0 h 15"/>
                <a:gd name="T6" fmla="*/ 0 60000 65536"/>
                <a:gd name="T7" fmla="*/ 0 60000 65536"/>
                <a:gd name="T8" fmla="*/ 0 60000 65536"/>
                <a:gd name="T9" fmla="*/ 0 w 6"/>
                <a:gd name="T10" fmla="*/ 0 h 15"/>
                <a:gd name="T11" fmla="*/ 6 w 6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5">
                  <a:moveTo>
                    <a:pt x="0" y="15"/>
                  </a:move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46" name="Freeform 281"/>
            <p:cNvSpPr>
              <a:spLocks/>
            </p:cNvSpPr>
            <p:nvPr/>
          </p:nvSpPr>
          <p:spPr bwMode="auto">
            <a:xfrm>
              <a:off x="4676" y="2706"/>
              <a:ext cx="1" cy="2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0 h 22"/>
                <a:gd name="T4" fmla="*/ 0 w 9"/>
                <a:gd name="T5" fmla="*/ 0 h 22"/>
                <a:gd name="T6" fmla="*/ 0 60000 65536"/>
                <a:gd name="T7" fmla="*/ 0 60000 65536"/>
                <a:gd name="T8" fmla="*/ 0 60000 65536"/>
                <a:gd name="T9" fmla="*/ 0 w 9"/>
                <a:gd name="T10" fmla="*/ 0 h 22"/>
                <a:gd name="T11" fmla="*/ 9 w 9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2">
                  <a:moveTo>
                    <a:pt x="0" y="22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47" name="Freeform 282"/>
            <p:cNvSpPr>
              <a:spLocks/>
            </p:cNvSpPr>
            <p:nvPr/>
          </p:nvSpPr>
          <p:spPr bwMode="auto">
            <a:xfrm>
              <a:off x="4701" y="2697"/>
              <a:ext cx="1" cy="2"/>
            </a:xfrm>
            <a:custGeom>
              <a:avLst/>
              <a:gdLst>
                <a:gd name="T0" fmla="*/ 0 w 8"/>
                <a:gd name="T1" fmla="*/ 0 h 22"/>
                <a:gd name="T2" fmla="*/ 0 w 8"/>
                <a:gd name="T3" fmla="*/ 0 h 22"/>
                <a:gd name="T4" fmla="*/ 0 w 8"/>
                <a:gd name="T5" fmla="*/ 0 h 22"/>
                <a:gd name="T6" fmla="*/ 0 60000 65536"/>
                <a:gd name="T7" fmla="*/ 0 60000 65536"/>
                <a:gd name="T8" fmla="*/ 0 60000 65536"/>
                <a:gd name="T9" fmla="*/ 0 w 8"/>
                <a:gd name="T10" fmla="*/ 0 h 22"/>
                <a:gd name="T11" fmla="*/ 8 w 8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2">
                  <a:moveTo>
                    <a:pt x="0" y="22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48" name="Freeform 283"/>
            <p:cNvSpPr>
              <a:spLocks/>
            </p:cNvSpPr>
            <p:nvPr/>
          </p:nvSpPr>
          <p:spPr bwMode="auto">
            <a:xfrm>
              <a:off x="4719" y="2709"/>
              <a:ext cx="1" cy="2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0 h 22"/>
                <a:gd name="T4" fmla="*/ 0 w 9"/>
                <a:gd name="T5" fmla="*/ 0 h 22"/>
                <a:gd name="T6" fmla="*/ 0 60000 65536"/>
                <a:gd name="T7" fmla="*/ 0 60000 65536"/>
                <a:gd name="T8" fmla="*/ 0 60000 65536"/>
                <a:gd name="T9" fmla="*/ 0 w 9"/>
                <a:gd name="T10" fmla="*/ 0 h 22"/>
                <a:gd name="T11" fmla="*/ 9 w 9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2">
                  <a:moveTo>
                    <a:pt x="0" y="22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49" name="Freeform 284"/>
            <p:cNvSpPr>
              <a:spLocks/>
            </p:cNvSpPr>
            <p:nvPr/>
          </p:nvSpPr>
          <p:spPr bwMode="auto">
            <a:xfrm>
              <a:off x="4436" y="2704"/>
              <a:ext cx="1" cy="2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0 h 22"/>
                <a:gd name="T4" fmla="*/ 0 w 9"/>
                <a:gd name="T5" fmla="*/ 0 h 22"/>
                <a:gd name="T6" fmla="*/ 0 60000 65536"/>
                <a:gd name="T7" fmla="*/ 0 60000 65536"/>
                <a:gd name="T8" fmla="*/ 0 60000 65536"/>
                <a:gd name="T9" fmla="*/ 0 w 9"/>
                <a:gd name="T10" fmla="*/ 0 h 22"/>
                <a:gd name="T11" fmla="*/ 9 w 9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2">
                  <a:moveTo>
                    <a:pt x="0" y="22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50" name="Freeform 285"/>
            <p:cNvSpPr>
              <a:spLocks/>
            </p:cNvSpPr>
            <p:nvPr/>
          </p:nvSpPr>
          <p:spPr bwMode="auto">
            <a:xfrm>
              <a:off x="4412" y="2714"/>
              <a:ext cx="1" cy="1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0 h 3"/>
                <a:gd name="T4" fmla="*/ 1 w 2"/>
                <a:gd name="T5" fmla="*/ 0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0" y="3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51" name="Freeform 286"/>
            <p:cNvSpPr>
              <a:spLocks/>
            </p:cNvSpPr>
            <p:nvPr/>
          </p:nvSpPr>
          <p:spPr bwMode="auto">
            <a:xfrm>
              <a:off x="4393" y="2702"/>
              <a:ext cx="1" cy="1"/>
            </a:xfrm>
            <a:custGeom>
              <a:avLst/>
              <a:gdLst>
                <a:gd name="T0" fmla="*/ 0 w 9"/>
                <a:gd name="T1" fmla="*/ 0 h 21"/>
                <a:gd name="T2" fmla="*/ 0 w 9"/>
                <a:gd name="T3" fmla="*/ 0 h 21"/>
                <a:gd name="T4" fmla="*/ 0 w 9"/>
                <a:gd name="T5" fmla="*/ 0 h 21"/>
                <a:gd name="T6" fmla="*/ 0 60000 65536"/>
                <a:gd name="T7" fmla="*/ 0 60000 65536"/>
                <a:gd name="T8" fmla="*/ 0 60000 65536"/>
                <a:gd name="T9" fmla="*/ 0 w 9"/>
                <a:gd name="T10" fmla="*/ 0 h 21"/>
                <a:gd name="T11" fmla="*/ 9 w 9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1">
                  <a:moveTo>
                    <a:pt x="0" y="21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52" name="Freeform 287"/>
            <p:cNvSpPr>
              <a:spLocks/>
            </p:cNvSpPr>
            <p:nvPr/>
          </p:nvSpPr>
          <p:spPr bwMode="auto">
            <a:xfrm>
              <a:off x="4368" y="2711"/>
              <a:ext cx="1" cy="2"/>
            </a:xfrm>
            <a:custGeom>
              <a:avLst/>
              <a:gdLst>
                <a:gd name="T0" fmla="*/ 0 w 8"/>
                <a:gd name="T1" fmla="*/ 0 h 22"/>
                <a:gd name="T2" fmla="*/ 0 w 8"/>
                <a:gd name="T3" fmla="*/ 0 h 22"/>
                <a:gd name="T4" fmla="*/ 0 w 8"/>
                <a:gd name="T5" fmla="*/ 0 h 22"/>
                <a:gd name="T6" fmla="*/ 0 60000 65536"/>
                <a:gd name="T7" fmla="*/ 0 60000 65536"/>
                <a:gd name="T8" fmla="*/ 0 60000 65536"/>
                <a:gd name="T9" fmla="*/ 0 w 8"/>
                <a:gd name="T10" fmla="*/ 0 h 22"/>
                <a:gd name="T11" fmla="*/ 8 w 8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2">
                  <a:moveTo>
                    <a:pt x="0" y="22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53" name="Freeform 288"/>
            <p:cNvSpPr>
              <a:spLocks/>
            </p:cNvSpPr>
            <p:nvPr/>
          </p:nvSpPr>
          <p:spPr bwMode="auto">
            <a:xfrm>
              <a:off x="4350" y="2699"/>
              <a:ext cx="1" cy="2"/>
            </a:xfrm>
            <a:custGeom>
              <a:avLst/>
              <a:gdLst>
                <a:gd name="T0" fmla="*/ 0 w 8"/>
                <a:gd name="T1" fmla="*/ 0 h 22"/>
                <a:gd name="T2" fmla="*/ 0 w 8"/>
                <a:gd name="T3" fmla="*/ 0 h 22"/>
                <a:gd name="T4" fmla="*/ 0 w 8"/>
                <a:gd name="T5" fmla="*/ 0 h 22"/>
                <a:gd name="T6" fmla="*/ 0 60000 65536"/>
                <a:gd name="T7" fmla="*/ 0 60000 65536"/>
                <a:gd name="T8" fmla="*/ 0 60000 65536"/>
                <a:gd name="T9" fmla="*/ 0 w 8"/>
                <a:gd name="T10" fmla="*/ 0 h 22"/>
                <a:gd name="T11" fmla="*/ 8 w 8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2">
                  <a:moveTo>
                    <a:pt x="0" y="22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54" name="Freeform 289"/>
            <p:cNvSpPr>
              <a:spLocks/>
            </p:cNvSpPr>
            <p:nvPr/>
          </p:nvSpPr>
          <p:spPr bwMode="auto">
            <a:xfrm>
              <a:off x="4325" y="2709"/>
              <a:ext cx="1" cy="2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0 h 22"/>
                <a:gd name="T4" fmla="*/ 0 w 9"/>
                <a:gd name="T5" fmla="*/ 0 h 22"/>
                <a:gd name="T6" fmla="*/ 0 60000 65536"/>
                <a:gd name="T7" fmla="*/ 0 60000 65536"/>
                <a:gd name="T8" fmla="*/ 0 60000 65536"/>
                <a:gd name="T9" fmla="*/ 0 w 9"/>
                <a:gd name="T10" fmla="*/ 0 h 22"/>
                <a:gd name="T11" fmla="*/ 9 w 9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2">
                  <a:moveTo>
                    <a:pt x="0" y="22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55" name="Freeform 290"/>
            <p:cNvSpPr>
              <a:spLocks/>
            </p:cNvSpPr>
            <p:nvPr/>
          </p:nvSpPr>
          <p:spPr bwMode="auto">
            <a:xfrm>
              <a:off x="4307" y="2697"/>
              <a:ext cx="1" cy="2"/>
            </a:xfrm>
            <a:custGeom>
              <a:avLst/>
              <a:gdLst>
                <a:gd name="T0" fmla="*/ 0 w 8"/>
                <a:gd name="T1" fmla="*/ 0 h 21"/>
                <a:gd name="T2" fmla="*/ 0 w 8"/>
                <a:gd name="T3" fmla="*/ 0 h 21"/>
                <a:gd name="T4" fmla="*/ 0 w 8"/>
                <a:gd name="T5" fmla="*/ 0 h 21"/>
                <a:gd name="T6" fmla="*/ 0 60000 65536"/>
                <a:gd name="T7" fmla="*/ 0 60000 65536"/>
                <a:gd name="T8" fmla="*/ 0 60000 65536"/>
                <a:gd name="T9" fmla="*/ 0 w 8"/>
                <a:gd name="T10" fmla="*/ 0 h 21"/>
                <a:gd name="T11" fmla="*/ 8 w 8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1">
                  <a:moveTo>
                    <a:pt x="0" y="21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56" name="Freeform 291"/>
            <p:cNvSpPr>
              <a:spLocks/>
            </p:cNvSpPr>
            <p:nvPr/>
          </p:nvSpPr>
          <p:spPr bwMode="auto">
            <a:xfrm>
              <a:off x="4282" y="2706"/>
              <a:ext cx="1" cy="2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0 h 22"/>
                <a:gd name="T4" fmla="*/ 0 w 9"/>
                <a:gd name="T5" fmla="*/ 0 h 22"/>
                <a:gd name="T6" fmla="*/ 0 60000 65536"/>
                <a:gd name="T7" fmla="*/ 0 60000 65536"/>
                <a:gd name="T8" fmla="*/ 0 60000 65536"/>
                <a:gd name="T9" fmla="*/ 0 w 9"/>
                <a:gd name="T10" fmla="*/ 0 h 22"/>
                <a:gd name="T11" fmla="*/ 9 w 9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2">
                  <a:moveTo>
                    <a:pt x="0" y="22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57" name="Freeform 292"/>
            <p:cNvSpPr>
              <a:spLocks/>
            </p:cNvSpPr>
            <p:nvPr/>
          </p:nvSpPr>
          <p:spPr bwMode="auto">
            <a:xfrm>
              <a:off x="4264" y="2695"/>
              <a:ext cx="1" cy="1"/>
            </a:xfrm>
            <a:custGeom>
              <a:avLst/>
              <a:gdLst>
                <a:gd name="T0" fmla="*/ 0 w 6"/>
                <a:gd name="T1" fmla="*/ 0 h 17"/>
                <a:gd name="T2" fmla="*/ 0 w 6"/>
                <a:gd name="T3" fmla="*/ 0 h 17"/>
                <a:gd name="T4" fmla="*/ 0 w 6"/>
                <a:gd name="T5" fmla="*/ 0 h 17"/>
                <a:gd name="T6" fmla="*/ 0 60000 65536"/>
                <a:gd name="T7" fmla="*/ 0 60000 65536"/>
                <a:gd name="T8" fmla="*/ 0 60000 65536"/>
                <a:gd name="T9" fmla="*/ 0 w 6"/>
                <a:gd name="T10" fmla="*/ 0 h 17"/>
                <a:gd name="T11" fmla="*/ 6 w 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7">
                  <a:moveTo>
                    <a:pt x="0" y="17"/>
                  </a:move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58" name="Freeform 293"/>
            <p:cNvSpPr>
              <a:spLocks/>
            </p:cNvSpPr>
            <p:nvPr/>
          </p:nvSpPr>
          <p:spPr bwMode="auto">
            <a:xfrm>
              <a:off x="4239" y="2704"/>
              <a:ext cx="1" cy="2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0 h 22"/>
                <a:gd name="T4" fmla="*/ 0 w 9"/>
                <a:gd name="T5" fmla="*/ 0 h 22"/>
                <a:gd name="T6" fmla="*/ 0 60000 65536"/>
                <a:gd name="T7" fmla="*/ 0 60000 65536"/>
                <a:gd name="T8" fmla="*/ 0 60000 65536"/>
                <a:gd name="T9" fmla="*/ 0 w 9"/>
                <a:gd name="T10" fmla="*/ 0 h 22"/>
                <a:gd name="T11" fmla="*/ 9 w 9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2">
                  <a:moveTo>
                    <a:pt x="0" y="22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59" name="Freeform 294"/>
            <p:cNvSpPr>
              <a:spLocks/>
            </p:cNvSpPr>
            <p:nvPr/>
          </p:nvSpPr>
          <p:spPr bwMode="auto">
            <a:xfrm>
              <a:off x="4214" y="2714"/>
              <a:ext cx="1" cy="1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1 w 2"/>
                <a:gd name="T5" fmla="*/ 0 h 2"/>
                <a:gd name="T6" fmla="*/ 0 60000 65536"/>
                <a:gd name="T7" fmla="*/ 0 60000 65536"/>
                <a:gd name="T8" fmla="*/ 0 60000 65536"/>
                <a:gd name="T9" fmla="*/ 0 w 2"/>
                <a:gd name="T10" fmla="*/ 0 h 2"/>
                <a:gd name="T11" fmla="*/ 2 w 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">
                  <a:moveTo>
                    <a:pt x="0" y="2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60" name="Freeform 295"/>
            <p:cNvSpPr>
              <a:spLocks/>
            </p:cNvSpPr>
            <p:nvPr/>
          </p:nvSpPr>
          <p:spPr bwMode="auto">
            <a:xfrm>
              <a:off x="4196" y="2702"/>
              <a:ext cx="1" cy="1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0 h 22"/>
                <a:gd name="T4" fmla="*/ 0 w 9"/>
                <a:gd name="T5" fmla="*/ 0 h 22"/>
                <a:gd name="T6" fmla="*/ 0 60000 65536"/>
                <a:gd name="T7" fmla="*/ 0 60000 65536"/>
                <a:gd name="T8" fmla="*/ 0 60000 65536"/>
                <a:gd name="T9" fmla="*/ 0 w 9"/>
                <a:gd name="T10" fmla="*/ 0 h 22"/>
                <a:gd name="T11" fmla="*/ 9 w 9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2">
                  <a:moveTo>
                    <a:pt x="0" y="22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61" name="Freeform 296"/>
            <p:cNvSpPr>
              <a:spLocks/>
            </p:cNvSpPr>
            <p:nvPr/>
          </p:nvSpPr>
          <p:spPr bwMode="auto">
            <a:xfrm>
              <a:off x="4171" y="2711"/>
              <a:ext cx="1" cy="2"/>
            </a:xfrm>
            <a:custGeom>
              <a:avLst/>
              <a:gdLst>
                <a:gd name="T0" fmla="*/ 0 w 8"/>
                <a:gd name="T1" fmla="*/ 0 h 22"/>
                <a:gd name="T2" fmla="*/ 0 w 8"/>
                <a:gd name="T3" fmla="*/ 0 h 22"/>
                <a:gd name="T4" fmla="*/ 0 w 8"/>
                <a:gd name="T5" fmla="*/ 0 h 22"/>
                <a:gd name="T6" fmla="*/ 0 60000 65536"/>
                <a:gd name="T7" fmla="*/ 0 60000 65536"/>
                <a:gd name="T8" fmla="*/ 0 60000 65536"/>
                <a:gd name="T9" fmla="*/ 0 w 8"/>
                <a:gd name="T10" fmla="*/ 0 h 22"/>
                <a:gd name="T11" fmla="*/ 8 w 8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2">
                  <a:moveTo>
                    <a:pt x="0" y="22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62" name="Freeform 297"/>
            <p:cNvSpPr>
              <a:spLocks/>
            </p:cNvSpPr>
            <p:nvPr/>
          </p:nvSpPr>
          <p:spPr bwMode="auto">
            <a:xfrm>
              <a:off x="4153" y="2699"/>
              <a:ext cx="1" cy="2"/>
            </a:xfrm>
            <a:custGeom>
              <a:avLst/>
              <a:gdLst>
                <a:gd name="T0" fmla="*/ 0 w 8"/>
                <a:gd name="T1" fmla="*/ 0 h 22"/>
                <a:gd name="T2" fmla="*/ 0 w 8"/>
                <a:gd name="T3" fmla="*/ 0 h 22"/>
                <a:gd name="T4" fmla="*/ 0 w 8"/>
                <a:gd name="T5" fmla="*/ 0 h 22"/>
                <a:gd name="T6" fmla="*/ 0 60000 65536"/>
                <a:gd name="T7" fmla="*/ 0 60000 65536"/>
                <a:gd name="T8" fmla="*/ 0 60000 65536"/>
                <a:gd name="T9" fmla="*/ 0 w 8"/>
                <a:gd name="T10" fmla="*/ 0 h 22"/>
                <a:gd name="T11" fmla="*/ 8 w 8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2">
                  <a:moveTo>
                    <a:pt x="0" y="22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63" name="Freeform 298"/>
            <p:cNvSpPr>
              <a:spLocks/>
            </p:cNvSpPr>
            <p:nvPr/>
          </p:nvSpPr>
          <p:spPr bwMode="auto">
            <a:xfrm>
              <a:off x="4128" y="2709"/>
              <a:ext cx="1" cy="2"/>
            </a:xfrm>
            <a:custGeom>
              <a:avLst/>
              <a:gdLst>
                <a:gd name="T0" fmla="*/ 0 w 9"/>
                <a:gd name="T1" fmla="*/ 0 h 21"/>
                <a:gd name="T2" fmla="*/ 0 w 9"/>
                <a:gd name="T3" fmla="*/ 0 h 21"/>
                <a:gd name="T4" fmla="*/ 0 w 9"/>
                <a:gd name="T5" fmla="*/ 0 h 21"/>
                <a:gd name="T6" fmla="*/ 0 60000 65536"/>
                <a:gd name="T7" fmla="*/ 0 60000 65536"/>
                <a:gd name="T8" fmla="*/ 0 60000 65536"/>
                <a:gd name="T9" fmla="*/ 0 w 9"/>
                <a:gd name="T10" fmla="*/ 0 h 21"/>
                <a:gd name="T11" fmla="*/ 9 w 9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1">
                  <a:moveTo>
                    <a:pt x="0" y="21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64" name="Freeform 299"/>
            <p:cNvSpPr>
              <a:spLocks/>
            </p:cNvSpPr>
            <p:nvPr/>
          </p:nvSpPr>
          <p:spPr bwMode="auto">
            <a:xfrm>
              <a:off x="4110" y="2697"/>
              <a:ext cx="1" cy="2"/>
            </a:xfrm>
            <a:custGeom>
              <a:avLst/>
              <a:gdLst>
                <a:gd name="T0" fmla="*/ 0 w 8"/>
                <a:gd name="T1" fmla="*/ 0 h 22"/>
                <a:gd name="T2" fmla="*/ 0 w 8"/>
                <a:gd name="T3" fmla="*/ 0 h 22"/>
                <a:gd name="T4" fmla="*/ 0 w 8"/>
                <a:gd name="T5" fmla="*/ 0 h 22"/>
                <a:gd name="T6" fmla="*/ 0 60000 65536"/>
                <a:gd name="T7" fmla="*/ 0 60000 65536"/>
                <a:gd name="T8" fmla="*/ 0 60000 65536"/>
                <a:gd name="T9" fmla="*/ 0 w 8"/>
                <a:gd name="T10" fmla="*/ 0 h 22"/>
                <a:gd name="T11" fmla="*/ 8 w 8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2">
                  <a:moveTo>
                    <a:pt x="0" y="22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65" name="Freeform 300"/>
            <p:cNvSpPr>
              <a:spLocks/>
            </p:cNvSpPr>
            <p:nvPr/>
          </p:nvSpPr>
          <p:spPr bwMode="auto">
            <a:xfrm>
              <a:off x="4085" y="2707"/>
              <a:ext cx="1" cy="1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0 h 22"/>
                <a:gd name="T4" fmla="*/ 0 w 9"/>
                <a:gd name="T5" fmla="*/ 0 h 22"/>
                <a:gd name="T6" fmla="*/ 0 60000 65536"/>
                <a:gd name="T7" fmla="*/ 0 60000 65536"/>
                <a:gd name="T8" fmla="*/ 0 60000 65536"/>
                <a:gd name="T9" fmla="*/ 0 w 9"/>
                <a:gd name="T10" fmla="*/ 0 h 22"/>
                <a:gd name="T11" fmla="*/ 9 w 9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2">
                  <a:moveTo>
                    <a:pt x="0" y="22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66" name="Freeform 301"/>
            <p:cNvSpPr>
              <a:spLocks/>
            </p:cNvSpPr>
            <p:nvPr/>
          </p:nvSpPr>
          <p:spPr bwMode="auto">
            <a:xfrm>
              <a:off x="4067" y="2695"/>
              <a:ext cx="1" cy="1"/>
            </a:xfrm>
            <a:custGeom>
              <a:avLst/>
              <a:gdLst>
                <a:gd name="T0" fmla="*/ 0 w 7"/>
                <a:gd name="T1" fmla="*/ 0 h 18"/>
                <a:gd name="T2" fmla="*/ 0 w 7"/>
                <a:gd name="T3" fmla="*/ 0 h 18"/>
                <a:gd name="T4" fmla="*/ 0 w 7"/>
                <a:gd name="T5" fmla="*/ 0 h 18"/>
                <a:gd name="T6" fmla="*/ 0 60000 65536"/>
                <a:gd name="T7" fmla="*/ 0 60000 65536"/>
                <a:gd name="T8" fmla="*/ 0 60000 65536"/>
                <a:gd name="T9" fmla="*/ 0 w 7"/>
                <a:gd name="T10" fmla="*/ 0 h 18"/>
                <a:gd name="T11" fmla="*/ 7 w 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8">
                  <a:moveTo>
                    <a:pt x="0" y="18"/>
                  </a:move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67" name="Freeform 302"/>
            <p:cNvSpPr>
              <a:spLocks/>
            </p:cNvSpPr>
            <p:nvPr/>
          </p:nvSpPr>
          <p:spPr bwMode="auto">
            <a:xfrm>
              <a:off x="4058" y="2713"/>
              <a:ext cx="681" cy="2"/>
            </a:xfrm>
            <a:custGeom>
              <a:avLst/>
              <a:gdLst>
                <a:gd name="T0" fmla="*/ 0 w 8171"/>
                <a:gd name="T1" fmla="*/ 0 h 29"/>
                <a:gd name="T2" fmla="*/ 0 w 8171"/>
                <a:gd name="T3" fmla="*/ 0 h 29"/>
                <a:gd name="T4" fmla="*/ 0 w 8171"/>
                <a:gd name="T5" fmla="*/ 0 h 29"/>
                <a:gd name="T6" fmla="*/ 0 w 817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71"/>
                <a:gd name="T13" fmla="*/ 0 h 29"/>
                <a:gd name="T14" fmla="*/ 8171 w 817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71" h="29">
                  <a:moveTo>
                    <a:pt x="0" y="0"/>
                  </a:moveTo>
                  <a:lnTo>
                    <a:pt x="0" y="29"/>
                  </a:lnTo>
                  <a:lnTo>
                    <a:pt x="817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68" name="Freeform 303"/>
            <p:cNvSpPr>
              <a:spLocks/>
            </p:cNvSpPr>
            <p:nvPr/>
          </p:nvSpPr>
          <p:spPr bwMode="auto">
            <a:xfrm>
              <a:off x="4058" y="2713"/>
              <a:ext cx="681" cy="2"/>
            </a:xfrm>
            <a:custGeom>
              <a:avLst/>
              <a:gdLst>
                <a:gd name="T0" fmla="*/ 0 w 8171"/>
                <a:gd name="T1" fmla="*/ 0 h 29"/>
                <a:gd name="T2" fmla="*/ 0 w 8171"/>
                <a:gd name="T3" fmla="*/ 0 h 29"/>
                <a:gd name="T4" fmla="*/ 0 w 8171"/>
                <a:gd name="T5" fmla="*/ 0 h 29"/>
                <a:gd name="T6" fmla="*/ 0 w 817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71"/>
                <a:gd name="T13" fmla="*/ 0 h 29"/>
                <a:gd name="T14" fmla="*/ 8171 w 817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71" h="29">
                  <a:moveTo>
                    <a:pt x="0" y="29"/>
                  </a:moveTo>
                  <a:lnTo>
                    <a:pt x="8171" y="0"/>
                  </a:lnTo>
                  <a:lnTo>
                    <a:pt x="8171" y="29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69" name="Rectangle 304"/>
            <p:cNvSpPr>
              <a:spLocks noChangeArrowheads="1"/>
            </p:cNvSpPr>
            <p:nvPr/>
          </p:nvSpPr>
          <p:spPr bwMode="auto">
            <a:xfrm>
              <a:off x="4058" y="2713"/>
              <a:ext cx="681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70" name="Freeform 305"/>
            <p:cNvSpPr>
              <a:spLocks/>
            </p:cNvSpPr>
            <p:nvPr/>
          </p:nvSpPr>
          <p:spPr bwMode="auto">
            <a:xfrm>
              <a:off x="4115" y="2799"/>
              <a:ext cx="656" cy="2"/>
            </a:xfrm>
            <a:custGeom>
              <a:avLst/>
              <a:gdLst>
                <a:gd name="T0" fmla="*/ 0 w 7881"/>
                <a:gd name="T1" fmla="*/ 0 h 29"/>
                <a:gd name="T2" fmla="*/ 0 w 7881"/>
                <a:gd name="T3" fmla="*/ 0 h 29"/>
                <a:gd name="T4" fmla="*/ 0 w 7881"/>
                <a:gd name="T5" fmla="*/ 0 h 29"/>
                <a:gd name="T6" fmla="*/ 0 w 788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81"/>
                <a:gd name="T13" fmla="*/ 0 h 29"/>
                <a:gd name="T14" fmla="*/ 7881 w 788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81" h="29">
                  <a:moveTo>
                    <a:pt x="0" y="0"/>
                  </a:moveTo>
                  <a:lnTo>
                    <a:pt x="0" y="29"/>
                  </a:lnTo>
                  <a:lnTo>
                    <a:pt x="788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71" name="Freeform 306"/>
            <p:cNvSpPr>
              <a:spLocks/>
            </p:cNvSpPr>
            <p:nvPr/>
          </p:nvSpPr>
          <p:spPr bwMode="auto">
            <a:xfrm>
              <a:off x="4115" y="2799"/>
              <a:ext cx="656" cy="2"/>
            </a:xfrm>
            <a:custGeom>
              <a:avLst/>
              <a:gdLst>
                <a:gd name="T0" fmla="*/ 0 w 7881"/>
                <a:gd name="T1" fmla="*/ 0 h 29"/>
                <a:gd name="T2" fmla="*/ 0 w 7881"/>
                <a:gd name="T3" fmla="*/ 0 h 29"/>
                <a:gd name="T4" fmla="*/ 0 w 7881"/>
                <a:gd name="T5" fmla="*/ 0 h 29"/>
                <a:gd name="T6" fmla="*/ 0 w 788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81"/>
                <a:gd name="T13" fmla="*/ 0 h 29"/>
                <a:gd name="T14" fmla="*/ 7881 w 788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81" h="29">
                  <a:moveTo>
                    <a:pt x="0" y="29"/>
                  </a:moveTo>
                  <a:lnTo>
                    <a:pt x="7881" y="0"/>
                  </a:lnTo>
                  <a:lnTo>
                    <a:pt x="7881" y="29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72" name="Rectangle 307"/>
            <p:cNvSpPr>
              <a:spLocks noChangeArrowheads="1"/>
            </p:cNvSpPr>
            <p:nvPr/>
          </p:nvSpPr>
          <p:spPr bwMode="auto">
            <a:xfrm>
              <a:off x="4115" y="2799"/>
              <a:ext cx="656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73" name="Freeform 308"/>
            <p:cNvSpPr>
              <a:spLocks/>
            </p:cNvSpPr>
            <p:nvPr/>
          </p:nvSpPr>
          <p:spPr bwMode="auto">
            <a:xfrm>
              <a:off x="4076" y="3017"/>
              <a:ext cx="2" cy="283"/>
            </a:xfrm>
            <a:custGeom>
              <a:avLst/>
              <a:gdLst>
                <a:gd name="T0" fmla="*/ 0 w 22"/>
                <a:gd name="T1" fmla="*/ 0 h 3393"/>
                <a:gd name="T2" fmla="*/ 0 w 22"/>
                <a:gd name="T3" fmla="*/ 0 h 3393"/>
                <a:gd name="T4" fmla="*/ 0 w 22"/>
                <a:gd name="T5" fmla="*/ 0 h 3393"/>
                <a:gd name="T6" fmla="*/ 0 w 22"/>
                <a:gd name="T7" fmla="*/ 0 h 33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3393"/>
                <a:gd name="T14" fmla="*/ 22 w 22"/>
                <a:gd name="T15" fmla="*/ 3393 h 33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3393">
                  <a:moveTo>
                    <a:pt x="21" y="0"/>
                  </a:moveTo>
                  <a:lnTo>
                    <a:pt x="0" y="0"/>
                  </a:lnTo>
                  <a:lnTo>
                    <a:pt x="22" y="3393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74" name="Freeform 309"/>
            <p:cNvSpPr>
              <a:spLocks/>
            </p:cNvSpPr>
            <p:nvPr/>
          </p:nvSpPr>
          <p:spPr bwMode="auto">
            <a:xfrm>
              <a:off x="4076" y="3017"/>
              <a:ext cx="2" cy="283"/>
            </a:xfrm>
            <a:custGeom>
              <a:avLst/>
              <a:gdLst>
                <a:gd name="T0" fmla="*/ 0 w 22"/>
                <a:gd name="T1" fmla="*/ 0 h 3393"/>
                <a:gd name="T2" fmla="*/ 0 w 22"/>
                <a:gd name="T3" fmla="*/ 0 h 3393"/>
                <a:gd name="T4" fmla="*/ 0 w 22"/>
                <a:gd name="T5" fmla="*/ 0 h 3393"/>
                <a:gd name="T6" fmla="*/ 0 w 22"/>
                <a:gd name="T7" fmla="*/ 0 h 33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3393"/>
                <a:gd name="T14" fmla="*/ 22 w 22"/>
                <a:gd name="T15" fmla="*/ 3393 h 33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3393">
                  <a:moveTo>
                    <a:pt x="0" y="0"/>
                  </a:moveTo>
                  <a:lnTo>
                    <a:pt x="22" y="3393"/>
                  </a:lnTo>
                  <a:lnTo>
                    <a:pt x="2" y="339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75" name="Freeform 310"/>
            <p:cNvSpPr>
              <a:spLocks/>
            </p:cNvSpPr>
            <p:nvPr/>
          </p:nvSpPr>
          <p:spPr bwMode="auto">
            <a:xfrm>
              <a:off x="4076" y="3017"/>
              <a:ext cx="2" cy="283"/>
            </a:xfrm>
            <a:custGeom>
              <a:avLst/>
              <a:gdLst>
                <a:gd name="T0" fmla="*/ 0 w 22"/>
                <a:gd name="T1" fmla="*/ 0 h 3393"/>
                <a:gd name="T2" fmla="*/ 0 w 22"/>
                <a:gd name="T3" fmla="*/ 0 h 3393"/>
                <a:gd name="T4" fmla="*/ 0 w 22"/>
                <a:gd name="T5" fmla="*/ 0 h 3393"/>
                <a:gd name="T6" fmla="*/ 0 w 22"/>
                <a:gd name="T7" fmla="*/ 0 h 3393"/>
                <a:gd name="T8" fmla="*/ 0 w 22"/>
                <a:gd name="T9" fmla="*/ 0 h 33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3393"/>
                <a:gd name="T17" fmla="*/ 22 w 22"/>
                <a:gd name="T18" fmla="*/ 3393 h 33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3393">
                  <a:moveTo>
                    <a:pt x="21" y="0"/>
                  </a:moveTo>
                  <a:lnTo>
                    <a:pt x="0" y="0"/>
                  </a:lnTo>
                  <a:lnTo>
                    <a:pt x="2" y="3393"/>
                  </a:lnTo>
                  <a:lnTo>
                    <a:pt x="22" y="3393"/>
                  </a:lnTo>
                  <a:lnTo>
                    <a:pt x="2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76" name="Freeform 311"/>
            <p:cNvSpPr>
              <a:spLocks/>
            </p:cNvSpPr>
            <p:nvPr/>
          </p:nvSpPr>
          <p:spPr bwMode="auto">
            <a:xfrm>
              <a:off x="4077" y="3017"/>
              <a:ext cx="148" cy="2"/>
            </a:xfrm>
            <a:custGeom>
              <a:avLst/>
              <a:gdLst>
                <a:gd name="T0" fmla="*/ 0 w 1780"/>
                <a:gd name="T1" fmla="*/ 0 h 21"/>
                <a:gd name="T2" fmla="*/ 0 w 1780"/>
                <a:gd name="T3" fmla="*/ 0 h 21"/>
                <a:gd name="T4" fmla="*/ 0 w 1780"/>
                <a:gd name="T5" fmla="*/ 0 h 21"/>
                <a:gd name="T6" fmla="*/ 0 w 1780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80"/>
                <a:gd name="T13" fmla="*/ 0 h 21"/>
                <a:gd name="T14" fmla="*/ 1780 w 1780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80" h="21">
                  <a:moveTo>
                    <a:pt x="1779" y="21"/>
                  </a:moveTo>
                  <a:lnTo>
                    <a:pt x="1780" y="0"/>
                  </a:lnTo>
                  <a:lnTo>
                    <a:pt x="0" y="13"/>
                  </a:lnTo>
                  <a:lnTo>
                    <a:pt x="1779" y="2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77" name="Freeform 312"/>
            <p:cNvSpPr>
              <a:spLocks/>
            </p:cNvSpPr>
            <p:nvPr/>
          </p:nvSpPr>
          <p:spPr bwMode="auto">
            <a:xfrm>
              <a:off x="4077" y="3016"/>
              <a:ext cx="148" cy="2"/>
            </a:xfrm>
            <a:custGeom>
              <a:avLst/>
              <a:gdLst>
                <a:gd name="T0" fmla="*/ 0 w 1780"/>
                <a:gd name="T1" fmla="*/ 0 h 21"/>
                <a:gd name="T2" fmla="*/ 0 w 1780"/>
                <a:gd name="T3" fmla="*/ 0 h 21"/>
                <a:gd name="T4" fmla="*/ 0 w 1780"/>
                <a:gd name="T5" fmla="*/ 0 h 21"/>
                <a:gd name="T6" fmla="*/ 0 w 1780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80"/>
                <a:gd name="T13" fmla="*/ 0 h 21"/>
                <a:gd name="T14" fmla="*/ 1780 w 1780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80" h="21">
                  <a:moveTo>
                    <a:pt x="1780" y="8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780" y="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78" name="Freeform 313"/>
            <p:cNvSpPr>
              <a:spLocks/>
            </p:cNvSpPr>
            <p:nvPr/>
          </p:nvSpPr>
          <p:spPr bwMode="auto">
            <a:xfrm>
              <a:off x="3728" y="3017"/>
              <a:ext cx="282" cy="3"/>
            </a:xfrm>
            <a:custGeom>
              <a:avLst/>
              <a:gdLst>
                <a:gd name="T0" fmla="*/ 0 w 3380"/>
                <a:gd name="T1" fmla="*/ 0 h 33"/>
                <a:gd name="T2" fmla="*/ 0 w 3380"/>
                <a:gd name="T3" fmla="*/ 0 h 33"/>
                <a:gd name="T4" fmla="*/ 0 w 3380"/>
                <a:gd name="T5" fmla="*/ 0 h 33"/>
                <a:gd name="T6" fmla="*/ 0 w 3380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0"/>
                <a:gd name="T13" fmla="*/ 0 h 33"/>
                <a:gd name="T14" fmla="*/ 3380 w 3380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0" h="33">
                  <a:moveTo>
                    <a:pt x="0" y="0"/>
                  </a:moveTo>
                  <a:lnTo>
                    <a:pt x="0" y="33"/>
                  </a:lnTo>
                  <a:lnTo>
                    <a:pt x="338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79" name="Freeform 314"/>
            <p:cNvSpPr>
              <a:spLocks/>
            </p:cNvSpPr>
            <p:nvPr/>
          </p:nvSpPr>
          <p:spPr bwMode="auto">
            <a:xfrm>
              <a:off x="4077" y="3175"/>
              <a:ext cx="4" cy="9"/>
            </a:xfrm>
            <a:custGeom>
              <a:avLst/>
              <a:gdLst>
                <a:gd name="T0" fmla="*/ 0 w 45"/>
                <a:gd name="T1" fmla="*/ 0 h 106"/>
                <a:gd name="T2" fmla="*/ 0 w 45"/>
                <a:gd name="T3" fmla="*/ 0 h 106"/>
                <a:gd name="T4" fmla="*/ 0 w 45"/>
                <a:gd name="T5" fmla="*/ 0 h 106"/>
                <a:gd name="T6" fmla="*/ 0 w 45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106"/>
                <a:gd name="T14" fmla="*/ 45 w 45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106">
                  <a:moveTo>
                    <a:pt x="45" y="0"/>
                  </a:moveTo>
                  <a:lnTo>
                    <a:pt x="0" y="0"/>
                  </a:lnTo>
                  <a:lnTo>
                    <a:pt x="45" y="106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0" name="Freeform 315"/>
            <p:cNvSpPr>
              <a:spLocks/>
            </p:cNvSpPr>
            <p:nvPr/>
          </p:nvSpPr>
          <p:spPr bwMode="auto">
            <a:xfrm>
              <a:off x="4077" y="3175"/>
              <a:ext cx="4" cy="9"/>
            </a:xfrm>
            <a:custGeom>
              <a:avLst/>
              <a:gdLst>
                <a:gd name="T0" fmla="*/ 0 w 45"/>
                <a:gd name="T1" fmla="*/ 0 h 106"/>
                <a:gd name="T2" fmla="*/ 0 w 45"/>
                <a:gd name="T3" fmla="*/ 0 h 106"/>
                <a:gd name="T4" fmla="*/ 0 w 45"/>
                <a:gd name="T5" fmla="*/ 0 h 106"/>
                <a:gd name="T6" fmla="*/ 0 w 45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106"/>
                <a:gd name="T14" fmla="*/ 45 w 45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106">
                  <a:moveTo>
                    <a:pt x="0" y="0"/>
                  </a:moveTo>
                  <a:lnTo>
                    <a:pt x="45" y="106"/>
                  </a:lnTo>
                  <a:lnTo>
                    <a:pt x="0" y="1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1" name="Rectangle 316"/>
            <p:cNvSpPr>
              <a:spLocks noChangeArrowheads="1"/>
            </p:cNvSpPr>
            <p:nvPr/>
          </p:nvSpPr>
          <p:spPr bwMode="auto">
            <a:xfrm>
              <a:off x="4077" y="3175"/>
              <a:ext cx="4" cy="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2" name="Freeform 317"/>
            <p:cNvSpPr>
              <a:spLocks/>
            </p:cNvSpPr>
            <p:nvPr/>
          </p:nvSpPr>
          <p:spPr bwMode="auto">
            <a:xfrm>
              <a:off x="4079" y="3178"/>
              <a:ext cx="8" cy="1"/>
            </a:xfrm>
            <a:custGeom>
              <a:avLst/>
              <a:gdLst>
                <a:gd name="T0" fmla="*/ 0 w 97"/>
                <a:gd name="T1" fmla="*/ 0 h 1"/>
                <a:gd name="T2" fmla="*/ 0 w 97"/>
                <a:gd name="T3" fmla="*/ 0 h 1"/>
                <a:gd name="T4" fmla="*/ 0 w 97"/>
                <a:gd name="T5" fmla="*/ 0 h 1"/>
                <a:gd name="T6" fmla="*/ 0 60000 65536"/>
                <a:gd name="T7" fmla="*/ 0 60000 65536"/>
                <a:gd name="T8" fmla="*/ 0 60000 65536"/>
                <a:gd name="T9" fmla="*/ 0 w 97"/>
                <a:gd name="T10" fmla="*/ 0 h 1"/>
                <a:gd name="T11" fmla="*/ 97 w 9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7" h="1">
                  <a:moveTo>
                    <a:pt x="0" y="0"/>
                  </a:moveTo>
                  <a:lnTo>
                    <a:pt x="96" y="0"/>
                  </a:lnTo>
                  <a:lnTo>
                    <a:pt x="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3" name="Freeform 318"/>
            <p:cNvSpPr>
              <a:spLocks/>
            </p:cNvSpPr>
            <p:nvPr/>
          </p:nvSpPr>
          <p:spPr bwMode="auto">
            <a:xfrm>
              <a:off x="4079" y="3181"/>
              <a:ext cx="8" cy="1"/>
            </a:xfrm>
            <a:custGeom>
              <a:avLst/>
              <a:gdLst>
                <a:gd name="T0" fmla="*/ 0 w 97"/>
                <a:gd name="T1" fmla="*/ 0 h 1"/>
                <a:gd name="T2" fmla="*/ 0 w 97"/>
                <a:gd name="T3" fmla="*/ 0 h 1"/>
                <a:gd name="T4" fmla="*/ 0 w 97"/>
                <a:gd name="T5" fmla="*/ 0 h 1"/>
                <a:gd name="T6" fmla="*/ 0 60000 65536"/>
                <a:gd name="T7" fmla="*/ 0 60000 65536"/>
                <a:gd name="T8" fmla="*/ 0 60000 65536"/>
                <a:gd name="T9" fmla="*/ 0 w 97"/>
                <a:gd name="T10" fmla="*/ 0 h 1"/>
                <a:gd name="T11" fmla="*/ 97 w 9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7" h="1">
                  <a:moveTo>
                    <a:pt x="0" y="0"/>
                  </a:moveTo>
                  <a:lnTo>
                    <a:pt x="96" y="0"/>
                  </a:lnTo>
                  <a:lnTo>
                    <a:pt x="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4" name="Freeform 319"/>
            <p:cNvSpPr>
              <a:spLocks/>
            </p:cNvSpPr>
            <p:nvPr/>
          </p:nvSpPr>
          <p:spPr bwMode="auto">
            <a:xfrm>
              <a:off x="4087" y="3178"/>
              <a:ext cx="1" cy="3"/>
            </a:xfrm>
            <a:custGeom>
              <a:avLst/>
              <a:gdLst>
                <a:gd name="T0" fmla="*/ 0 w 1"/>
                <a:gd name="T1" fmla="*/ 0 h 31"/>
                <a:gd name="T2" fmla="*/ 0 w 1"/>
                <a:gd name="T3" fmla="*/ 0 h 31"/>
                <a:gd name="T4" fmla="*/ 1 w 1"/>
                <a:gd name="T5" fmla="*/ 0 h 31"/>
                <a:gd name="T6" fmla="*/ 0 60000 65536"/>
                <a:gd name="T7" fmla="*/ 0 60000 65536"/>
                <a:gd name="T8" fmla="*/ 0 60000 65536"/>
                <a:gd name="T9" fmla="*/ 0 w 1"/>
                <a:gd name="T10" fmla="*/ 0 h 31"/>
                <a:gd name="T11" fmla="*/ 1 w 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1">
                  <a:moveTo>
                    <a:pt x="0" y="3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5" name="Freeform 320"/>
            <p:cNvSpPr>
              <a:spLocks/>
            </p:cNvSpPr>
            <p:nvPr/>
          </p:nvSpPr>
          <p:spPr bwMode="auto">
            <a:xfrm>
              <a:off x="3965" y="3175"/>
              <a:ext cx="4" cy="9"/>
            </a:xfrm>
            <a:custGeom>
              <a:avLst/>
              <a:gdLst>
                <a:gd name="T0" fmla="*/ 0 w 45"/>
                <a:gd name="T1" fmla="*/ 0 h 106"/>
                <a:gd name="T2" fmla="*/ 0 w 45"/>
                <a:gd name="T3" fmla="*/ 0 h 106"/>
                <a:gd name="T4" fmla="*/ 0 w 45"/>
                <a:gd name="T5" fmla="*/ 0 h 106"/>
                <a:gd name="T6" fmla="*/ 0 w 45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106"/>
                <a:gd name="T14" fmla="*/ 45 w 45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106">
                  <a:moveTo>
                    <a:pt x="45" y="0"/>
                  </a:moveTo>
                  <a:lnTo>
                    <a:pt x="0" y="0"/>
                  </a:lnTo>
                  <a:lnTo>
                    <a:pt x="45" y="106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6" name="Freeform 321"/>
            <p:cNvSpPr>
              <a:spLocks/>
            </p:cNvSpPr>
            <p:nvPr/>
          </p:nvSpPr>
          <p:spPr bwMode="auto">
            <a:xfrm>
              <a:off x="3965" y="3175"/>
              <a:ext cx="4" cy="9"/>
            </a:xfrm>
            <a:custGeom>
              <a:avLst/>
              <a:gdLst>
                <a:gd name="T0" fmla="*/ 0 w 45"/>
                <a:gd name="T1" fmla="*/ 0 h 106"/>
                <a:gd name="T2" fmla="*/ 0 w 45"/>
                <a:gd name="T3" fmla="*/ 0 h 106"/>
                <a:gd name="T4" fmla="*/ 0 w 45"/>
                <a:gd name="T5" fmla="*/ 0 h 106"/>
                <a:gd name="T6" fmla="*/ 0 w 45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106"/>
                <a:gd name="T14" fmla="*/ 45 w 45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106">
                  <a:moveTo>
                    <a:pt x="0" y="0"/>
                  </a:moveTo>
                  <a:lnTo>
                    <a:pt x="45" y="106"/>
                  </a:lnTo>
                  <a:lnTo>
                    <a:pt x="0" y="1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7" name="Rectangle 322"/>
            <p:cNvSpPr>
              <a:spLocks noChangeArrowheads="1"/>
            </p:cNvSpPr>
            <p:nvPr/>
          </p:nvSpPr>
          <p:spPr bwMode="auto">
            <a:xfrm>
              <a:off x="3965" y="3175"/>
              <a:ext cx="4" cy="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8" name="Freeform 323"/>
            <p:cNvSpPr>
              <a:spLocks/>
            </p:cNvSpPr>
            <p:nvPr/>
          </p:nvSpPr>
          <p:spPr bwMode="auto">
            <a:xfrm>
              <a:off x="3958" y="3178"/>
              <a:ext cx="1" cy="3"/>
            </a:xfrm>
            <a:custGeom>
              <a:avLst/>
              <a:gdLst>
                <a:gd name="T0" fmla="*/ 0 w 1"/>
                <a:gd name="T1" fmla="*/ 0 h 31"/>
                <a:gd name="T2" fmla="*/ 0 w 1"/>
                <a:gd name="T3" fmla="*/ 0 h 31"/>
                <a:gd name="T4" fmla="*/ 1 w 1"/>
                <a:gd name="T5" fmla="*/ 0 h 31"/>
                <a:gd name="T6" fmla="*/ 0 60000 65536"/>
                <a:gd name="T7" fmla="*/ 0 60000 65536"/>
                <a:gd name="T8" fmla="*/ 0 60000 65536"/>
                <a:gd name="T9" fmla="*/ 0 w 1"/>
                <a:gd name="T10" fmla="*/ 0 h 31"/>
                <a:gd name="T11" fmla="*/ 1 w 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1">
                  <a:moveTo>
                    <a:pt x="0" y="3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9" name="Freeform 324"/>
            <p:cNvSpPr>
              <a:spLocks/>
            </p:cNvSpPr>
            <p:nvPr/>
          </p:nvSpPr>
          <p:spPr bwMode="auto">
            <a:xfrm>
              <a:off x="3958" y="3178"/>
              <a:ext cx="9" cy="1"/>
            </a:xfrm>
            <a:custGeom>
              <a:avLst/>
              <a:gdLst>
                <a:gd name="T0" fmla="*/ 0 w 104"/>
                <a:gd name="T1" fmla="*/ 0 h 1"/>
                <a:gd name="T2" fmla="*/ 0 w 104"/>
                <a:gd name="T3" fmla="*/ 0 h 1"/>
                <a:gd name="T4" fmla="*/ 0 w 104"/>
                <a:gd name="T5" fmla="*/ 0 h 1"/>
                <a:gd name="T6" fmla="*/ 0 60000 65536"/>
                <a:gd name="T7" fmla="*/ 0 60000 65536"/>
                <a:gd name="T8" fmla="*/ 0 60000 65536"/>
                <a:gd name="T9" fmla="*/ 0 w 104"/>
                <a:gd name="T10" fmla="*/ 0 h 1"/>
                <a:gd name="T11" fmla="*/ 104 w 10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1">
                  <a:moveTo>
                    <a:pt x="0" y="0"/>
                  </a:moveTo>
                  <a:lnTo>
                    <a:pt x="102" y="0"/>
                  </a:lnTo>
                  <a:lnTo>
                    <a:pt x="10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0" name="Freeform 325"/>
            <p:cNvSpPr>
              <a:spLocks/>
            </p:cNvSpPr>
            <p:nvPr/>
          </p:nvSpPr>
          <p:spPr bwMode="auto">
            <a:xfrm>
              <a:off x="3958" y="3181"/>
              <a:ext cx="8" cy="1"/>
            </a:xfrm>
            <a:custGeom>
              <a:avLst/>
              <a:gdLst>
                <a:gd name="T0" fmla="*/ 0 w 96"/>
                <a:gd name="T1" fmla="*/ 0 h 1"/>
                <a:gd name="T2" fmla="*/ 0 w 96"/>
                <a:gd name="T3" fmla="*/ 0 h 1"/>
                <a:gd name="T4" fmla="*/ 0 w 96"/>
                <a:gd name="T5" fmla="*/ 0 h 1"/>
                <a:gd name="T6" fmla="*/ 0 60000 65536"/>
                <a:gd name="T7" fmla="*/ 0 60000 65536"/>
                <a:gd name="T8" fmla="*/ 0 60000 65536"/>
                <a:gd name="T9" fmla="*/ 0 w 96"/>
                <a:gd name="T10" fmla="*/ 0 h 1"/>
                <a:gd name="T11" fmla="*/ 96 w 9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1">
                  <a:moveTo>
                    <a:pt x="0" y="0"/>
                  </a:moveTo>
                  <a:lnTo>
                    <a:pt x="95" y="0"/>
                  </a:lnTo>
                  <a:lnTo>
                    <a:pt x="9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1" name="Freeform 326"/>
            <p:cNvSpPr>
              <a:spLocks/>
            </p:cNvSpPr>
            <p:nvPr/>
          </p:nvSpPr>
          <p:spPr bwMode="auto">
            <a:xfrm>
              <a:off x="4076" y="3884"/>
              <a:ext cx="9" cy="1"/>
            </a:xfrm>
            <a:custGeom>
              <a:avLst/>
              <a:gdLst>
                <a:gd name="T0" fmla="*/ 0 w 96"/>
                <a:gd name="T1" fmla="*/ 0 h 1"/>
                <a:gd name="T2" fmla="*/ 0 w 96"/>
                <a:gd name="T3" fmla="*/ 0 h 1"/>
                <a:gd name="T4" fmla="*/ 0 w 96"/>
                <a:gd name="T5" fmla="*/ 0 h 1"/>
                <a:gd name="T6" fmla="*/ 0 60000 65536"/>
                <a:gd name="T7" fmla="*/ 0 60000 65536"/>
                <a:gd name="T8" fmla="*/ 0 60000 65536"/>
                <a:gd name="T9" fmla="*/ 0 w 96"/>
                <a:gd name="T10" fmla="*/ 0 h 1"/>
                <a:gd name="T11" fmla="*/ 96 w 9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1">
                  <a:moveTo>
                    <a:pt x="0" y="0"/>
                  </a:moveTo>
                  <a:lnTo>
                    <a:pt x="95" y="0"/>
                  </a:lnTo>
                  <a:lnTo>
                    <a:pt x="9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2" name="Freeform 327"/>
            <p:cNvSpPr>
              <a:spLocks/>
            </p:cNvSpPr>
            <p:nvPr/>
          </p:nvSpPr>
          <p:spPr bwMode="auto">
            <a:xfrm>
              <a:off x="4076" y="3882"/>
              <a:ext cx="9" cy="1"/>
            </a:xfrm>
            <a:custGeom>
              <a:avLst/>
              <a:gdLst>
                <a:gd name="T0" fmla="*/ 0 w 96"/>
                <a:gd name="T1" fmla="*/ 0 h 1"/>
                <a:gd name="T2" fmla="*/ 0 w 96"/>
                <a:gd name="T3" fmla="*/ 0 h 1"/>
                <a:gd name="T4" fmla="*/ 0 w 96"/>
                <a:gd name="T5" fmla="*/ 0 h 1"/>
                <a:gd name="T6" fmla="*/ 0 60000 65536"/>
                <a:gd name="T7" fmla="*/ 0 60000 65536"/>
                <a:gd name="T8" fmla="*/ 0 60000 65536"/>
                <a:gd name="T9" fmla="*/ 0 w 96"/>
                <a:gd name="T10" fmla="*/ 0 h 1"/>
                <a:gd name="T11" fmla="*/ 96 w 9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1">
                  <a:moveTo>
                    <a:pt x="0" y="0"/>
                  </a:moveTo>
                  <a:lnTo>
                    <a:pt x="95" y="0"/>
                  </a:lnTo>
                  <a:lnTo>
                    <a:pt x="9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3" name="Freeform 328"/>
            <p:cNvSpPr>
              <a:spLocks/>
            </p:cNvSpPr>
            <p:nvPr/>
          </p:nvSpPr>
          <p:spPr bwMode="auto">
            <a:xfrm>
              <a:off x="4074" y="3879"/>
              <a:ext cx="4" cy="9"/>
            </a:xfrm>
            <a:custGeom>
              <a:avLst/>
              <a:gdLst>
                <a:gd name="T0" fmla="*/ 0 w 45"/>
                <a:gd name="T1" fmla="*/ 0 h 105"/>
                <a:gd name="T2" fmla="*/ 0 w 45"/>
                <a:gd name="T3" fmla="*/ 0 h 105"/>
                <a:gd name="T4" fmla="*/ 0 w 45"/>
                <a:gd name="T5" fmla="*/ 0 h 105"/>
                <a:gd name="T6" fmla="*/ 0 w 45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105"/>
                <a:gd name="T14" fmla="*/ 45 w 4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105">
                  <a:moveTo>
                    <a:pt x="45" y="0"/>
                  </a:moveTo>
                  <a:lnTo>
                    <a:pt x="0" y="0"/>
                  </a:lnTo>
                  <a:lnTo>
                    <a:pt x="45" y="105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4" name="Freeform 329"/>
            <p:cNvSpPr>
              <a:spLocks/>
            </p:cNvSpPr>
            <p:nvPr/>
          </p:nvSpPr>
          <p:spPr bwMode="auto">
            <a:xfrm>
              <a:off x="4074" y="3879"/>
              <a:ext cx="4" cy="9"/>
            </a:xfrm>
            <a:custGeom>
              <a:avLst/>
              <a:gdLst>
                <a:gd name="T0" fmla="*/ 0 w 45"/>
                <a:gd name="T1" fmla="*/ 0 h 105"/>
                <a:gd name="T2" fmla="*/ 0 w 45"/>
                <a:gd name="T3" fmla="*/ 0 h 105"/>
                <a:gd name="T4" fmla="*/ 0 w 45"/>
                <a:gd name="T5" fmla="*/ 0 h 105"/>
                <a:gd name="T6" fmla="*/ 0 w 45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105"/>
                <a:gd name="T14" fmla="*/ 45 w 4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105">
                  <a:moveTo>
                    <a:pt x="0" y="0"/>
                  </a:moveTo>
                  <a:lnTo>
                    <a:pt x="45" y="105"/>
                  </a:lnTo>
                  <a:lnTo>
                    <a:pt x="0" y="10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5" name="Rectangle 330"/>
            <p:cNvSpPr>
              <a:spLocks noChangeArrowheads="1"/>
            </p:cNvSpPr>
            <p:nvPr/>
          </p:nvSpPr>
          <p:spPr bwMode="auto">
            <a:xfrm>
              <a:off x="4074" y="3879"/>
              <a:ext cx="4" cy="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6" name="Freeform 331"/>
            <p:cNvSpPr>
              <a:spLocks/>
            </p:cNvSpPr>
            <p:nvPr/>
          </p:nvSpPr>
          <p:spPr bwMode="auto">
            <a:xfrm>
              <a:off x="4084" y="3882"/>
              <a:ext cx="1" cy="2"/>
            </a:xfrm>
            <a:custGeom>
              <a:avLst/>
              <a:gdLst>
                <a:gd name="T0" fmla="*/ 0 w 1"/>
                <a:gd name="T1" fmla="*/ 0 h 32"/>
                <a:gd name="T2" fmla="*/ 0 w 1"/>
                <a:gd name="T3" fmla="*/ 0 h 32"/>
                <a:gd name="T4" fmla="*/ 1 w 1"/>
                <a:gd name="T5" fmla="*/ 0 h 32"/>
                <a:gd name="T6" fmla="*/ 0 60000 65536"/>
                <a:gd name="T7" fmla="*/ 0 60000 65536"/>
                <a:gd name="T8" fmla="*/ 0 60000 65536"/>
                <a:gd name="T9" fmla="*/ 0 w 1"/>
                <a:gd name="T10" fmla="*/ 0 h 32"/>
                <a:gd name="T11" fmla="*/ 1 w 1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">
                  <a:moveTo>
                    <a:pt x="0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7" name="Freeform 332"/>
            <p:cNvSpPr>
              <a:spLocks/>
            </p:cNvSpPr>
            <p:nvPr/>
          </p:nvSpPr>
          <p:spPr bwMode="auto">
            <a:xfrm>
              <a:off x="3965" y="3879"/>
              <a:ext cx="4" cy="9"/>
            </a:xfrm>
            <a:custGeom>
              <a:avLst/>
              <a:gdLst>
                <a:gd name="T0" fmla="*/ 0 w 45"/>
                <a:gd name="T1" fmla="*/ 0 h 105"/>
                <a:gd name="T2" fmla="*/ 0 w 45"/>
                <a:gd name="T3" fmla="*/ 0 h 105"/>
                <a:gd name="T4" fmla="*/ 0 w 45"/>
                <a:gd name="T5" fmla="*/ 0 h 105"/>
                <a:gd name="T6" fmla="*/ 0 w 45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105"/>
                <a:gd name="T14" fmla="*/ 45 w 4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105">
                  <a:moveTo>
                    <a:pt x="45" y="0"/>
                  </a:moveTo>
                  <a:lnTo>
                    <a:pt x="0" y="0"/>
                  </a:lnTo>
                  <a:lnTo>
                    <a:pt x="45" y="105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8" name="Freeform 333"/>
            <p:cNvSpPr>
              <a:spLocks/>
            </p:cNvSpPr>
            <p:nvPr/>
          </p:nvSpPr>
          <p:spPr bwMode="auto">
            <a:xfrm>
              <a:off x="3965" y="3879"/>
              <a:ext cx="4" cy="9"/>
            </a:xfrm>
            <a:custGeom>
              <a:avLst/>
              <a:gdLst>
                <a:gd name="T0" fmla="*/ 0 w 45"/>
                <a:gd name="T1" fmla="*/ 0 h 105"/>
                <a:gd name="T2" fmla="*/ 0 w 45"/>
                <a:gd name="T3" fmla="*/ 0 h 105"/>
                <a:gd name="T4" fmla="*/ 0 w 45"/>
                <a:gd name="T5" fmla="*/ 0 h 105"/>
                <a:gd name="T6" fmla="*/ 0 w 45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105"/>
                <a:gd name="T14" fmla="*/ 45 w 4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105">
                  <a:moveTo>
                    <a:pt x="0" y="0"/>
                  </a:moveTo>
                  <a:lnTo>
                    <a:pt x="45" y="105"/>
                  </a:lnTo>
                  <a:lnTo>
                    <a:pt x="0" y="10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9" name="Rectangle 334"/>
            <p:cNvSpPr>
              <a:spLocks noChangeArrowheads="1"/>
            </p:cNvSpPr>
            <p:nvPr/>
          </p:nvSpPr>
          <p:spPr bwMode="auto">
            <a:xfrm>
              <a:off x="3965" y="3879"/>
              <a:ext cx="4" cy="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0" name="Freeform 335"/>
            <p:cNvSpPr>
              <a:spLocks/>
            </p:cNvSpPr>
            <p:nvPr/>
          </p:nvSpPr>
          <p:spPr bwMode="auto">
            <a:xfrm>
              <a:off x="3959" y="3882"/>
              <a:ext cx="1" cy="2"/>
            </a:xfrm>
            <a:custGeom>
              <a:avLst/>
              <a:gdLst>
                <a:gd name="T0" fmla="*/ 0 w 1"/>
                <a:gd name="T1" fmla="*/ 0 h 32"/>
                <a:gd name="T2" fmla="*/ 0 w 1"/>
                <a:gd name="T3" fmla="*/ 0 h 32"/>
                <a:gd name="T4" fmla="*/ 1 w 1"/>
                <a:gd name="T5" fmla="*/ 0 h 32"/>
                <a:gd name="T6" fmla="*/ 0 60000 65536"/>
                <a:gd name="T7" fmla="*/ 0 60000 65536"/>
                <a:gd name="T8" fmla="*/ 0 60000 65536"/>
                <a:gd name="T9" fmla="*/ 0 w 1"/>
                <a:gd name="T10" fmla="*/ 0 h 32"/>
                <a:gd name="T11" fmla="*/ 1 w 1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">
                  <a:moveTo>
                    <a:pt x="0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1" name="Freeform 336"/>
            <p:cNvSpPr>
              <a:spLocks/>
            </p:cNvSpPr>
            <p:nvPr/>
          </p:nvSpPr>
          <p:spPr bwMode="auto">
            <a:xfrm>
              <a:off x="3959" y="3882"/>
              <a:ext cx="8" cy="1"/>
            </a:xfrm>
            <a:custGeom>
              <a:avLst/>
              <a:gdLst>
                <a:gd name="T0" fmla="*/ 0 w 102"/>
                <a:gd name="T1" fmla="*/ 0 h 1"/>
                <a:gd name="T2" fmla="*/ 0 w 102"/>
                <a:gd name="T3" fmla="*/ 0 h 1"/>
                <a:gd name="T4" fmla="*/ 0 w 102"/>
                <a:gd name="T5" fmla="*/ 0 h 1"/>
                <a:gd name="T6" fmla="*/ 0 60000 65536"/>
                <a:gd name="T7" fmla="*/ 0 60000 65536"/>
                <a:gd name="T8" fmla="*/ 0 60000 65536"/>
                <a:gd name="T9" fmla="*/ 0 w 102"/>
                <a:gd name="T10" fmla="*/ 0 h 1"/>
                <a:gd name="T11" fmla="*/ 102 w 10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1">
                  <a:moveTo>
                    <a:pt x="0" y="0"/>
                  </a:moveTo>
                  <a:lnTo>
                    <a:pt x="101" y="0"/>
                  </a:lnTo>
                  <a:lnTo>
                    <a:pt x="10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2" name="Freeform 337"/>
            <p:cNvSpPr>
              <a:spLocks/>
            </p:cNvSpPr>
            <p:nvPr/>
          </p:nvSpPr>
          <p:spPr bwMode="auto">
            <a:xfrm>
              <a:off x="3959" y="3884"/>
              <a:ext cx="7" cy="1"/>
            </a:xfrm>
            <a:custGeom>
              <a:avLst/>
              <a:gdLst>
                <a:gd name="T0" fmla="*/ 0 w 89"/>
                <a:gd name="T1" fmla="*/ 0 h 1"/>
                <a:gd name="T2" fmla="*/ 0 w 89"/>
                <a:gd name="T3" fmla="*/ 0 h 1"/>
                <a:gd name="T4" fmla="*/ 0 w 89"/>
                <a:gd name="T5" fmla="*/ 0 h 1"/>
                <a:gd name="T6" fmla="*/ 0 60000 65536"/>
                <a:gd name="T7" fmla="*/ 0 60000 65536"/>
                <a:gd name="T8" fmla="*/ 0 60000 65536"/>
                <a:gd name="T9" fmla="*/ 0 w 89"/>
                <a:gd name="T10" fmla="*/ 0 h 1"/>
                <a:gd name="T11" fmla="*/ 89 w 8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9" h="1">
                  <a:moveTo>
                    <a:pt x="0" y="0"/>
                  </a:moveTo>
                  <a:lnTo>
                    <a:pt x="88" y="0"/>
                  </a:lnTo>
                  <a:lnTo>
                    <a:pt x="8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3" name="Freeform 338"/>
            <p:cNvSpPr>
              <a:spLocks/>
            </p:cNvSpPr>
            <p:nvPr/>
          </p:nvSpPr>
          <p:spPr bwMode="auto">
            <a:xfrm>
              <a:off x="4026" y="3155"/>
              <a:ext cx="23" cy="23"/>
            </a:xfrm>
            <a:custGeom>
              <a:avLst/>
              <a:gdLst>
                <a:gd name="T0" fmla="*/ 0 w 280"/>
                <a:gd name="T1" fmla="*/ 0 h 279"/>
                <a:gd name="T2" fmla="*/ 0 w 280"/>
                <a:gd name="T3" fmla="*/ 0 h 279"/>
                <a:gd name="T4" fmla="*/ 0 w 280"/>
                <a:gd name="T5" fmla="*/ 0 h 279"/>
                <a:gd name="T6" fmla="*/ 0 60000 65536"/>
                <a:gd name="T7" fmla="*/ 0 60000 65536"/>
                <a:gd name="T8" fmla="*/ 0 60000 65536"/>
                <a:gd name="T9" fmla="*/ 0 w 280"/>
                <a:gd name="T10" fmla="*/ 0 h 279"/>
                <a:gd name="T11" fmla="*/ 280 w 280"/>
                <a:gd name="T12" fmla="*/ 279 h 2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279">
                  <a:moveTo>
                    <a:pt x="0" y="279"/>
                  </a:moveTo>
                  <a:lnTo>
                    <a:pt x="279" y="0"/>
                  </a:lnTo>
                  <a:lnTo>
                    <a:pt x="28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4" name="Freeform 339"/>
            <p:cNvSpPr>
              <a:spLocks/>
            </p:cNvSpPr>
            <p:nvPr/>
          </p:nvSpPr>
          <p:spPr bwMode="auto">
            <a:xfrm>
              <a:off x="4042" y="3155"/>
              <a:ext cx="23" cy="23"/>
            </a:xfrm>
            <a:custGeom>
              <a:avLst/>
              <a:gdLst>
                <a:gd name="T0" fmla="*/ 0 w 281"/>
                <a:gd name="T1" fmla="*/ 0 h 279"/>
                <a:gd name="T2" fmla="*/ 0 w 281"/>
                <a:gd name="T3" fmla="*/ 0 h 279"/>
                <a:gd name="T4" fmla="*/ 0 w 281"/>
                <a:gd name="T5" fmla="*/ 0 h 279"/>
                <a:gd name="T6" fmla="*/ 0 60000 65536"/>
                <a:gd name="T7" fmla="*/ 0 60000 65536"/>
                <a:gd name="T8" fmla="*/ 0 60000 65536"/>
                <a:gd name="T9" fmla="*/ 0 w 281"/>
                <a:gd name="T10" fmla="*/ 0 h 279"/>
                <a:gd name="T11" fmla="*/ 281 w 281"/>
                <a:gd name="T12" fmla="*/ 279 h 2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1" h="279">
                  <a:moveTo>
                    <a:pt x="0" y="279"/>
                  </a:moveTo>
                  <a:lnTo>
                    <a:pt x="280" y="0"/>
                  </a:lnTo>
                  <a:lnTo>
                    <a:pt x="28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5" name="Freeform 340"/>
            <p:cNvSpPr>
              <a:spLocks/>
            </p:cNvSpPr>
            <p:nvPr/>
          </p:nvSpPr>
          <p:spPr bwMode="auto">
            <a:xfrm>
              <a:off x="4058" y="3162"/>
              <a:ext cx="16" cy="16"/>
            </a:xfrm>
            <a:custGeom>
              <a:avLst/>
              <a:gdLst>
                <a:gd name="T0" fmla="*/ 0 w 197"/>
                <a:gd name="T1" fmla="*/ 0 h 197"/>
                <a:gd name="T2" fmla="*/ 0 w 197"/>
                <a:gd name="T3" fmla="*/ 0 h 197"/>
                <a:gd name="T4" fmla="*/ 0 w 197"/>
                <a:gd name="T5" fmla="*/ 0 h 197"/>
                <a:gd name="T6" fmla="*/ 0 60000 65536"/>
                <a:gd name="T7" fmla="*/ 0 60000 65536"/>
                <a:gd name="T8" fmla="*/ 0 60000 65536"/>
                <a:gd name="T9" fmla="*/ 0 w 197"/>
                <a:gd name="T10" fmla="*/ 0 h 197"/>
                <a:gd name="T11" fmla="*/ 197 w 197"/>
                <a:gd name="T12" fmla="*/ 197 h 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197">
                  <a:moveTo>
                    <a:pt x="0" y="197"/>
                  </a:moveTo>
                  <a:lnTo>
                    <a:pt x="195" y="0"/>
                  </a:lnTo>
                  <a:lnTo>
                    <a:pt x="1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6" name="Freeform 341"/>
            <p:cNvSpPr>
              <a:spLocks/>
            </p:cNvSpPr>
            <p:nvPr/>
          </p:nvSpPr>
          <p:spPr bwMode="auto">
            <a:xfrm>
              <a:off x="4073" y="3178"/>
              <a:ext cx="1" cy="1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0 w 7"/>
                <a:gd name="T5" fmla="*/ 0 h 6"/>
                <a:gd name="T6" fmla="*/ 0 60000 65536"/>
                <a:gd name="T7" fmla="*/ 0 60000 65536"/>
                <a:gd name="T8" fmla="*/ 0 60000 65536"/>
                <a:gd name="T9" fmla="*/ 0 w 7"/>
                <a:gd name="T10" fmla="*/ 0 h 6"/>
                <a:gd name="T11" fmla="*/ 7 w 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6">
                  <a:moveTo>
                    <a:pt x="0" y="6"/>
                  </a:moveTo>
                  <a:lnTo>
                    <a:pt x="5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7" name="Freeform 342"/>
            <p:cNvSpPr>
              <a:spLocks/>
            </p:cNvSpPr>
            <p:nvPr/>
          </p:nvSpPr>
          <p:spPr bwMode="auto">
            <a:xfrm>
              <a:off x="4014" y="3031"/>
              <a:ext cx="60" cy="1"/>
            </a:xfrm>
            <a:custGeom>
              <a:avLst/>
              <a:gdLst>
                <a:gd name="T0" fmla="*/ 0 w 730"/>
                <a:gd name="T1" fmla="*/ 0 h 1"/>
                <a:gd name="T2" fmla="*/ 0 w 730"/>
                <a:gd name="T3" fmla="*/ 0 h 1"/>
                <a:gd name="T4" fmla="*/ 0 w 730"/>
                <a:gd name="T5" fmla="*/ 0 h 1"/>
                <a:gd name="T6" fmla="*/ 0 60000 65536"/>
                <a:gd name="T7" fmla="*/ 0 60000 65536"/>
                <a:gd name="T8" fmla="*/ 0 60000 65536"/>
                <a:gd name="T9" fmla="*/ 0 w 730"/>
                <a:gd name="T10" fmla="*/ 0 h 1"/>
                <a:gd name="T11" fmla="*/ 730 w 73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0" h="1">
                  <a:moveTo>
                    <a:pt x="0" y="0"/>
                  </a:moveTo>
                  <a:lnTo>
                    <a:pt x="729" y="0"/>
                  </a:lnTo>
                  <a:lnTo>
                    <a:pt x="7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8" name="Freeform 343"/>
            <p:cNvSpPr>
              <a:spLocks/>
            </p:cNvSpPr>
            <p:nvPr/>
          </p:nvSpPr>
          <p:spPr bwMode="auto">
            <a:xfrm>
              <a:off x="4014" y="3155"/>
              <a:ext cx="60" cy="1"/>
            </a:xfrm>
            <a:custGeom>
              <a:avLst/>
              <a:gdLst>
                <a:gd name="T0" fmla="*/ 0 w 730"/>
                <a:gd name="T1" fmla="*/ 0 h 1"/>
                <a:gd name="T2" fmla="*/ 0 w 730"/>
                <a:gd name="T3" fmla="*/ 0 h 1"/>
                <a:gd name="T4" fmla="*/ 0 w 730"/>
                <a:gd name="T5" fmla="*/ 0 h 1"/>
                <a:gd name="T6" fmla="*/ 0 60000 65536"/>
                <a:gd name="T7" fmla="*/ 0 60000 65536"/>
                <a:gd name="T8" fmla="*/ 0 60000 65536"/>
                <a:gd name="T9" fmla="*/ 0 w 730"/>
                <a:gd name="T10" fmla="*/ 0 h 1"/>
                <a:gd name="T11" fmla="*/ 730 w 73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0" h="1">
                  <a:moveTo>
                    <a:pt x="0" y="0"/>
                  </a:moveTo>
                  <a:lnTo>
                    <a:pt x="729" y="0"/>
                  </a:lnTo>
                  <a:lnTo>
                    <a:pt x="7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9" name="Freeform 344"/>
            <p:cNvSpPr>
              <a:spLocks/>
            </p:cNvSpPr>
            <p:nvPr/>
          </p:nvSpPr>
          <p:spPr bwMode="auto">
            <a:xfrm>
              <a:off x="4012" y="3035"/>
              <a:ext cx="11" cy="2"/>
            </a:xfrm>
            <a:custGeom>
              <a:avLst/>
              <a:gdLst>
                <a:gd name="T0" fmla="*/ 0 w 131"/>
                <a:gd name="T1" fmla="*/ 0 h 18"/>
                <a:gd name="T2" fmla="*/ 0 w 131"/>
                <a:gd name="T3" fmla="*/ 0 h 18"/>
                <a:gd name="T4" fmla="*/ 0 w 131"/>
                <a:gd name="T5" fmla="*/ 0 h 18"/>
                <a:gd name="T6" fmla="*/ 0 w 131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1"/>
                <a:gd name="T13" fmla="*/ 0 h 18"/>
                <a:gd name="T14" fmla="*/ 131 w 131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1" h="18">
                  <a:moveTo>
                    <a:pt x="0" y="0"/>
                  </a:moveTo>
                  <a:lnTo>
                    <a:pt x="0" y="18"/>
                  </a:lnTo>
                  <a:lnTo>
                    <a:pt x="13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0" name="Freeform 345"/>
            <p:cNvSpPr>
              <a:spLocks/>
            </p:cNvSpPr>
            <p:nvPr/>
          </p:nvSpPr>
          <p:spPr bwMode="auto">
            <a:xfrm>
              <a:off x="4012" y="3035"/>
              <a:ext cx="11" cy="2"/>
            </a:xfrm>
            <a:custGeom>
              <a:avLst/>
              <a:gdLst>
                <a:gd name="T0" fmla="*/ 0 w 131"/>
                <a:gd name="T1" fmla="*/ 0 h 18"/>
                <a:gd name="T2" fmla="*/ 0 w 131"/>
                <a:gd name="T3" fmla="*/ 0 h 18"/>
                <a:gd name="T4" fmla="*/ 0 w 131"/>
                <a:gd name="T5" fmla="*/ 0 h 18"/>
                <a:gd name="T6" fmla="*/ 0 w 131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1"/>
                <a:gd name="T13" fmla="*/ 0 h 18"/>
                <a:gd name="T14" fmla="*/ 131 w 131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1" h="18">
                  <a:moveTo>
                    <a:pt x="0" y="18"/>
                  </a:moveTo>
                  <a:lnTo>
                    <a:pt x="131" y="0"/>
                  </a:lnTo>
                  <a:lnTo>
                    <a:pt x="131" y="18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1" name="Rectangle 346"/>
            <p:cNvSpPr>
              <a:spLocks noChangeArrowheads="1"/>
            </p:cNvSpPr>
            <p:nvPr/>
          </p:nvSpPr>
          <p:spPr bwMode="auto">
            <a:xfrm>
              <a:off x="4012" y="3035"/>
              <a:ext cx="11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2" name="Freeform 347"/>
            <p:cNvSpPr>
              <a:spLocks/>
            </p:cNvSpPr>
            <p:nvPr/>
          </p:nvSpPr>
          <p:spPr bwMode="auto">
            <a:xfrm>
              <a:off x="4030" y="3035"/>
              <a:ext cx="13" cy="2"/>
            </a:xfrm>
            <a:custGeom>
              <a:avLst/>
              <a:gdLst>
                <a:gd name="T0" fmla="*/ 0 w 159"/>
                <a:gd name="T1" fmla="*/ 0 h 18"/>
                <a:gd name="T2" fmla="*/ 0 w 159"/>
                <a:gd name="T3" fmla="*/ 0 h 18"/>
                <a:gd name="T4" fmla="*/ 0 w 159"/>
                <a:gd name="T5" fmla="*/ 0 h 18"/>
                <a:gd name="T6" fmla="*/ 0 w 15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9"/>
                <a:gd name="T13" fmla="*/ 0 h 18"/>
                <a:gd name="T14" fmla="*/ 159 w 15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9" h="18">
                  <a:moveTo>
                    <a:pt x="0" y="0"/>
                  </a:moveTo>
                  <a:lnTo>
                    <a:pt x="0" y="18"/>
                  </a:lnTo>
                  <a:lnTo>
                    <a:pt x="15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3" name="Freeform 348"/>
            <p:cNvSpPr>
              <a:spLocks/>
            </p:cNvSpPr>
            <p:nvPr/>
          </p:nvSpPr>
          <p:spPr bwMode="auto">
            <a:xfrm>
              <a:off x="4030" y="3035"/>
              <a:ext cx="13" cy="2"/>
            </a:xfrm>
            <a:custGeom>
              <a:avLst/>
              <a:gdLst>
                <a:gd name="T0" fmla="*/ 0 w 159"/>
                <a:gd name="T1" fmla="*/ 0 h 18"/>
                <a:gd name="T2" fmla="*/ 0 w 159"/>
                <a:gd name="T3" fmla="*/ 0 h 18"/>
                <a:gd name="T4" fmla="*/ 0 w 159"/>
                <a:gd name="T5" fmla="*/ 0 h 18"/>
                <a:gd name="T6" fmla="*/ 0 w 15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9"/>
                <a:gd name="T13" fmla="*/ 0 h 18"/>
                <a:gd name="T14" fmla="*/ 159 w 15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9" h="18">
                  <a:moveTo>
                    <a:pt x="0" y="18"/>
                  </a:moveTo>
                  <a:lnTo>
                    <a:pt x="159" y="0"/>
                  </a:lnTo>
                  <a:lnTo>
                    <a:pt x="159" y="18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4" name="Rectangle 349"/>
            <p:cNvSpPr>
              <a:spLocks noChangeArrowheads="1"/>
            </p:cNvSpPr>
            <p:nvPr/>
          </p:nvSpPr>
          <p:spPr bwMode="auto">
            <a:xfrm>
              <a:off x="4030" y="3035"/>
              <a:ext cx="13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5" name="Freeform 350"/>
            <p:cNvSpPr>
              <a:spLocks/>
            </p:cNvSpPr>
            <p:nvPr/>
          </p:nvSpPr>
          <p:spPr bwMode="auto">
            <a:xfrm>
              <a:off x="4049" y="3035"/>
              <a:ext cx="11" cy="2"/>
            </a:xfrm>
            <a:custGeom>
              <a:avLst/>
              <a:gdLst>
                <a:gd name="T0" fmla="*/ 0 w 132"/>
                <a:gd name="T1" fmla="*/ 0 h 18"/>
                <a:gd name="T2" fmla="*/ 0 w 132"/>
                <a:gd name="T3" fmla="*/ 0 h 18"/>
                <a:gd name="T4" fmla="*/ 0 w 132"/>
                <a:gd name="T5" fmla="*/ 0 h 18"/>
                <a:gd name="T6" fmla="*/ 0 w 13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18"/>
                <a:gd name="T14" fmla="*/ 132 w 13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18">
                  <a:moveTo>
                    <a:pt x="0" y="0"/>
                  </a:moveTo>
                  <a:lnTo>
                    <a:pt x="0" y="18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6" name="Freeform 351"/>
            <p:cNvSpPr>
              <a:spLocks/>
            </p:cNvSpPr>
            <p:nvPr/>
          </p:nvSpPr>
          <p:spPr bwMode="auto">
            <a:xfrm>
              <a:off x="4049" y="3035"/>
              <a:ext cx="11" cy="2"/>
            </a:xfrm>
            <a:custGeom>
              <a:avLst/>
              <a:gdLst>
                <a:gd name="T0" fmla="*/ 0 w 132"/>
                <a:gd name="T1" fmla="*/ 0 h 18"/>
                <a:gd name="T2" fmla="*/ 0 w 132"/>
                <a:gd name="T3" fmla="*/ 0 h 18"/>
                <a:gd name="T4" fmla="*/ 0 w 132"/>
                <a:gd name="T5" fmla="*/ 0 h 18"/>
                <a:gd name="T6" fmla="*/ 0 w 13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18"/>
                <a:gd name="T14" fmla="*/ 132 w 13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18">
                  <a:moveTo>
                    <a:pt x="0" y="18"/>
                  </a:moveTo>
                  <a:lnTo>
                    <a:pt x="132" y="0"/>
                  </a:lnTo>
                  <a:lnTo>
                    <a:pt x="132" y="18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7" name="Rectangle 352"/>
            <p:cNvSpPr>
              <a:spLocks noChangeArrowheads="1"/>
            </p:cNvSpPr>
            <p:nvPr/>
          </p:nvSpPr>
          <p:spPr bwMode="auto">
            <a:xfrm>
              <a:off x="4049" y="3035"/>
              <a:ext cx="11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8" name="Freeform 353"/>
            <p:cNvSpPr>
              <a:spLocks/>
            </p:cNvSpPr>
            <p:nvPr/>
          </p:nvSpPr>
          <p:spPr bwMode="auto">
            <a:xfrm>
              <a:off x="4066" y="3035"/>
              <a:ext cx="10" cy="2"/>
            </a:xfrm>
            <a:custGeom>
              <a:avLst/>
              <a:gdLst>
                <a:gd name="T0" fmla="*/ 0 w 126"/>
                <a:gd name="T1" fmla="*/ 0 h 18"/>
                <a:gd name="T2" fmla="*/ 0 w 126"/>
                <a:gd name="T3" fmla="*/ 0 h 18"/>
                <a:gd name="T4" fmla="*/ 0 w 126"/>
                <a:gd name="T5" fmla="*/ 0 h 18"/>
                <a:gd name="T6" fmla="*/ 0 w 126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"/>
                <a:gd name="T13" fmla="*/ 0 h 18"/>
                <a:gd name="T14" fmla="*/ 126 w 126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" h="18">
                  <a:moveTo>
                    <a:pt x="0" y="0"/>
                  </a:moveTo>
                  <a:lnTo>
                    <a:pt x="0" y="18"/>
                  </a:lnTo>
                  <a:lnTo>
                    <a:pt x="12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9" name="Freeform 354"/>
            <p:cNvSpPr>
              <a:spLocks/>
            </p:cNvSpPr>
            <p:nvPr/>
          </p:nvSpPr>
          <p:spPr bwMode="auto">
            <a:xfrm>
              <a:off x="4066" y="3035"/>
              <a:ext cx="10" cy="2"/>
            </a:xfrm>
            <a:custGeom>
              <a:avLst/>
              <a:gdLst>
                <a:gd name="T0" fmla="*/ 0 w 126"/>
                <a:gd name="T1" fmla="*/ 0 h 18"/>
                <a:gd name="T2" fmla="*/ 0 w 126"/>
                <a:gd name="T3" fmla="*/ 0 h 18"/>
                <a:gd name="T4" fmla="*/ 0 w 126"/>
                <a:gd name="T5" fmla="*/ 0 h 18"/>
                <a:gd name="T6" fmla="*/ 0 w 126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"/>
                <a:gd name="T13" fmla="*/ 0 h 18"/>
                <a:gd name="T14" fmla="*/ 126 w 126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" h="18">
                  <a:moveTo>
                    <a:pt x="0" y="18"/>
                  </a:moveTo>
                  <a:lnTo>
                    <a:pt x="126" y="0"/>
                  </a:lnTo>
                  <a:lnTo>
                    <a:pt x="126" y="18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0" name="Rectangle 355"/>
            <p:cNvSpPr>
              <a:spLocks noChangeArrowheads="1"/>
            </p:cNvSpPr>
            <p:nvPr/>
          </p:nvSpPr>
          <p:spPr bwMode="auto">
            <a:xfrm>
              <a:off x="4066" y="3035"/>
              <a:ext cx="10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1" name="Freeform 356"/>
            <p:cNvSpPr>
              <a:spLocks/>
            </p:cNvSpPr>
            <p:nvPr/>
          </p:nvSpPr>
          <p:spPr bwMode="auto">
            <a:xfrm>
              <a:off x="4011" y="3150"/>
              <a:ext cx="12" cy="1"/>
            </a:xfrm>
            <a:custGeom>
              <a:avLst/>
              <a:gdLst>
                <a:gd name="T0" fmla="*/ 0 w 137"/>
                <a:gd name="T1" fmla="*/ 0 h 18"/>
                <a:gd name="T2" fmla="*/ 0 w 137"/>
                <a:gd name="T3" fmla="*/ 0 h 18"/>
                <a:gd name="T4" fmla="*/ 0 w 137"/>
                <a:gd name="T5" fmla="*/ 0 h 18"/>
                <a:gd name="T6" fmla="*/ 0 w 137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7"/>
                <a:gd name="T13" fmla="*/ 0 h 18"/>
                <a:gd name="T14" fmla="*/ 137 w 13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7" h="18">
                  <a:moveTo>
                    <a:pt x="0" y="0"/>
                  </a:moveTo>
                  <a:lnTo>
                    <a:pt x="0" y="18"/>
                  </a:lnTo>
                  <a:lnTo>
                    <a:pt x="13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2" name="Freeform 357"/>
            <p:cNvSpPr>
              <a:spLocks/>
            </p:cNvSpPr>
            <p:nvPr/>
          </p:nvSpPr>
          <p:spPr bwMode="auto">
            <a:xfrm>
              <a:off x="4011" y="3150"/>
              <a:ext cx="12" cy="1"/>
            </a:xfrm>
            <a:custGeom>
              <a:avLst/>
              <a:gdLst>
                <a:gd name="T0" fmla="*/ 0 w 137"/>
                <a:gd name="T1" fmla="*/ 0 h 18"/>
                <a:gd name="T2" fmla="*/ 0 w 137"/>
                <a:gd name="T3" fmla="*/ 0 h 18"/>
                <a:gd name="T4" fmla="*/ 0 w 137"/>
                <a:gd name="T5" fmla="*/ 0 h 18"/>
                <a:gd name="T6" fmla="*/ 0 w 137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7"/>
                <a:gd name="T13" fmla="*/ 0 h 18"/>
                <a:gd name="T14" fmla="*/ 137 w 13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7" h="18">
                  <a:moveTo>
                    <a:pt x="0" y="18"/>
                  </a:moveTo>
                  <a:lnTo>
                    <a:pt x="137" y="0"/>
                  </a:lnTo>
                  <a:lnTo>
                    <a:pt x="137" y="18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3" name="Rectangle 358"/>
            <p:cNvSpPr>
              <a:spLocks noChangeArrowheads="1"/>
            </p:cNvSpPr>
            <p:nvPr/>
          </p:nvSpPr>
          <p:spPr bwMode="auto">
            <a:xfrm>
              <a:off x="4011" y="3150"/>
              <a:ext cx="12" cy="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4" name="Freeform 359"/>
            <p:cNvSpPr>
              <a:spLocks/>
            </p:cNvSpPr>
            <p:nvPr/>
          </p:nvSpPr>
          <p:spPr bwMode="auto">
            <a:xfrm>
              <a:off x="4028" y="3150"/>
              <a:ext cx="12" cy="1"/>
            </a:xfrm>
            <a:custGeom>
              <a:avLst/>
              <a:gdLst>
                <a:gd name="T0" fmla="*/ 0 w 147"/>
                <a:gd name="T1" fmla="*/ 0 h 18"/>
                <a:gd name="T2" fmla="*/ 0 w 147"/>
                <a:gd name="T3" fmla="*/ 0 h 18"/>
                <a:gd name="T4" fmla="*/ 0 w 147"/>
                <a:gd name="T5" fmla="*/ 0 h 18"/>
                <a:gd name="T6" fmla="*/ 0 w 147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7"/>
                <a:gd name="T13" fmla="*/ 0 h 18"/>
                <a:gd name="T14" fmla="*/ 147 w 14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7" h="18">
                  <a:moveTo>
                    <a:pt x="0" y="0"/>
                  </a:moveTo>
                  <a:lnTo>
                    <a:pt x="0" y="18"/>
                  </a:lnTo>
                  <a:lnTo>
                    <a:pt x="1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5" name="Freeform 360"/>
            <p:cNvSpPr>
              <a:spLocks/>
            </p:cNvSpPr>
            <p:nvPr/>
          </p:nvSpPr>
          <p:spPr bwMode="auto">
            <a:xfrm>
              <a:off x="4028" y="3150"/>
              <a:ext cx="12" cy="1"/>
            </a:xfrm>
            <a:custGeom>
              <a:avLst/>
              <a:gdLst>
                <a:gd name="T0" fmla="*/ 0 w 147"/>
                <a:gd name="T1" fmla="*/ 0 h 18"/>
                <a:gd name="T2" fmla="*/ 0 w 147"/>
                <a:gd name="T3" fmla="*/ 0 h 18"/>
                <a:gd name="T4" fmla="*/ 0 w 147"/>
                <a:gd name="T5" fmla="*/ 0 h 18"/>
                <a:gd name="T6" fmla="*/ 0 w 147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7"/>
                <a:gd name="T13" fmla="*/ 0 h 18"/>
                <a:gd name="T14" fmla="*/ 147 w 14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7" h="18">
                  <a:moveTo>
                    <a:pt x="0" y="18"/>
                  </a:moveTo>
                  <a:lnTo>
                    <a:pt x="147" y="0"/>
                  </a:lnTo>
                  <a:lnTo>
                    <a:pt x="147" y="18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6" name="Rectangle 361"/>
            <p:cNvSpPr>
              <a:spLocks noChangeArrowheads="1"/>
            </p:cNvSpPr>
            <p:nvPr/>
          </p:nvSpPr>
          <p:spPr bwMode="auto">
            <a:xfrm>
              <a:off x="4028" y="3150"/>
              <a:ext cx="12" cy="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7" name="Freeform 362"/>
            <p:cNvSpPr>
              <a:spLocks/>
            </p:cNvSpPr>
            <p:nvPr/>
          </p:nvSpPr>
          <p:spPr bwMode="auto">
            <a:xfrm>
              <a:off x="4046" y="3150"/>
              <a:ext cx="12" cy="1"/>
            </a:xfrm>
            <a:custGeom>
              <a:avLst/>
              <a:gdLst>
                <a:gd name="T0" fmla="*/ 0 w 148"/>
                <a:gd name="T1" fmla="*/ 0 h 18"/>
                <a:gd name="T2" fmla="*/ 0 w 148"/>
                <a:gd name="T3" fmla="*/ 0 h 18"/>
                <a:gd name="T4" fmla="*/ 0 w 148"/>
                <a:gd name="T5" fmla="*/ 0 h 18"/>
                <a:gd name="T6" fmla="*/ 0 w 148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18"/>
                <a:gd name="T14" fmla="*/ 148 w 14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18">
                  <a:moveTo>
                    <a:pt x="0" y="0"/>
                  </a:moveTo>
                  <a:lnTo>
                    <a:pt x="0" y="18"/>
                  </a:lnTo>
                  <a:lnTo>
                    <a:pt x="14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8" name="Freeform 363"/>
            <p:cNvSpPr>
              <a:spLocks/>
            </p:cNvSpPr>
            <p:nvPr/>
          </p:nvSpPr>
          <p:spPr bwMode="auto">
            <a:xfrm>
              <a:off x="4046" y="3150"/>
              <a:ext cx="12" cy="1"/>
            </a:xfrm>
            <a:custGeom>
              <a:avLst/>
              <a:gdLst>
                <a:gd name="T0" fmla="*/ 0 w 148"/>
                <a:gd name="T1" fmla="*/ 0 h 18"/>
                <a:gd name="T2" fmla="*/ 0 w 148"/>
                <a:gd name="T3" fmla="*/ 0 h 18"/>
                <a:gd name="T4" fmla="*/ 0 w 148"/>
                <a:gd name="T5" fmla="*/ 0 h 18"/>
                <a:gd name="T6" fmla="*/ 0 w 148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18"/>
                <a:gd name="T14" fmla="*/ 148 w 14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18">
                  <a:moveTo>
                    <a:pt x="0" y="18"/>
                  </a:moveTo>
                  <a:lnTo>
                    <a:pt x="148" y="0"/>
                  </a:lnTo>
                  <a:lnTo>
                    <a:pt x="148" y="18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9" name="Rectangle 364"/>
            <p:cNvSpPr>
              <a:spLocks noChangeArrowheads="1"/>
            </p:cNvSpPr>
            <p:nvPr/>
          </p:nvSpPr>
          <p:spPr bwMode="auto">
            <a:xfrm>
              <a:off x="4046" y="3150"/>
              <a:ext cx="12" cy="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0" name="Freeform 365"/>
            <p:cNvSpPr>
              <a:spLocks/>
            </p:cNvSpPr>
            <p:nvPr/>
          </p:nvSpPr>
          <p:spPr bwMode="auto">
            <a:xfrm>
              <a:off x="4064" y="3150"/>
              <a:ext cx="12" cy="1"/>
            </a:xfrm>
            <a:custGeom>
              <a:avLst/>
              <a:gdLst>
                <a:gd name="T0" fmla="*/ 0 w 153"/>
                <a:gd name="T1" fmla="*/ 0 h 18"/>
                <a:gd name="T2" fmla="*/ 0 w 153"/>
                <a:gd name="T3" fmla="*/ 0 h 18"/>
                <a:gd name="T4" fmla="*/ 0 w 153"/>
                <a:gd name="T5" fmla="*/ 0 h 18"/>
                <a:gd name="T6" fmla="*/ 0 w 153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"/>
                <a:gd name="T13" fmla="*/ 0 h 18"/>
                <a:gd name="T14" fmla="*/ 153 w 153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" h="18">
                  <a:moveTo>
                    <a:pt x="0" y="0"/>
                  </a:moveTo>
                  <a:lnTo>
                    <a:pt x="0" y="18"/>
                  </a:lnTo>
                  <a:lnTo>
                    <a:pt x="15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1" name="Freeform 366"/>
            <p:cNvSpPr>
              <a:spLocks/>
            </p:cNvSpPr>
            <p:nvPr/>
          </p:nvSpPr>
          <p:spPr bwMode="auto">
            <a:xfrm>
              <a:off x="4064" y="3150"/>
              <a:ext cx="12" cy="1"/>
            </a:xfrm>
            <a:custGeom>
              <a:avLst/>
              <a:gdLst>
                <a:gd name="T0" fmla="*/ 0 w 153"/>
                <a:gd name="T1" fmla="*/ 0 h 18"/>
                <a:gd name="T2" fmla="*/ 0 w 153"/>
                <a:gd name="T3" fmla="*/ 0 h 18"/>
                <a:gd name="T4" fmla="*/ 0 w 153"/>
                <a:gd name="T5" fmla="*/ 0 h 18"/>
                <a:gd name="T6" fmla="*/ 0 w 153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"/>
                <a:gd name="T13" fmla="*/ 0 h 18"/>
                <a:gd name="T14" fmla="*/ 153 w 153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" h="18">
                  <a:moveTo>
                    <a:pt x="0" y="18"/>
                  </a:moveTo>
                  <a:lnTo>
                    <a:pt x="153" y="0"/>
                  </a:lnTo>
                  <a:lnTo>
                    <a:pt x="153" y="18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2" name="Rectangle 367"/>
            <p:cNvSpPr>
              <a:spLocks noChangeArrowheads="1"/>
            </p:cNvSpPr>
            <p:nvPr/>
          </p:nvSpPr>
          <p:spPr bwMode="auto">
            <a:xfrm>
              <a:off x="4064" y="3150"/>
              <a:ext cx="12" cy="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3" name="Freeform 368"/>
            <p:cNvSpPr>
              <a:spLocks/>
            </p:cNvSpPr>
            <p:nvPr/>
          </p:nvSpPr>
          <p:spPr bwMode="auto">
            <a:xfrm>
              <a:off x="4013" y="3155"/>
              <a:ext cx="1" cy="17"/>
            </a:xfrm>
            <a:custGeom>
              <a:avLst/>
              <a:gdLst>
                <a:gd name="T0" fmla="*/ 0 w 1"/>
                <a:gd name="T1" fmla="*/ 0 h 201"/>
                <a:gd name="T2" fmla="*/ 0 w 1"/>
                <a:gd name="T3" fmla="*/ 0 h 201"/>
                <a:gd name="T4" fmla="*/ 1 w 1"/>
                <a:gd name="T5" fmla="*/ 0 h 201"/>
                <a:gd name="T6" fmla="*/ 0 60000 65536"/>
                <a:gd name="T7" fmla="*/ 0 60000 65536"/>
                <a:gd name="T8" fmla="*/ 0 60000 65536"/>
                <a:gd name="T9" fmla="*/ 0 w 1"/>
                <a:gd name="T10" fmla="*/ 0 h 201"/>
                <a:gd name="T11" fmla="*/ 1 w 1"/>
                <a:gd name="T12" fmla="*/ 201 h 2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01">
                  <a:moveTo>
                    <a:pt x="0" y="0"/>
                  </a:moveTo>
                  <a:lnTo>
                    <a:pt x="0" y="201"/>
                  </a:lnTo>
                  <a:lnTo>
                    <a:pt x="1" y="20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4" name="Freeform 369"/>
            <p:cNvSpPr>
              <a:spLocks/>
            </p:cNvSpPr>
            <p:nvPr/>
          </p:nvSpPr>
          <p:spPr bwMode="auto">
            <a:xfrm>
              <a:off x="4015" y="3155"/>
              <a:ext cx="18" cy="18"/>
            </a:xfrm>
            <a:custGeom>
              <a:avLst/>
              <a:gdLst>
                <a:gd name="T0" fmla="*/ 0 w 216"/>
                <a:gd name="T1" fmla="*/ 0 h 213"/>
                <a:gd name="T2" fmla="*/ 0 w 216"/>
                <a:gd name="T3" fmla="*/ 0 h 213"/>
                <a:gd name="T4" fmla="*/ 0 w 216"/>
                <a:gd name="T5" fmla="*/ 0 h 213"/>
                <a:gd name="T6" fmla="*/ 0 60000 65536"/>
                <a:gd name="T7" fmla="*/ 0 60000 65536"/>
                <a:gd name="T8" fmla="*/ 0 60000 65536"/>
                <a:gd name="T9" fmla="*/ 0 w 216"/>
                <a:gd name="T10" fmla="*/ 0 h 213"/>
                <a:gd name="T11" fmla="*/ 216 w 216"/>
                <a:gd name="T12" fmla="*/ 213 h 2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" h="213">
                  <a:moveTo>
                    <a:pt x="0" y="213"/>
                  </a:moveTo>
                  <a:lnTo>
                    <a:pt x="215" y="0"/>
                  </a:lnTo>
                  <a:lnTo>
                    <a:pt x="2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5" name="Freeform 370"/>
            <p:cNvSpPr>
              <a:spLocks/>
            </p:cNvSpPr>
            <p:nvPr/>
          </p:nvSpPr>
          <p:spPr bwMode="auto">
            <a:xfrm>
              <a:off x="4014" y="3891"/>
              <a:ext cx="1" cy="268"/>
            </a:xfrm>
            <a:custGeom>
              <a:avLst/>
              <a:gdLst>
                <a:gd name="T0" fmla="*/ 0 w 1"/>
                <a:gd name="T1" fmla="*/ 0 h 3213"/>
                <a:gd name="T2" fmla="*/ 0 w 1"/>
                <a:gd name="T3" fmla="*/ 0 h 3213"/>
                <a:gd name="T4" fmla="*/ 1 w 1"/>
                <a:gd name="T5" fmla="*/ 0 h 3213"/>
                <a:gd name="T6" fmla="*/ 0 60000 65536"/>
                <a:gd name="T7" fmla="*/ 0 60000 65536"/>
                <a:gd name="T8" fmla="*/ 0 60000 65536"/>
                <a:gd name="T9" fmla="*/ 0 w 1"/>
                <a:gd name="T10" fmla="*/ 0 h 3213"/>
                <a:gd name="T11" fmla="*/ 1 w 1"/>
                <a:gd name="T12" fmla="*/ 3213 h 32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13">
                  <a:moveTo>
                    <a:pt x="0" y="0"/>
                  </a:moveTo>
                  <a:lnTo>
                    <a:pt x="0" y="3213"/>
                  </a:lnTo>
                  <a:lnTo>
                    <a:pt x="1" y="32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6" name="Freeform 371"/>
            <p:cNvSpPr>
              <a:spLocks/>
            </p:cNvSpPr>
            <p:nvPr/>
          </p:nvSpPr>
          <p:spPr bwMode="auto">
            <a:xfrm>
              <a:off x="4015" y="2972"/>
              <a:ext cx="59" cy="59"/>
            </a:xfrm>
            <a:custGeom>
              <a:avLst/>
              <a:gdLst>
                <a:gd name="T0" fmla="*/ 0 w 712"/>
                <a:gd name="T1" fmla="*/ 0 h 711"/>
                <a:gd name="T2" fmla="*/ 0 w 712"/>
                <a:gd name="T3" fmla="*/ 0 h 711"/>
                <a:gd name="T4" fmla="*/ 0 w 712"/>
                <a:gd name="T5" fmla="*/ 0 h 711"/>
                <a:gd name="T6" fmla="*/ 0 60000 65536"/>
                <a:gd name="T7" fmla="*/ 0 60000 65536"/>
                <a:gd name="T8" fmla="*/ 0 60000 65536"/>
                <a:gd name="T9" fmla="*/ 0 w 712"/>
                <a:gd name="T10" fmla="*/ 0 h 711"/>
                <a:gd name="T11" fmla="*/ 712 w 712"/>
                <a:gd name="T12" fmla="*/ 711 h 7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12" h="711">
                  <a:moveTo>
                    <a:pt x="0" y="711"/>
                  </a:moveTo>
                  <a:lnTo>
                    <a:pt x="710" y="0"/>
                  </a:lnTo>
                  <a:lnTo>
                    <a:pt x="7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7" name="Freeform 372"/>
            <p:cNvSpPr>
              <a:spLocks/>
            </p:cNvSpPr>
            <p:nvPr/>
          </p:nvSpPr>
          <p:spPr bwMode="auto">
            <a:xfrm>
              <a:off x="4031" y="2987"/>
              <a:ext cx="43" cy="44"/>
            </a:xfrm>
            <a:custGeom>
              <a:avLst/>
              <a:gdLst>
                <a:gd name="T0" fmla="*/ 0 w 522"/>
                <a:gd name="T1" fmla="*/ 0 h 521"/>
                <a:gd name="T2" fmla="*/ 0 w 522"/>
                <a:gd name="T3" fmla="*/ 0 h 521"/>
                <a:gd name="T4" fmla="*/ 0 w 522"/>
                <a:gd name="T5" fmla="*/ 0 h 521"/>
                <a:gd name="T6" fmla="*/ 0 60000 65536"/>
                <a:gd name="T7" fmla="*/ 0 60000 65536"/>
                <a:gd name="T8" fmla="*/ 0 60000 65536"/>
                <a:gd name="T9" fmla="*/ 0 w 522"/>
                <a:gd name="T10" fmla="*/ 0 h 521"/>
                <a:gd name="T11" fmla="*/ 522 w 522"/>
                <a:gd name="T12" fmla="*/ 521 h 5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2" h="521">
                  <a:moveTo>
                    <a:pt x="0" y="521"/>
                  </a:moveTo>
                  <a:lnTo>
                    <a:pt x="520" y="0"/>
                  </a:lnTo>
                  <a:lnTo>
                    <a:pt x="5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8" name="Freeform 373"/>
            <p:cNvSpPr>
              <a:spLocks/>
            </p:cNvSpPr>
            <p:nvPr/>
          </p:nvSpPr>
          <p:spPr bwMode="auto">
            <a:xfrm>
              <a:off x="4014" y="2956"/>
              <a:ext cx="60" cy="60"/>
            </a:xfrm>
            <a:custGeom>
              <a:avLst/>
              <a:gdLst>
                <a:gd name="T0" fmla="*/ 0 w 726"/>
                <a:gd name="T1" fmla="*/ 0 h 724"/>
                <a:gd name="T2" fmla="*/ 0 w 726"/>
                <a:gd name="T3" fmla="*/ 0 h 724"/>
                <a:gd name="T4" fmla="*/ 0 w 726"/>
                <a:gd name="T5" fmla="*/ 0 h 724"/>
                <a:gd name="T6" fmla="*/ 0 60000 65536"/>
                <a:gd name="T7" fmla="*/ 0 60000 65536"/>
                <a:gd name="T8" fmla="*/ 0 60000 65536"/>
                <a:gd name="T9" fmla="*/ 0 w 726"/>
                <a:gd name="T10" fmla="*/ 0 h 724"/>
                <a:gd name="T11" fmla="*/ 726 w 726"/>
                <a:gd name="T12" fmla="*/ 724 h 7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4">
                  <a:moveTo>
                    <a:pt x="0" y="724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9" name="Freeform 374"/>
            <p:cNvSpPr>
              <a:spLocks/>
            </p:cNvSpPr>
            <p:nvPr/>
          </p:nvSpPr>
          <p:spPr bwMode="auto">
            <a:xfrm>
              <a:off x="4014" y="2940"/>
              <a:ext cx="60" cy="60"/>
            </a:xfrm>
            <a:custGeom>
              <a:avLst/>
              <a:gdLst>
                <a:gd name="T0" fmla="*/ 0 w 726"/>
                <a:gd name="T1" fmla="*/ 0 h 725"/>
                <a:gd name="T2" fmla="*/ 0 w 726"/>
                <a:gd name="T3" fmla="*/ 0 h 725"/>
                <a:gd name="T4" fmla="*/ 0 w 726"/>
                <a:gd name="T5" fmla="*/ 0 h 725"/>
                <a:gd name="T6" fmla="*/ 0 60000 65536"/>
                <a:gd name="T7" fmla="*/ 0 60000 65536"/>
                <a:gd name="T8" fmla="*/ 0 60000 65536"/>
                <a:gd name="T9" fmla="*/ 0 w 726"/>
                <a:gd name="T10" fmla="*/ 0 h 725"/>
                <a:gd name="T11" fmla="*/ 726 w 726"/>
                <a:gd name="T12" fmla="*/ 725 h 7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5">
                  <a:moveTo>
                    <a:pt x="0" y="725"/>
                  </a:moveTo>
                  <a:lnTo>
                    <a:pt x="724" y="0"/>
                  </a:lnTo>
                  <a:lnTo>
                    <a:pt x="7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54" name="Text Box 375"/>
          <p:cNvSpPr txBox="1">
            <a:spLocks noChangeArrowheads="1"/>
          </p:cNvSpPr>
          <p:nvPr/>
        </p:nvSpPr>
        <p:spPr bwMode="auto">
          <a:xfrm>
            <a:off x="3352800" y="2919413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latin typeface="Trebuchet MS" pitchFamily="34" charset="0"/>
              </a:rPr>
              <a:t>Roof Top Installation</a:t>
            </a:r>
          </a:p>
        </p:txBody>
      </p:sp>
      <p:sp>
        <p:nvSpPr>
          <p:cNvPr id="53255" name="Text Box 376"/>
          <p:cNvSpPr txBox="1">
            <a:spLocks noChangeArrowheads="1"/>
          </p:cNvSpPr>
          <p:nvPr/>
        </p:nvSpPr>
        <p:spPr bwMode="auto">
          <a:xfrm>
            <a:off x="6172200" y="2919413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latin typeface="Trebuchet MS" pitchFamily="34" charset="0"/>
              </a:rPr>
              <a:t>Under Roof Installation</a:t>
            </a:r>
          </a:p>
        </p:txBody>
      </p:sp>
      <p:sp>
        <p:nvSpPr>
          <p:cNvPr id="53256" name="Text Box 377"/>
          <p:cNvSpPr txBox="1">
            <a:spLocks noChangeArrowheads="1"/>
          </p:cNvSpPr>
          <p:nvPr/>
        </p:nvSpPr>
        <p:spPr bwMode="auto">
          <a:xfrm>
            <a:off x="286125" y="534557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dirty="0">
                <a:latin typeface="Trebuchet MS" pitchFamily="34" charset="0"/>
              </a:rPr>
              <a:t>Indoor Vertical  Installation</a:t>
            </a:r>
          </a:p>
        </p:txBody>
      </p:sp>
      <p:sp>
        <p:nvSpPr>
          <p:cNvPr id="53257" name="Text Box 378"/>
          <p:cNvSpPr txBox="1">
            <a:spLocks noChangeArrowheads="1"/>
          </p:cNvSpPr>
          <p:nvPr/>
        </p:nvSpPr>
        <p:spPr bwMode="auto">
          <a:xfrm>
            <a:off x="5965272" y="534557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dirty="0">
                <a:latin typeface="Trebuchet MS" pitchFamily="34" charset="0"/>
              </a:rPr>
              <a:t>Outdoor Vertical  Installation</a:t>
            </a:r>
          </a:p>
        </p:txBody>
      </p:sp>
      <p:sp>
        <p:nvSpPr>
          <p:cNvPr id="53258" name="Text Box 379"/>
          <p:cNvSpPr txBox="1">
            <a:spLocks noChangeArrowheads="1"/>
          </p:cNvSpPr>
          <p:nvPr/>
        </p:nvSpPr>
        <p:spPr bwMode="auto">
          <a:xfrm>
            <a:off x="609600" y="2919413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latin typeface="Trebuchet MS" pitchFamily="34" charset="0"/>
              </a:rPr>
              <a:t>Thru Wall Installation</a:t>
            </a:r>
          </a:p>
        </p:txBody>
      </p:sp>
      <p:sp>
        <p:nvSpPr>
          <p:cNvPr id="53259" name="Rectangle 380"/>
          <p:cNvSpPr>
            <a:spLocks noChangeArrowheads="1"/>
          </p:cNvSpPr>
          <p:nvPr/>
        </p:nvSpPr>
        <p:spPr bwMode="auto">
          <a:xfrm>
            <a:off x="533400" y="1371600"/>
            <a:ext cx="2209800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381"/>
          <p:cNvGrpSpPr>
            <a:grpSpLocks/>
          </p:cNvGrpSpPr>
          <p:nvPr/>
        </p:nvGrpSpPr>
        <p:grpSpPr bwMode="auto">
          <a:xfrm>
            <a:off x="668338" y="1585913"/>
            <a:ext cx="1984375" cy="1166812"/>
            <a:chOff x="421" y="999"/>
            <a:chExt cx="1250" cy="735"/>
          </a:xfrm>
        </p:grpSpPr>
        <p:sp>
          <p:nvSpPr>
            <p:cNvPr id="53748" name="Freeform 382"/>
            <p:cNvSpPr>
              <a:spLocks/>
            </p:cNvSpPr>
            <p:nvPr/>
          </p:nvSpPr>
          <p:spPr bwMode="auto">
            <a:xfrm>
              <a:off x="859" y="1342"/>
              <a:ext cx="496" cy="1"/>
            </a:xfrm>
            <a:custGeom>
              <a:avLst/>
              <a:gdLst>
                <a:gd name="T0" fmla="*/ 0 w 11923"/>
                <a:gd name="T1" fmla="*/ 0 h 47"/>
                <a:gd name="T2" fmla="*/ 0 w 11923"/>
                <a:gd name="T3" fmla="*/ 0 h 47"/>
                <a:gd name="T4" fmla="*/ 0 w 11923"/>
                <a:gd name="T5" fmla="*/ 0 h 47"/>
                <a:gd name="T6" fmla="*/ 0 w 11923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23"/>
                <a:gd name="T13" fmla="*/ 0 h 47"/>
                <a:gd name="T14" fmla="*/ 11923 w 11923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23" h="47">
                  <a:moveTo>
                    <a:pt x="11923" y="47"/>
                  </a:moveTo>
                  <a:lnTo>
                    <a:pt x="11923" y="0"/>
                  </a:lnTo>
                  <a:lnTo>
                    <a:pt x="0" y="47"/>
                  </a:lnTo>
                  <a:lnTo>
                    <a:pt x="11923" y="47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49" name="Freeform 383"/>
            <p:cNvSpPr>
              <a:spLocks/>
            </p:cNvSpPr>
            <p:nvPr/>
          </p:nvSpPr>
          <p:spPr bwMode="auto">
            <a:xfrm>
              <a:off x="859" y="1342"/>
              <a:ext cx="496" cy="1"/>
            </a:xfrm>
            <a:custGeom>
              <a:avLst/>
              <a:gdLst>
                <a:gd name="T0" fmla="*/ 0 w 11923"/>
                <a:gd name="T1" fmla="*/ 0 h 47"/>
                <a:gd name="T2" fmla="*/ 0 w 11923"/>
                <a:gd name="T3" fmla="*/ 0 h 47"/>
                <a:gd name="T4" fmla="*/ 0 w 11923"/>
                <a:gd name="T5" fmla="*/ 0 h 47"/>
                <a:gd name="T6" fmla="*/ 0 w 11923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23"/>
                <a:gd name="T13" fmla="*/ 0 h 47"/>
                <a:gd name="T14" fmla="*/ 11923 w 11923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23" h="47">
                  <a:moveTo>
                    <a:pt x="11923" y="0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1923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50" name="Rectangle 384"/>
            <p:cNvSpPr>
              <a:spLocks noChangeArrowheads="1"/>
            </p:cNvSpPr>
            <p:nvPr/>
          </p:nvSpPr>
          <p:spPr bwMode="auto">
            <a:xfrm>
              <a:off x="859" y="1342"/>
              <a:ext cx="496" cy="1"/>
            </a:xfrm>
            <a:prstGeom prst="rect">
              <a:avLst/>
            </a:prstGeom>
            <a:solidFill>
              <a:srgbClr val="EAEAEA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51" name="Freeform 385"/>
            <p:cNvSpPr>
              <a:spLocks/>
            </p:cNvSpPr>
            <p:nvPr/>
          </p:nvSpPr>
          <p:spPr bwMode="auto">
            <a:xfrm>
              <a:off x="849" y="1151"/>
              <a:ext cx="822" cy="1"/>
            </a:xfrm>
            <a:custGeom>
              <a:avLst/>
              <a:gdLst>
                <a:gd name="T0" fmla="*/ 0 w 19729"/>
                <a:gd name="T1" fmla="*/ 0 h 41"/>
                <a:gd name="T2" fmla="*/ 0 w 19729"/>
                <a:gd name="T3" fmla="*/ 0 h 41"/>
                <a:gd name="T4" fmla="*/ 0 w 19729"/>
                <a:gd name="T5" fmla="*/ 0 h 41"/>
                <a:gd name="T6" fmla="*/ 0 w 19729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729"/>
                <a:gd name="T13" fmla="*/ 0 h 41"/>
                <a:gd name="T14" fmla="*/ 19729 w 197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729" h="41">
                  <a:moveTo>
                    <a:pt x="0" y="0"/>
                  </a:moveTo>
                  <a:lnTo>
                    <a:pt x="0" y="41"/>
                  </a:lnTo>
                  <a:lnTo>
                    <a:pt x="197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52" name="Freeform 386"/>
            <p:cNvSpPr>
              <a:spLocks/>
            </p:cNvSpPr>
            <p:nvPr/>
          </p:nvSpPr>
          <p:spPr bwMode="auto">
            <a:xfrm>
              <a:off x="849" y="1151"/>
              <a:ext cx="822" cy="1"/>
            </a:xfrm>
            <a:custGeom>
              <a:avLst/>
              <a:gdLst>
                <a:gd name="T0" fmla="*/ 0 w 19729"/>
                <a:gd name="T1" fmla="*/ 0 h 41"/>
                <a:gd name="T2" fmla="*/ 0 w 19729"/>
                <a:gd name="T3" fmla="*/ 0 h 41"/>
                <a:gd name="T4" fmla="*/ 0 w 19729"/>
                <a:gd name="T5" fmla="*/ 0 h 41"/>
                <a:gd name="T6" fmla="*/ 0 w 19729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729"/>
                <a:gd name="T13" fmla="*/ 0 h 41"/>
                <a:gd name="T14" fmla="*/ 19729 w 197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729" h="41">
                  <a:moveTo>
                    <a:pt x="0" y="41"/>
                  </a:moveTo>
                  <a:lnTo>
                    <a:pt x="19729" y="0"/>
                  </a:lnTo>
                  <a:lnTo>
                    <a:pt x="19729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53" name="Rectangle 387"/>
            <p:cNvSpPr>
              <a:spLocks noChangeArrowheads="1"/>
            </p:cNvSpPr>
            <p:nvPr/>
          </p:nvSpPr>
          <p:spPr bwMode="auto">
            <a:xfrm>
              <a:off x="849" y="1151"/>
              <a:ext cx="822" cy="1"/>
            </a:xfrm>
            <a:prstGeom prst="rect">
              <a:avLst/>
            </a:prstGeom>
            <a:solidFill>
              <a:srgbClr val="EAEAEA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54" name="Freeform 388"/>
            <p:cNvSpPr>
              <a:spLocks/>
            </p:cNvSpPr>
            <p:nvPr/>
          </p:nvSpPr>
          <p:spPr bwMode="auto">
            <a:xfrm>
              <a:off x="859" y="1511"/>
              <a:ext cx="496" cy="1"/>
            </a:xfrm>
            <a:custGeom>
              <a:avLst/>
              <a:gdLst>
                <a:gd name="T0" fmla="*/ 0 w 11923"/>
                <a:gd name="T1" fmla="*/ 0 h 26"/>
                <a:gd name="T2" fmla="*/ 0 w 11923"/>
                <a:gd name="T3" fmla="*/ 0 h 26"/>
                <a:gd name="T4" fmla="*/ 0 w 11923"/>
                <a:gd name="T5" fmla="*/ 0 h 26"/>
                <a:gd name="T6" fmla="*/ 0 w 11923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23"/>
                <a:gd name="T13" fmla="*/ 0 h 26"/>
                <a:gd name="T14" fmla="*/ 11923 w 11923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23" h="26">
                  <a:moveTo>
                    <a:pt x="11923" y="26"/>
                  </a:moveTo>
                  <a:lnTo>
                    <a:pt x="11923" y="0"/>
                  </a:lnTo>
                  <a:lnTo>
                    <a:pt x="0" y="26"/>
                  </a:lnTo>
                  <a:lnTo>
                    <a:pt x="11923" y="26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55" name="Freeform 389"/>
            <p:cNvSpPr>
              <a:spLocks/>
            </p:cNvSpPr>
            <p:nvPr/>
          </p:nvSpPr>
          <p:spPr bwMode="auto">
            <a:xfrm>
              <a:off x="859" y="1511"/>
              <a:ext cx="496" cy="1"/>
            </a:xfrm>
            <a:custGeom>
              <a:avLst/>
              <a:gdLst>
                <a:gd name="T0" fmla="*/ 0 w 11923"/>
                <a:gd name="T1" fmla="*/ 0 h 26"/>
                <a:gd name="T2" fmla="*/ 0 w 11923"/>
                <a:gd name="T3" fmla="*/ 0 h 26"/>
                <a:gd name="T4" fmla="*/ 0 w 11923"/>
                <a:gd name="T5" fmla="*/ 0 h 26"/>
                <a:gd name="T6" fmla="*/ 0 w 11923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23"/>
                <a:gd name="T13" fmla="*/ 0 h 26"/>
                <a:gd name="T14" fmla="*/ 11923 w 11923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23" h="26">
                  <a:moveTo>
                    <a:pt x="11923" y="0"/>
                  </a:moveTo>
                  <a:lnTo>
                    <a:pt x="0" y="26"/>
                  </a:lnTo>
                  <a:lnTo>
                    <a:pt x="0" y="0"/>
                  </a:lnTo>
                  <a:lnTo>
                    <a:pt x="11923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56" name="Rectangle 390"/>
            <p:cNvSpPr>
              <a:spLocks noChangeArrowheads="1"/>
            </p:cNvSpPr>
            <p:nvPr/>
          </p:nvSpPr>
          <p:spPr bwMode="auto">
            <a:xfrm>
              <a:off x="859" y="1511"/>
              <a:ext cx="496" cy="1"/>
            </a:xfrm>
            <a:prstGeom prst="rect">
              <a:avLst/>
            </a:prstGeom>
            <a:solidFill>
              <a:srgbClr val="EAEAEA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57" name="Freeform 391"/>
            <p:cNvSpPr>
              <a:spLocks/>
            </p:cNvSpPr>
            <p:nvPr/>
          </p:nvSpPr>
          <p:spPr bwMode="auto">
            <a:xfrm>
              <a:off x="863" y="1542"/>
              <a:ext cx="488" cy="1"/>
            </a:xfrm>
            <a:custGeom>
              <a:avLst/>
              <a:gdLst>
                <a:gd name="T0" fmla="*/ 0 w 11716"/>
                <a:gd name="T1" fmla="*/ 0 h 46"/>
                <a:gd name="T2" fmla="*/ 0 w 11716"/>
                <a:gd name="T3" fmla="*/ 0 h 46"/>
                <a:gd name="T4" fmla="*/ 0 w 11716"/>
                <a:gd name="T5" fmla="*/ 0 h 46"/>
                <a:gd name="T6" fmla="*/ 0 w 11716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16"/>
                <a:gd name="T13" fmla="*/ 0 h 46"/>
                <a:gd name="T14" fmla="*/ 11716 w 11716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16" h="46">
                  <a:moveTo>
                    <a:pt x="11716" y="46"/>
                  </a:moveTo>
                  <a:lnTo>
                    <a:pt x="11716" y="0"/>
                  </a:lnTo>
                  <a:lnTo>
                    <a:pt x="0" y="46"/>
                  </a:lnTo>
                  <a:lnTo>
                    <a:pt x="11716" y="46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58" name="Freeform 392"/>
            <p:cNvSpPr>
              <a:spLocks/>
            </p:cNvSpPr>
            <p:nvPr/>
          </p:nvSpPr>
          <p:spPr bwMode="auto">
            <a:xfrm>
              <a:off x="863" y="1542"/>
              <a:ext cx="488" cy="1"/>
            </a:xfrm>
            <a:custGeom>
              <a:avLst/>
              <a:gdLst>
                <a:gd name="T0" fmla="*/ 0 w 11716"/>
                <a:gd name="T1" fmla="*/ 0 h 46"/>
                <a:gd name="T2" fmla="*/ 0 w 11716"/>
                <a:gd name="T3" fmla="*/ 0 h 46"/>
                <a:gd name="T4" fmla="*/ 0 w 11716"/>
                <a:gd name="T5" fmla="*/ 0 h 46"/>
                <a:gd name="T6" fmla="*/ 0 w 11716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16"/>
                <a:gd name="T13" fmla="*/ 0 h 46"/>
                <a:gd name="T14" fmla="*/ 11716 w 11716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16" h="46">
                  <a:moveTo>
                    <a:pt x="11716" y="0"/>
                  </a:moveTo>
                  <a:lnTo>
                    <a:pt x="0" y="46"/>
                  </a:lnTo>
                  <a:lnTo>
                    <a:pt x="0" y="0"/>
                  </a:lnTo>
                  <a:lnTo>
                    <a:pt x="11716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59" name="Rectangle 393"/>
            <p:cNvSpPr>
              <a:spLocks noChangeArrowheads="1"/>
            </p:cNvSpPr>
            <p:nvPr/>
          </p:nvSpPr>
          <p:spPr bwMode="auto">
            <a:xfrm>
              <a:off x="863" y="1542"/>
              <a:ext cx="488" cy="1"/>
            </a:xfrm>
            <a:prstGeom prst="rect">
              <a:avLst/>
            </a:prstGeom>
            <a:solidFill>
              <a:srgbClr val="EAEAEA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60" name="Freeform 394"/>
            <p:cNvSpPr>
              <a:spLocks/>
            </p:cNvSpPr>
            <p:nvPr/>
          </p:nvSpPr>
          <p:spPr bwMode="auto">
            <a:xfrm>
              <a:off x="809" y="1090"/>
              <a:ext cx="862" cy="1"/>
            </a:xfrm>
            <a:custGeom>
              <a:avLst/>
              <a:gdLst>
                <a:gd name="T0" fmla="*/ 0 w 20693"/>
                <a:gd name="T1" fmla="*/ 0 h 40"/>
                <a:gd name="T2" fmla="*/ 0 w 20693"/>
                <a:gd name="T3" fmla="*/ 0 h 40"/>
                <a:gd name="T4" fmla="*/ 0 w 20693"/>
                <a:gd name="T5" fmla="*/ 0 h 40"/>
                <a:gd name="T6" fmla="*/ 0 w 20693"/>
                <a:gd name="T7" fmla="*/ 0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93"/>
                <a:gd name="T13" fmla="*/ 0 h 40"/>
                <a:gd name="T14" fmla="*/ 20693 w 20693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93" h="40">
                  <a:moveTo>
                    <a:pt x="0" y="0"/>
                  </a:moveTo>
                  <a:lnTo>
                    <a:pt x="0" y="40"/>
                  </a:lnTo>
                  <a:lnTo>
                    <a:pt x="206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61" name="Freeform 395"/>
            <p:cNvSpPr>
              <a:spLocks/>
            </p:cNvSpPr>
            <p:nvPr/>
          </p:nvSpPr>
          <p:spPr bwMode="auto">
            <a:xfrm>
              <a:off x="809" y="1090"/>
              <a:ext cx="862" cy="1"/>
            </a:xfrm>
            <a:custGeom>
              <a:avLst/>
              <a:gdLst>
                <a:gd name="T0" fmla="*/ 0 w 20693"/>
                <a:gd name="T1" fmla="*/ 0 h 40"/>
                <a:gd name="T2" fmla="*/ 0 w 20693"/>
                <a:gd name="T3" fmla="*/ 0 h 40"/>
                <a:gd name="T4" fmla="*/ 0 w 20693"/>
                <a:gd name="T5" fmla="*/ 0 h 40"/>
                <a:gd name="T6" fmla="*/ 0 w 20693"/>
                <a:gd name="T7" fmla="*/ 0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93"/>
                <a:gd name="T13" fmla="*/ 0 h 40"/>
                <a:gd name="T14" fmla="*/ 20693 w 20693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93" h="40">
                  <a:moveTo>
                    <a:pt x="0" y="40"/>
                  </a:moveTo>
                  <a:lnTo>
                    <a:pt x="20693" y="0"/>
                  </a:lnTo>
                  <a:lnTo>
                    <a:pt x="20693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62" name="Rectangle 396"/>
            <p:cNvSpPr>
              <a:spLocks noChangeArrowheads="1"/>
            </p:cNvSpPr>
            <p:nvPr/>
          </p:nvSpPr>
          <p:spPr bwMode="auto">
            <a:xfrm>
              <a:off x="809" y="1090"/>
              <a:ext cx="862" cy="1"/>
            </a:xfrm>
            <a:prstGeom prst="rect">
              <a:avLst/>
            </a:prstGeom>
            <a:solidFill>
              <a:srgbClr val="EAEAEA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63" name="Freeform 397"/>
            <p:cNvSpPr>
              <a:spLocks/>
            </p:cNvSpPr>
            <p:nvPr/>
          </p:nvSpPr>
          <p:spPr bwMode="auto">
            <a:xfrm>
              <a:off x="1183" y="1095"/>
              <a:ext cx="51" cy="51"/>
            </a:xfrm>
            <a:custGeom>
              <a:avLst/>
              <a:gdLst>
                <a:gd name="T0" fmla="*/ 0 w 1230"/>
                <a:gd name="T1" fmla="*/ 0 h 1231"/>
                <a:gd name="T2" fmla="*/ 0 w 1230"/>
                <a:gd name="T3" fmla="*/ 0 h 1231"/>
                <a:gd name="T4" fmla="*/ 0 w 1230"/>
                <a:gd name="T5" fmla="*/ 0 h 1231"/>
                <a:gd name="T6" fmla="*/ 0 60000 65536"/>
                <a:gd name="T7" fmla="*/ 0 60000 65536"/>
                <a:gd name="T8" fmla="*/ 0 60000 65536"/>
                <a:gd name="T9" fmla="*/ 0 w 1230"/>
                <a:gd name="T10" fmla="*/ 0 h 1231"/>
                <a:gd name="T11" fmla="*/ 1230 w 1230"/>
                <a:gd name="T12" fmla="*/ 1231 h 12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30" h="1231">
                  <a:moveTo>
                    <a:pt x="1230" y="0"/>
                  </a:moveTo>
                  <a:lnTo>
                    <a:pt x="0" y="1231"/>
                  </a:lnTo>
                  <a:lnTo>
                    <a:pt x="1" y="1231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64" name="Freeform 398"/>
            <p:cNvSpPr>
              <a:spLocks/>
            </p:cNvSpPr>
            <p:nvPr/>
          </p:nvSpPr>
          <p:spPr bwMode="auto">
            <a:xfrm>
              <a:off x="1185" y="1096"/>
              <a:ext cx="51" cy="52"/>
            </a:xfrm>
            <a:custGeom>
              <a:avLst/>
              <a:gdLst>
                <a:gd name="T0" fmla="*/ 0 w 1234"/>
                <a:gd name="T1" fmla="*/ 0 h 1235"/>
                <a:gd name="T2" fmla="*/ 0 w 1234"/>
                <a:gd name="T3" fmla="*/ 0 h 1235"/>
                <a:gd name="T4" fmla="*/ 0 w 1234"/>
                <a:gd name="T5" fmla="*/ 0 h 1235"/>
                <a:gd name="T6" fmla="*/ 0 60000 65536"/>
                <a:gd name="T7" fmla="*/ 0 60000 65536"/>
                <a:gd name="T8" fmla="*/ 0 60000 65536"/>
                <a:gd name="T9" fmla="*/ 0 w 1234"/>
                <a:gd name="T10" fmla="*/ 0 h 1235"/>
                <a:gd name="T11" fmla="*/ 1234 w 1234"/>
                <a:gd name="T12" fmla="*/ 1235 h 12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34" h="1235">
                  <a:moveTo>
                    <a:pt x="1234" y="0"/>
                  </a:moveTo>
                  <a:lnTo>
                    <a:pt x="0" y="1235"/>
                  </a:lnTo>
                  <a:lnTo>
                    <a:pt x="1" y="1235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65" name="Freeform 399"/>
            <p:cNvSpPr>
              <a:spLocks/>
            </p:cNvSpPr>
            <p:nvPr/>
          </p:nvSpPr>
          <p:spPr bwMode="auto">
            <a:xfrm>
              <a:off x="809" y="1077"/>
              <a:ext cx="862" cy="1"/>
            </a:xfrm>
            <a:custGeom>
              <a:avLst/>
              <a:gdLst>
                <a:gd name="T0" fmla="*/ 0 w 20694"/>
                <a:gd name="T1" fmla="*/ 0 h 1"/>
                <a:gd name="T2" fmla="*/ 0 w 20694"/>
                <a:gd name="T3" fmla="*/ 0 h 1"/>
                <a:gd name="T4" fmla="*/ 0 w 20694"/>
                <a:gd name="T5" fmla="*/ 0 h 1"/>
                <a:gd name="T6" fmla="*/ 0 60000 65536"/>
                <a:gd name="T7" fmla="*/ 0 60000 65536"/>
                <a:gd name="T8" fmla="*/ 0 60000 65536"/>
                <a:gd name="T9" fmla="*/ 0 w 20694"/>
                <a:gd name="T10" fmla="*/ 0 h 1"/>
                <a:gd name="T11" fmla="*/ 20694 w 2069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94" h="1">
                  <a:moveTo>
                    <a:pt x="0" y="0"/>
                  </a:moveTo>
                  <a:lnTo>
                    <a:pt x="20693" y="0"/>
                  </a:lnTo>
                  <a:lnTo>
                    <a:pt x="20694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66" name="Freeform 400"/>
            <p:cNvSpPr>
              <a:spLocks/>
            </p:cNvSpPr>
            <p:nvPr/>
          </p:nvSpPr>
          <p:spPr bwMode="auto">
            <a:xfrm>
              <a:off x="864" y="1361"/>
              <a:ext cx="126" cy="1"/>
            </a:xfrm>
            <a:custGeom>
              <a:avLst/>
              <a:gdLst>
                <a:gd name="T0" fmla="*/ 0 w 3016"/>
                <a:gd name="T1" fmla="*/ 0 h 1"/>
                <a:gd name="T2" fmla="*/ 0 w 3016"/>
                <a:gd name="T3" fmla="*/ 0 h 1"/>
                <a:gd name="T4" fmla="*/ 0 w 3016"/>
                <a:gd name="T5" fmla="*/ 0 h 1"/>
                <a:gd name="T6" fmla="*/ 0 60000 65536"/>
                <a:gd name="T7" fmla="*/ 0 60000 65536"/>
                <a:gd name="T8" fmla="*/ 0 60000 65536"/>
                <a:gd name="T9" fmla="*/ 0 w 3016"/>
                <a:gd name="T10" fmla="*/ 0 h 1"/>
                <a:gd name="T11" fmla="*/ 3016 w 301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16" h="1">
                  <a:moveTo>
                    <a:pt x="301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67" name="Freeform 401"/>
            <p:cNvSpPr>
              <a:spLocks/>
            </p:cNvSpPr>
            <p:nvPr/>
          </p:nvSpPr>
          <p:spPr bwMode="auto">
            <a:xfrm>
              <a:off x="425" y="1466"/>
              <a:ext cx="170" cy="71"/>
            </a:xfrm>
            <a:custGeom>
              <a:avLst/>
              <a:gdLst>
                <a:gd name="T0" fmla="*/ 0 w 4088"/>
                <a:gd name="T1" fmla="*/ 0 h 1709"/>
                <a:gd name="T2" fmla="*/ 0 w 4088"/>
                <a:gd name="T3" fmla="*/ 0 h 1709"/>
                <a:gd name="T4" fmla="*/ 0 w 4088"/>
                <a:gd name="T5" fmla="*/ 0 h 1709"/>
                <a:gd name="T6" fmla="*/ 0 60000 65536"/>
                <a:gd name="T7" fmla="*/ 0 60000 65536"/>
                <a:gd name="T8" fmla="*/ 0 60000 65536"/>
                <a:gd name="T9" fmla="*/ 0 w 4088"/>
                <a:gd name="T10" fmla="*/ 0 h 1709"/>
                <a:gd name="T11" fmla="*/ 4088 w 4088"/>
                <a:gd name="T12" fmla="*/ 1709 h 170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88" h="1709">
                  <a:moveTo>
                    <a:pt x="0" y="0"/>
                  </a:moveTo>
                  <a:lnTo>
                    <a:pt x="4087" y="1709"/>
                  </a:lnTo>
                  <a:lnTo>
                    <a:pt x="4088" y="1709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68" name="Freeform 402"/>
            <p:cNvSpPr>
              <a:spLocks/>
            </p:cNvSpPr>
            <p:nvPr/>
          </p:nvSpPr>
          <p:spPr bwMode="auto">
            <a:xfrm>
              <a:off x="863" y="1513"/>
              <a:ext cx="1" cy="33"/>
            </a:xfrm>
            <a:custGeom>
              <a:avLst/>
              <a:gdLst>
                <a:gd name="T0" fmla="*/ 0 w 1"/>
                <a:gd name="T1" fmla="*/ 0 h 772"/>
                <a:gd name="T2" fmla="*/ 0 w 1"/>
                <a:gd name="T3" fmla="*/ 0 h 772"/>
                <a:gd name="T4" fmla="*/ 1 w 1"/>
                <a:gd name="T5" fmla="*/ 0 h 772"/>
                <a:gd name="T6" fmla="*/ 0 60000 65536"/>
                <a:gd name="T7" fmla="*/ 0 60000 65536"/>
                <a:gd name="T8" fmla="*/ 0 60000 65536"/>
                <a:gd name="T9" fmla="*/ 0 w 1"/>
                <a:gd name="T10" fmla="*/ 0 h 772"/>
                <a:gd name="T11" fmla="*/ 1 w 1"/>
                <a:gd name="T12" fmla="*/ 772 h 7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72">
                  <a:moveTo>
                    <a:pt x="0" y="0"/>
                  </a:moveTo>
                  <a:lnTo>
                    <a:pt x="0" y="772"/>
                  </a:lnTo>
                  <a:lnTo>
                    <a:pt x="1" y="772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69" name="Freeform 403"/>
            <p:cNvSpPr>
              <a:spLocks/>
            </p:cNvSpPr>
            <p:nvPr/>
          </p:nvSpPr>
          <p:spPr bwMode="auto">
            <a:xfrm>
              <a:off x="852" y="1513"/>
              <a:ext cx="1" cy="33"/>
            </a:xfrm>
            <a:custGeom>
              <a:avLst/>
              <a:gdLst>
                <a:gd name="T0" fmla="*/ 0 w 1"/>
                <a:gd name="T1" fmla="*/ 0 h 772"/>
                <a:gd name="T2" fmla="*/ 0 w 1"/>
                <a:gd name="T3" fmla="*/ 0 h 772"/>
                <a:gd name="T4" fmla="*/ 1 w 1"/>
                <a:gd name="T5" fmla="*/ 0 h 772"/>
                <a:gd name="T6" fmla="*/ 0 60000 65536"/>
                <a:gd name="T7" fmla="*/ 0 60000 65536"/>
                <a:gd name="T8" fmla="*/ 0 60000 65536"/>
                <a:gd name="T9" fmla="*/ 0 w 1"/>
                <a:gd name="T10" fmla="*/ 0 h 772"/>
                <a:gd name="T11" fmla="*/ 1 w 1"/>
                <a:gd name="T12" fmla="*/ 772 h 7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72">
                  <a:moveTo>
                    <a:pt x="0" y="0"/>
                  </a:moveTo>
                  <a:lnTo>
                    <a:pt x="0" y="772"/>
                  </a:lnTo>
                  <a:lnTo>
                    <a:pt x="1" y="772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70" name="Freeform 404"/>
            <p:cNvSpPr>
              <a:spLocks/>
            </p:cNvSpPr>
            <p:nvPr/>
          </p:nvSpPr>
          <p:spPr bwMode="auto">
            <a:xfrm>
              <a:off x="857" y="1515"/>
              <a:ext cx="1" cy="29"/>
            </a:xfrm>
            <a:custGeom>
              <a:avLst/>
              <a:gdLst>
                <a:gd name="T0" fmla="*/ 0 w 1"/>
                <a:gd name="T1" fmla="*/ 0 h 686"/>
                <a:gd name="T2" fmla="*/ 0 w 1"/>
                <a:gd name="T3" fmla="*/ 0 h 686"/>
                <a:gd name="T4" fmla="*/ 1 w 1"/>
                <a:gd name="T5" fmla="*/ 0 h 686"/>
                <a:gd name="T6" fmla="*/ 0 60000 65536"/>
                <a:gd name="T7" fmla="*/ 0 60000 65536"/>
                <a:gd name="T8" fmla="*/ 0 60000 65536"/>
                <a:gd name="T9" fmla="*/ 0 w 1"/>
                <a:gd name="T10" fmla="*/ 0 h 686"/>
                <a:gd name="T11" fmla="*/ 1 w 1"/>
                <a:gd name="T12" fmla="*/ 686 h 6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86">
                  <a:moveTo>
                    <a:pt x="0" y="0"/>
                  </a:moveTo>
                  <a:lnTo>
                    <a:pt x="0" y="686"/>
                  </a:lnTo>
                  <a:lnTo>
                    <a:pt x="1" y="686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71" name="Freeform 405"/>
            <p:cNvSpPr>
              <a:spLocks/>
            </p:cNvSpPr>
            <p:nvPr/>
          </p:nvSpPr>
          <p:spPr bwMode="auto">
            <a:xfrm>
              <a:off x="859" y="1515"/>
              <a:ext cx="1" cy="29"/>
            </a:xfrm>
            <a:custGeom>
              <a:avLst/>
              <a:gdLst>
                <a:gd name="T0" fmla="*/ 0 w 1"/>
                <a:gd name="T1" fmla="*/ 0 h 686"/>
                <a:gd name="T2" fmla="*/ 0 w 1"/>
                <a:gd name="T3" fmla="*/ 0 h 686"/>
                <a:gd name="T4" fmla="*/ 1 w 1"/>
                <a:gd name="T5" fmla="*/ 0 h 686"/>
                <a:gd name="T6" fmla="*/ 0 60000 65536"/>
                <a:gd name="T7" fmla="*/ 0 60000 65536"/>
                <a:gd name="T8" fmla="*/ 0 60000 65536"/>
                <a:gd name="T9" fmla="*/ 0 w 1"/>
                <a:gd name="T10" fmla="*/ 0 h 686"/>
                <a:gd name="T11" fmla="*/ 1 w 1"/>
                <a:gd name="T12" fmla="*/ 686 h 6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86">
                  <a:moveTo>
                    <a:pt x="0" y="0"/>
                  </a:moveTo>
                  <a:lnTo>
                    <a:pt x="0" y="686"/>
                  </a:lnTo>
                  <a:lnTo>
                    <a:pt x="1" y="686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72" name="Freeform 406"/>
            <p:cNvSpPr>
              <a:spLocks/>
            </p:cNvSpPr>
            <p:nvPr/>
          </p:nvSpPr>
          <p:spPr bwMode="auto">
            <a:xfrm>
              <a:off x="596" y="1535"/>
              <a:ext cx="257" cy="1"/>
            </a:xfrm>
            <a:custGeom>
              <a:avLst/>
              <a:gdLst>
                <a:gd name="T0" fmla="*/ 0 w 6167"/>
                <a:gd name="T1" fmla="*/ 0 h 38"/>
                <a:gd name="T2" fmla="*/ 0 w 6167"/>
                <a:gd name="T3" fmla="*/ 0 h 38"/>
                <a:gd name="T4" fmla="*/ 0 w 6167"/>
                <a:gd name="T5" fmla="*/ 0 h 38"/>
                <a:gd name="T6" fmla="*/ 0 w 6167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7"/>
                <a:gd name="T13" fmla="*/ 0 h 38"/>
                <a:gd name="T14" fmla="*/ 6167 w 6167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7" h="38">
                  <a:moveTo>
                    <a:pt x="6167" y="38"/>
                  </a:moveTo>
                  <a:lnTo>
                    <a:pt x="6167" y="0"/>
                  </a:lnTo>
                  <a:lnTo>
                    <a:pt x="0" y="38"/>
                  </a:lnTo>
                  <a:lnTo>
                    <a:pt x="6167" y="38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73" name="Freeform 407"/>
            <p:cNvSpPr>
              <a:spLocks/>
            </p:cNvSpPr>
            <p:nvPr/>
          </p:nvSpPr>
          <p:spPr bwMode="auto">
            <a:xfrm>
              <a:off x="596" y="1535"/>
              <a:ext cx="257" cy="1"/>
            </a:xfrm>
            <a:custGeom>
              <a:avLst/>
              <a:gdLst>
                <a:gd name="T0" fmla="*/ 0 w 6167"/>
                <a:gd name="T1" fmla="*/ 0 h 38"/>
                <a:gd name="T2" fmla="*/ 0 w 6167"/>
                <a:gd name="T3" fmla="*/ 0 h 38"/>
                <a:gd name="T4" fmla="*/ 0 w 6167"/>
                <a:gd name="T5" fmla="*/ 0 h 38"/>
                <a:gd name="T6" fmla="*/ 0 w 6167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7"/>
                <a:gd name="T13" fmla="*/ 0 h 38"/>
                <a:gd name="T14" fmla="*/ 6167 w 6167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7" h="38">
                  <a:moveTo>
                    <a:pt x="6167" y="0"/>
                  </a:moveTo>
                  <a:lnTo>
                    <a:pt x="0" y="38"/>
                  </a:lnTo>
                  <a:lnTo>
                    <a:pt x="8" y="0"/>
                  </a:lnTo>
                  <a:lnTo>
                    <a:pt x="6167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74" name="Freeform 408"/>
            <p:cNvSpPr>
              <a:spLocks/>
            </p:cNvSpPr>
            <p:nvPr/>
          </p:nvSpPr>
          <p:spPr bwMode="auto">
            <a:xfrm>
              <a:off x="596" y="1535"/>
              <a:ext cx="257" cy="1"/>
            </a:xfrm>
            <a:custGeom>
              <a:avLst/>
              <a:gdLst>
                <a:gd name="T0" fmla="*/ 0 w 6167"/>
                <a:gd name="T1" fmla="*/ 0 h 38"/>
                <a:gd name="T2" fmla="*/ 0 w 6167"/>
                <a:gd name="T3" fmla="*/ 0 h 38"/>
                <a:gd name="T4" fmla="*/ 0 w 6167"/>
                <a:gd name="T5" fmla="*/ 0 h 38"/>
                <a:gd name="T6" fmla="*/ 0 w 6167"/>
                <a:gd name="T7" fmla="*/ 0 h 38"/>
                <a:gd name="T8" fmla="*/ 0 w 6167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67"/>
                <a:gd name="T16" fmla="*/ 0 h 38"/>
                <a:gd name="T17" fmla="*/ 6167 w 6167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67" h="38">
                  <a:moveTo>
                    <a:pt x="6167" y="38"/>
                  </a:moveTo>
                  <a:lnTo>
                    <a:pt x="6167" y="0"/>
                  </a:lnTo>
                  <a:lnTo>
                    <a:pt x="8" y="0"/>
                  </a:lnTo>
                  <a:lnTo>
                    <a:pt x="0" y="38"/>
                  </a:lnTo>
                  <a:lnTo>
                    <a:pt x="6167" y="38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75" name="Freeform 409"/>
            <p:cNvSpPr>
              <a:spLocks/>
            </p:cNvSpPr>
            <p:nvPr/>
          </p:nvSpPr>
          <p:spPr bwMode="auto">
            <a:xfrm>
              <a:off x="424" y="1464"/>
              <a:ext cx="173" cy="72"/>
            </a:xfrm>
            <a:custGeom>
              <a:avLst/>
              <a:gdLst>
                <a:gd name="T0" fmla="*/ 0 w 4146"/>
                <a:gd name="T1" fmla="*/ 0 h 1726"/>
                <a:gd name="T2" fmla="*/ 0 w 4146"/>
                <a:gd name="T3" fmla="*/ 0 h 1726"/>
                <a:gd name="T4" fmla="*/ 0 w 4146"/>
                <a:gd name="T5" fmla="*/ 0 h 1726"/>
                <a:gd name="T6" fmla="*/ 0 w 4146"/>
                <a:gd name="T7" fmla="*/ 0 h 17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46"/>
                <a:gd name="T13" fmla="*/ 0 h 1726"/>
                <a:gd name="T14" fmla="*/ 4146 w 4146"/>
                <a:gd name="T15" fmla="*/ 1726 h 17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46" h="1726">
                  <a:moveTo>
                    <a:pt x="4138" y="1726"/>
                  </a:moveTo>
                  <a:lnTo>
                    <a:pt x="4146" y="1688"/>
                  </a:lnTo>
                  <a:lnTo>
                    <a:pt x="0" y="0"/>
                  </a:lnTo>
                  <a:lnTo>
                    <a:pt x="4138" y="1726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76" name="Freeform 410"/>
            <p:cNvSpPr>
              <a:spLocks/>
            </p:cNvSpPr>
            <p:nvPr/>
          </p:nvSpPr>
          <p:spPr bwMode="auto">
            <a:xfrm>
              <a:off x="424" y="1464"/>
              <a:ext cx="173" cy="71"/>
            </a:xfrm>
            <a:custGeom>
              <a:avLst/>
              <a:gdLst>
                <a:gd name="T0" fmla="*/ 0 w 4146"/>
                <a:gd name="T1" fmla="*/ 0 h 1702"/>
                <a:gd name="T2" fmla="*/ 0 w 4146"/>
                <a:gd name="T3" fmla="*/ 0 h 1702"/>
                <a:gd name="T4" fmla="*/ 0 w 4146"/>
                <a:gd name="T5" fmla="*/ 0 h 1702"/>
                <a:gd name="T6" fmla="*/ 0 w 4146"/>
                <a:gd name="T7" fmla="*/ 0 h 17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46"/>
                <a:gd name="T13" fmla="*/ 0 h 1702"/>
                <a:gd name="T14" fmla="*/ 4146 w 4146"/>
                <a:gd name="T15" fmla="*/ 1702 h 17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46" h="1702">
                  <a:moveTo>
                    <a:pt x="4146" y="1702"/>
                  </a:moveTo>
                  <a:lnTo>
                    <a:pt x="0" y="14"/>
                  </a:lnTo>
                  <a:lnTo>
                    <a:pt x="67" y="0"/>
                  </a:lnTo>
                  <a:lnTo>
                    <a:pt x="4146" y="1702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77" name="Freeform 411"/>
            <p:cNvSpPr>
              <a:spLocks/>
            </p:cNvSpPr>
            <p:nvPr/>
          </p:nvSpPr>
          <p:spPr bwMode="auto">
            <a:xfrm>
              <a:off x="424" y="1464"/>
              <a:ext cx="173" cy="72"/>
            </a:xfrm>
            <a:custGeom>
              <a:avLst/>
              <a:gdLst>
                <a:gd name="T0" fmla="*/ 0 w 4146"/>
                <a:gd name="T1" fmla="*/ 0 h 1740"/>
                <a:gd name="T2" fmla="*/ 0 w 4146"/>
                <a:gd name="T3" fmla="*/ 0 h 1740"/>
                <a:gd name="T4" fmla="*/ 0 w 4146"/>
                <a:gd name="T5" fmla="*/ 0 h 1740"/>
                <a:gd name="T6" fmla="*/ 0 w 4146"/>
                <a:gd name="T7" fmla="*/ 0 h 1740"/>
                <a:gd name="T8" fmla="*/ 0 w 4146"/>
                <a:gd name="T9" fmla="*/ 0 h 17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46"/>
                <a:gd name="T16" fmla="*/ 0 h 1740"/>
                <a:gd name="T17" fmla="*/ 4146 w 4146"/>
                <a:gd name="T18" fmla="*/ 1740 h 17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46" h="1740">
                  <a:moveTo>
                    <a:pt x="4138" y="1740"/>
                  </a:moveTo>
                  <a:lnTo>
                    <a:pt x="4146" y="1702"/>
                  </a:lnTo>
                  <a:lnTo>
                    <a:pt x="67" y="0"/>
                  </a:lnTo>
                  <a:lnTo>
                    <a:pt x="0" y="14"/>
                  </a:lnTo>
                  <a:lnTo>
                    <a:pt x="4138" y="174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78" name="Freeform 412"/>
            <p:cNvSpPr>
              <a:spLocks/>
            </p:cNvSpPr>
            <p:nvPr/>
          </p:nvSpPr>
          <p:spPr bwMode="auto">
            <a:xfrm>
              <a:off x="424" y="1342"/>
              <a:ext cx="122" cy="122"/>
            </a:xfrm>
            <a:custGeom>
              <a:avLst/>
              <a:gdLst>
                <a:gd name="T0" fmla="*/ 0 w 2936"/>
                <a:gd name="T1" fmla="*/ 0 h 2939"/>
                <a:gd name="T2" fmla="*/ 0 w 2936"/>
                <a:gd name="T3" fmla="*/ 0 h 2939"/>
                <a:gd name="T4" fmla="*/ 0 w 2936"/>
                <a:gd name="T5" fmla="*/ 0 h 2939"/>
                <a:gd name="T6" fmla="*/ 0 w 2936"/>
                <a:gd name="T7" fmla="*/ 0 h 29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6"/>
                <a:gd name="T13" fmla="*/ 0 h 2939"/>
                <a:gd name="T14" fmla="*/ 2936 w 2936"/>
                <a:gd name="T15" fmla="*/ 2939 h 29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6" h="2939">
                  <a:moveTo>
                    <a:pt x="0" y="2939"/>
                  </a:moveTo>
                  <a:lnTo>
                    <a:pt x="67" y="2925"/>
                  </a:lnTo>
                  <a:lnTo>
                    <a:pt x="2936" y="0"/>
                  </a:lnTo>
                  <a:lnTo>
                    <a:pt x="0" y="2939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79" name="Freeform 413"/>
            <p:cNvSpPr>
              <a:spLocks/>
            </p:cNvSpPr>
            <p:nvPr/>
          </p:nvSpPr>
          <p:spPr bwMode="auto">
            <a:xfrm>
              <a:off x="427" y="1342"/>
              <a:ext cx="120" cy="122"/>
            </a:xfrm>
            <a:custGeom>
              <a:avLst/>
              <a:gdLst>
                <a:gd name="T0" fmla="*/ 0 w 2885"/>
                <a:gd name="T1" fmla="*/ 0 h 2925"/>
                <a:gd name="T2" fmla="*/ 0 w 2885"/>
                <a:gd name="T3" fmla="*/ 0 h 2925"/>
                <a:gd name="T4" fmla="*/ 0 w 2885"/>
                <a:gd name="T5" fmla="*/ 0 h 2925"/>
                <a:gd name="T6" fmla="*/ 0 w 2885"/>
                <a:gd name="T7" fmla="*/ 0 h 29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5"/>
                <a:gd name="T13" fmla="*/ 0 h 2925"/>
                <a:gd name="T14" fmla="*/ 2885 w 2885"/>
                <a:gd name="T15" fmla="*/ 2925 h 29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5" h="2925">
                  <a:moveTo>
                    <a:pt x="0" y="2925"/>
                  </a:moveTo>
                  <a:lnTo>
                    <a:pt x="2869" y="0"/>
                  </a:lnTo>
                  <a:lnTo>
                    <a:pt x="2885" y="37"/>
                  </a:lnTo>
                  <a:lnTo>
                    <a:pt x="0" y="2925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80" name="Freeform 414"/>
            <p:cNvSpPr>
              <a:spLocks/>
            </p:cNvSpPr>
            <p:nvPr/>
          </p:nvSpPr>
          <p:spPr bwMode="auto">
            <a:xfrm>
              <a:off x="424" y="1342"/>
              <a:ext cx="123" cy="122"/>
            </a:xfrm>
            <a:custGeom>
              <a:avLst/>
              <a:gdLst>
                <a:gd name="T0" fmla="*/ 0 w 2952"/>
                <a:gd name="T1" fmla="*/ 0 h 2939"/>
                <a:gd name="T2" fmla="*/ 0 w 2952"/>
                <a:gd name="T3" fmla="*/ 0 h 2939"/>
                <a:gd name="T4" fmla="*/ 0 w 2952"/>
                <a:gd name="T5" fmla="*/ 0 h 2939"/>
                <a:gd name="T6" fmla="*/ 0 w 2952"/>
                <a:gd name="T7" fmla="*/ 0 h 2939"/>
                <a:gd name="T8" fmla="*/ 0 w 2952"/>
                <a:gd name="T9" fmla="*/ 0 h 29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52"/>
                <a:gd name="T16" fmla="*/ 0 h 2939"/>
                <a:gd name="T17" fmla="*/ 2952 w 2952"/>
                <a:gd name="T18" fmla="*/ 2939 h 29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52" h="2939">
                  <a:moveTo>
                    <a:pt x="0" y="2939"/>
                  </a:moveTo>
                  <a:lnTo>
                    <a:pt x="67" y="2925"/>
                  </a:lnTo>
                  <a:lnTo>
                    <a:pt x="2952" y="37"/>
                  </a:lnTo>
                  <a:lnTo>
                    <a:pt x="2936" y="0"/>
                  </a:lnTo>
                  <a:lnTo>
                    <a:pt x="0" y="2939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81" name="Freeform 415"/>
            <p:cNvSpPr>
              <a:spLocks/>
            </p:cNvSpPr>
            <p:nvPr/>
          </p:nvSpPr>
          <p:spPr bwMode="auto">
            <a:xfrm>
              <a:off x="546" y="1342"/>
              <a:ext cx="307" cy="1"/>
            </a:xfrm>
            <a:custGeom>
              <a:avLst/>
              <a:gdLst>
                <a:gd name="T0" fmla="*/ 0 w 7369"/>
                <a:gd name="T1" fmla="*/ 0 h 37"/>
                <a:gd name="T2" fmla="*/ 0 w 7369"/>
                <a:gd name="T3" fmla="*/ 0 h 37"/>
                <a:gd name="T4" fmla="*/ 0 w 7369"/>
                <a:gd name="T5" fmla="*/ 0 h 37"/>
                <a:gd name="T6" fmla="*/ 0 w 7369"/>
                <a:gd name="T7" fmla="*/ 0 h 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69"/>
                <a:gd name="T13" fmla="*/ 0 h 37"/>
                <a:gd name="T14" fmla="*/ 7369 w 7369"/>
                <a:gd name="T15" fmla="*/ 37 h 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69" h="37">
                  <a:moveTo>
                    <a:pt x="0" y="0"/>
                  </a:moveTo>
                  <a:lnTo>
                    <a:pt x="16" y="37"/>
                  </a:lnTo>
                  <a:lnTo>
                    <a:pt x="73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82" name="Freeform 416"/>
            <p:cNvSpPr>
              <a:spLocks/>
            </p:cNvSpPr>
            <p:nvPr/>
          </p:nvSpPr>
          <p:spPr bwMode="auto">
            <a:xfrm>
              <a:off x="547" y="1342"/>
              <a:ext cx="306" cy="1"/>
            </a:xfrm>
            <a:custGeom>
              <a:avLst/>
              <a:gdLst>
                <a:gd name="T0" fmla="*/ 0 w 7353"/>
                <a:gd name="T1" fmla="*/ 0 h 37"/>
                <a:gd name="T2" fmla="*/ 0 w 7353"/>
                <a:gd name="T3" fmla="*/ 0 h 37"/>
                <a:gd name="T4" fmla="*/ 0 w 7353"/>
                <a:gd name="T5" fmla="*/ 0 h 37"/>
                <a:gd name="T6" fmla="*/ 0 w 7353"/>
                <a:gd name="T7" fmla="*/ 0 h 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53"/>
                <a:gd name="T13" fmla="*/ 0 h 37"/>
                <a:gd name="T14" fmla="*/ 7353 w 7353"/>
                <a:gd name="T15" fmla="*/ 37 h 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53" h="37">
                  <a:moveTo>
                    <a:pt x="0" y="37"/>
                  </a:moveTo>
                  <a:lnTo>
                    <a:pt x="7353" y="0"/>
                  </a:lnTo>
                  <a:lnTo>
                    <a:pt x="7353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83" name="Freeform 417"/>
            <p:cNvSpPr>
              <a:spLocks/>
            </p:cNvSpPr>
            <p:nvPr/>
          </p:nvSpPr>
          <p:spPr bwMode="auto">
            <a:xfrm>
              <a:off x="546" y="1342"/>
              <a:ext cx="307" cy="1"/>
            </a:xfrm>
            <a:custGeom>
              <a:avLst/>
              <a:gdLst>
                <a:gd name="T0" fmla="*/ 0 w 7369"/>
                <a:gd name="T1" fmla="*/ 0 h 37"/>
                <a:gd name="T2" fmla="*/ 0 w 7369"/>
                <a:gd name="T3" fmla="*/ 0 h 37"/>
                <a:gd name="T4" fmla="*/ 0 w 7369"/>
                <a:gd name="T5" fmla="*/ 0 h 37"/>
                <a:gd name="T6" fmla="*/ 0 w 7369"/>
                <a:gd name="T7" fmla="*/ 0 h 37"/>
                <a:gd name="T8" fmla="*/ 0 w 7369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9"/>
                <a:gd name="T16" fmla="*/ 0 h 37"/>
                <a:gd name="T17" fmla="*/ 7369 w 7369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9" h="37">
                  <a:moveTo>
                    <a:pt x="0" y="0"/>
                  </a:moveTo>
                  <a:lnTo>
                    <a:pt x="16" y="37"/>
                  </a:lnTo>
                  <a:lnTo>
                    <a:pt x="7369" y="37"/>
                  </a:lnTo>
                  <a:lnTo>
                    <a:pt x="7369" y="0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84" name="Freeform 418"/>
            <p:cNvSpPr>
              <a:spLocks/>
            </p:cNvSpPr>
            <p:nvPr/>
          </p:nvSpPr>
          <p:spPr bwMode="auto">
            <a:xfrm>
              <a:off x="852" y="1342"/>
              <a:ext cx="2" cy="200"/>
            </a:xfrm>
            <a:custGeom>
              <a:avLst/>
              <a:gdLst>
                <a:gd name="T0" fmla="*/ 0 w 46"/>
                <a:gd name="T1" fmla="*/ 0 h 4800"/>
                <a:gd name="T2" fmla="*/ 0 w 46"/>
                <a:gd name="T3" fmla="*/ 0 h 4800"/>
                <a:gd name="T4" fmla="*/ 0 w 46"/>
                <a:gd name="T5" fmla="*/ 0 h 4800"/>
                <a:gd name="T6" fmla="*/ 0 w 46"/>
                <a:gd name="T7" fmla="*/ 0 h 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4800"/>
                <a:gd name="T14" fmla="*/ 46 w 46"/>
                <a:gd name="T15" fmla="*/ 4800 h 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4800">
                  <a:moveTo>
                    <a:pt x="46" y="0"/>
                  </a:moveTo>
                  <a:lnTo>
                    <a:pt x="0" y="0"/>
                  </a:lnTo>
                  <a:lnTo>
                    <a:pt x="46" y="480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85" name="Freeform 419"/>
            <p:cNvSpPr>
              <a:spLocks/>
            </p:cNvSpPr>
            <p:nvPr/>
          </p:nvSpPr>
          <p:spPr bwMode="auto">
            <a:xfrm>
              <a:off x="852" y="1342"/>
              <a:ext cx="2" cy="200"/>
            </a:xfrm>
            <a:custGeom>
              <a:avLst/>
              <a:gdLst>
                <a:gd name="T0" fmla="*/ 0 w 46"/>
                <a:gd name="T1" fmla="*/ 0 h 4800"/>
                <a:gd name="T2" fmla="*/ 0 w 46"/>
                <a:gd name="T3" fmla="*/ 0 h 4800"/>
                <a:gd name="T4" fmla="*/ 0 w 46"/>
                <a:gd name="T5" fmla="*/ 0 h 4800"/>
                <a:gd name="T6" fmla="*/ 0 w 46"/>
                <a:gd name="T7" fmla="*/ 0 h 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4800"/>
                <a:gd name="T14" fmla="*/ 46 w 46"/>
                <a:gd name="T15" fmla="*/ 4800 h 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4800">
                  <a:moveTo>
                    <a:pt x="0" y="0"/>
                  </a:moveTo>
                  <a:lnTo>
                    <a:pt x="46" y="4800"/>
                  </a:lnTo>
                  <a:lnTo>
                    <a:pt x="0" y="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86" name="Rectangle 420"/>
            <p:cNvSpPr>
              <a:spLocks noChangeArrowheads="1"/>
            </p:cNvSpPr>
            <p:nvPr/>
          </p:nvSpPr>
          <p:spPr bwMode="auto">
            <a:xfrm>
              <a:off x="852" y="1342"/>
              <a:ext cx="2" cy="200"/>
            </a:xfrm>
            <a:prstGeom prst="rect">
              <a:avLst/>
            </a:prstGeom>
            <a:solidFill>
              <a:srgbClr val="EAEAEA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87" name="Freeform 421"/>
            <p:cNvSpPr>
              <a:spLocks/>
            </p:cNvSpPr>
            <p:nvPr/>
          </p:nvSpPr>
          <p:spPr bwMode="auto">
            <a:xfrm>
              <a:off x="777" y="1607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88" name="Freeform 422"/>
            <p:cNvSpPr>
              <a:spLocks/>
            </p:cNvSpPr>
            <p:nvPr/>
          </p:nvSpPr>
          <p:spPr bwMode="auto">
            <a:xfrm>
              <a:off x="777" y="1619"/>
              <a:ext cx="43" cy="42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89" name="Freeform 423"/>
            <p:cNvSpPr>
              <a:spLocks/>
            </p:cNvSpPr>
            <p:nvPr/>
          </p:nvSpPr>
          <p:spPr bwMode="auto">
            <a:xfrm>
              <a:off x="777" y="1630"/>
              <a:ext cx="43" cy="43"/>
            </a:xfrm>
            <a:custGeom>
              <a:avLst/>
              <a:gdLst>
                <a:gd name="T0" fmla="*/ 0 w 1028"/>
                <a:gd name="T1" fmla="*/ 0 h 1029"/>
                <a:gd name="T2" fmla="*/ 0 w 1028"/>
                <a:gd name="T3" fmla="*/ 0 h 1029"/>
                <a:gd name="T4" fmla="*/ 0 w 1028"/>
                <a:gd name="T5" fmla="*/ 0 h 1029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9"/>
                <a:gd name="T11" fmla="*/ 1028 w 1028"/>
                <a:gd name="T12" fmla="*/ 1029 h 10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9">
                  <a:moveTo>
                    <a:pt x="0" y="1029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90" name="Freeform 424"/>
            <p:cNvSpPr>
              <a:spLocks/>
            </p:cNvSpPr>
            <p:nvPr/>
          </p:nvSpPr>
          <p:spPr bwMode="auto">
            <a:xfrm>
              <a:off x="777" y="1641"/>
              <a:ext cx="43" cy="43"/>
            </a:xfrm>
            <a:custGeom>
              <a:avLst/>
              <a:gdLst>
                <a:gd name="T0" fmla="*/ 0 w 1028"/>
                <a:gd name="T1" fmla="*/ 0 h 1029"/>
                <a:gd name="T2" fmla="*/ 0 w 1028"/>
                <a:gd name="T3" fmla="*/ 0 h 1029"/>
                <a:gd name="T4" fmla="*/ 0 w 1028"/>
                <a:gd name="T5" fmla="*/ 0 h 1029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9"/>
                <a:gd name="T11" fmla="*/ 1028 w 1028"/>
                <a:gd name="T12" fmla="*/ 1029 h 10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9">
                  <a:moveTo>
                    <a:pt x="0" y="1029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91" name="Freeform 425"/>
            <p:cNvSpPr>
              <a:spLocks/>
            </p:cNvSpPr>
            <p:nvPr/>
          </p:nvSpPr>
          <p:spPr bwMode="auto">
            <a:xfrm>
              <a:off x="777" y="1535"/>
              <a:ext cx="1" cy="199"/>
            </a:xfrm>
            <a:custGeom>
              <a:avLst/>
              <a:gdLst>
                <a:gd name="T0" fmla="*/ 0 w 1"/>
                <a:gd name="T1" fmla="*/ 0 h 4777"/>
                <a:gd name="T2" fmla="*/ 0 w 1"/>
                <a:gd name="T3" fmla="*/ 0 h 4777"/>
                <a:gd name="T4" fmla="*/ 1 w 1"/>
                <a:gd name="T5" fmla="*/ 0 h 4777"/>
                <a:gd name="T6" fmla="*/ 0 60000 65536"/>
                <a:gd name="T7" fmla="*/ 0 60000 65536"/>
                <a:gd name="T8" fmla="*/ 0 60000 65536"/>
                <a:gd name="T9" fmla="*/ 0 w 1"/>
                <a:gd name="T10" fmla="*/ 0 h 4777"/>
                <a:gd name="T11" fmla="*/ 1 w 1"/>
                <a:gd name="T12" fmla="*/ 4777 h 47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777">
                  <a:moveTo>
                    <a:pt x="0" y="0"/>
                  </a:moveTo>
                  <a:lnTo>
                    <a:pt x="0" y="4777"/>
                  </a:lnTo>
                  <a:lnTo>
                    <a:pt x="1" y="4777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92" name="Freeform 426"/>
            <p:cNvSpPr>
              <a:spLocks/>
            </p:cNvSpPr>
            <p:nvPr/>
          </p:nvSpPr>
          <p:spPr bwMode="auto">
            <a:xfrm>
              <a:off x="820" y="1535"/>
              <a:ext cx="1" cy="199"/>
            </a:xfrm>
            <a:custGeom>
              <a:avLst/>
              <a:gdLst>
                <a:gd name="T0" fmla="*/ 0 w 1"/>
                <a:gd name="T1" fmla="*/ 0 h 4777"/>
                <a:gd name="T2" fmla="*/ 0 w 1"/>
                <a:gd name="T3" fmla="*/ 0 h 4777"/>
                <a:gd name="T4" fmla="*/ 1 w 1"/>
                <a:gd name="T5" fmla="*/ 0 h 4777"/>
                <a:gd name="T6" fmla="*/ 0 60000 65536"/>
                <a:gd name="T7" fmla="*/ 0 60000 65536"/>
                <a:gd name="T8" fmla="*/ 0 60000 65536"/>
                <a:gd name="T9" fmla="*/ 0 w 1"/>
                <a:gd name="T10" fmla="*/ 0 h 4777"/>
                <a:gd name="T11" fmla="*/ 1 w 1"/>
                <a:gd name="T12" fmla="*/ 4777 h 47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777">
                  <a:moveTo>
                    <a:pt x="0" y="0"/>
                  </a:moveTo>
                  <a:lnTo>
                    <a:pt x="0" y="4777"/>
                  </a:lnTo>
                  <a:lnTo>
                    <a:pt x="1" y="4777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93" name="Freeform 427"/>
            <p:cNvSpPr>
              <a:spLocks/>
            </p:cNvSpPr>
            <p:nvPr/>
          </p:nvSpPr>
          <p:spPr bwMode="auto">
            <a:xfrm>
              <a:off x="777" y="1652"/>
              <a:ext cx="43" cy="43"/>
            </a:xfrm>
            <a:custGeom>
              <a:avLst/>
              <a:gdLst>
                <a:gd name="T0" fmla="*/ 0 w 1028"/>
                <a:gd name="T1" fmla="*/ 0 h 1029"/>
                <a:gd name="T2" fmla="*/ 0 w 1028"/>
                <a:gd name="T3" fmla="*/ 0 h 1029"/>
                <a:gd name="T4" fmla="*/ 0 w 1028"/>
                <a:gd name="T5" fmla="*/ 0 h 1029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9"/>
                <a:gd name="T11" fmla="*/ 1028 w 1028"/>
                <a:gd name="T12" fmla="*/ 1029 h 10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9">
                  <a:moveTo>
                    <a:pt x="0" y="1029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94" name="Freeform 428"/>
            <p:cNvSpPr>
              <a:spLocks/>
            </p:cNvSpPr>
            <p:nvPr/>
          </p:nvSpPr>
          <p:spPr bwMode="auto">
            <a:xfrm>
              <a:off x="777" y="1664"/>
              <a:ext cx="43" cy="42"/>
            </a:xfrm>
            <a:custGeom>
              <a:avLst/>
              <a:gdLst>
                <a:gd name="T0" fmla="*/ 0 w 1028"/>
                <a:gd name="T1" fmla="*/ 0 h 1029"/>
                <a:gd name="T2" fmla="*/ 0 w 1028"/>
                <a:gd name="T3" fmla="*/ 0 h 1029"/>
                <a:gd name="T4" fmla="*/ 0 w 1028"/>
                <a:gd name="T5" fmla="*/ 0 h 1029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9"/>
                <a:gd name="T11" fmla="*/ 1028 w 1028"/>
                <a:gd name="T12" fmla="*/ 1029 h 10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9">
                  <a:moveTo>
                    <a:pt x="0" y="1029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95" name="Freeform 429"/>
            <p:cNvSpPr>
              <a:spLocks/>
            </p:cNvSpPr>
            <p:nvPr/>
          </p:nvSpPr>
          <p:spPr bwMode="auto">
            <a:xfrm>
              <a:off x="777" y="1675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96" name="Freeform 430"/>
            <p:cNvSpPr>
              <a:spLocks/>
            </p:cNvSpPr>
            <p:nvPr/>
          </p:nvSpPr>
          <p:spPr bwMode="auto">
            <a:xfrm>
              <a:off x="777" y="1686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97" name="Freeform 431"/>
            <p:cNvSpPr>
              <a:spLocks/>
            </p:cNvSpPr>
            <p:nvPr/>
          </p:nvSpPr>
          <p:spPr bwMode="auto">
            <a:xfrm>
              <a:off x="783" y="1697"/>
              <a:ext cx="37" cy="37"/>
            </a:xfrm>
            <a:custGeom>
              <a:avLst/>
              <a:gdLst>
                <a:gd name="T0" fmla="*/ 0 w 886"/>
                <a:gd name="T1" fmla="*/ 0 h 887"/>
                <a:gd name="T2" fmla="*/ 0 w 886"/>
                <a:gd name="T3" fmla="*/ 0 h 887"/>
                <a:gd name="T4" fmla="*/ 0 w 886"/>
                <a:gd name="T5" fmla="*/ 0 h 887"/>
                <a:gd name="T6" fmla="*/ 0 60000 65536"/>
                <a:gd name="T7" fmla="*/ 0 60000 65536"/>
                <a:gd name="T8" fmla="*/ 0 60000 65536"/>
                <a:gd name="T9" fmla="*/ 0 w 886"/>
                <a:gd name="T10" fmla="*/ 0 h 887"/>
                <a:gd name="T11" fmla="*/ 886 w 886"/>
                <a:gd name="T12" fmla="*/ 887 h 8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6" h="887">
                  <a:moveTo>
                    <a:pt x="0" y="887"/>
                  </a:moveTo>
                  <a:lnTo>
                    <a:pt x="885" y="0"/>
                  </a:lnTo>
                  <a:lnTo>
                    <a:pt x="886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98" name="Freeform 432"/>
            <p:cNvSpPr>
              <a:spLocks/>
            </p:cNvSpPr>
            <p:nvPr/>
          </p:nvSpPr>
          <p:spPr bwMode="auto">
            <a:xfrm>
              <a:off x="805" y="1720"/>
              <a:ext cx="15" cy="14"/>
            </a:xfrm>
            <a:custGeom>
              <a:avLst/>
              <a:gdLst>
                <a:gd name="T0" fmla="*/ 0 w 346"/>
                <a:gd name="T1" fmla="*/ 0 h 346"/>
                <a:gd name="T2" fmla="*/ 0 w 346"/>
                <a:gd name="T3" fmla="*/ 0 h 346"/>
                <a:gd name="T4" fmla="*/ 0 w 346"/>
                <a:gd name="T5" fmla="*/ 0 h 346"/>
                <a:gd name="T6" fmla="*/ 0 60000 65536"/>
                <a:gd name="T7" fmla="*/ 0 60000 65536"/>
                <a:gd name="T8" fmla="*/ 0 60000 65536"/>
                <a:gd name="T9" fmla="*/ 0 w 346"/>
                <a:gd name="T10" fmla="*/ 0 h 346"/>
                <a:gd name="T11" fmla="*/ 346 w 346"/>
                <a:gd name="T12" fmla="*/ 346 h 3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6" h="346">
                  <a:moveTo>
                    <a:pt x="0" y="346"/>
                  </a:moveTo>
                  <a:lnTo>
                    <a:pt x="345" y="0"/>
                  </a:lnTo>
                  <a:lnTo>
                    <a:pt x="346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99" name="Freeform 433"/>
            <p:cNvSpPr>
              <a:spLocks/>
            </p:cNvSpPr>
            <p:nvPr/>
          </p:nvSpPr>
          <p:spPr bwMode="auto">
            <a:xfrm>
              <a:off x="794" y="1709"/>
              <a:ext cx="26" cy="25"/>
            </a:xfrm>
            <a:custGeom>
              <a:avLst/>
              <a:gdLst>
                <a:gd name="T0" fmla="*/ 0 w 616"/>
                <a:gd name="T1" fmla="*/ 0 h 616"/>
                <a:gd name="T2" fmla="*/ 0 w 616"/>
                <a:gd name="T3" fmla="*/ 0 h 616"/>
                <a:gd name="T4" fmla="*/ 0 w 616"/>
                <a:gd name="T5" fmla="*/ 0 h 616"/>
                <a:gd name="T6" fmla="*/ 0 60000 65536"/>
                <a:gd name="T7" fmla="*/ 0 60000 65536"/>
                <a:gd name="T8" fmla="*/ 0 60000 65536"/>
                <a:gd name="T9" fmla="*/ 0 w 616"/>
                <a:gd name="T10" fmla="*/ 0 h 616"/>
                <a:gd name="T11" fmla="*/ 616 w 616"/>
                <a:gd name="T12" fmla="*/ 616 h 6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6" h="616">
                  <a:moveTo>
                    <a:pt x="0" y="616"/>
                  </a:moveTo>
                  <a:lnTo>
                    <a:pt x="615" y="0"/>
                  </a:lnTo>
                  <a:lnTo>
                    <a:pt x="616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00" name="Freeform 434"/>
            <p:cNvSpPr>
              <a:spLocks/>
            </p:cNvSpPr>
            <p:nvPr/>
          </p:nvSpPr>
          <p:spPr bwMode="auto">
            <a:xfrm>
              <a:off x="817" y="1731"/>
              <a:ext cx="3" cy="3"/>
            </a:xfrm>
            <a:custGeom>
              <a:avLst/>
              <a:gdLst>
                <a:gd name="T0" fmla="*/ 0 w 76"/>
                <a:gd name="T1" fmla="*/ 0 h 75"/>
                <a:gd name="T2" fmla="*/ 0 w 76"/>
                <a:gd name="T3" fmla="*/ 0 h 75"/>
                <a:gd name="T4" fmla="*/ 0 w 76"/>
                <a:gd name="T5" fmla="*/ 0 h 75"/>
                <a:gd name="T6" fmla="*/ 0 60000 65536"/>
                <a:gd name="T7" fmla="*/ 0 60000 65536"/>
                <a:gd name="T8" fmla="*/ 0 60000 65536"/>
                <a:gd name="T9" fmla="*/ 0 w 76"/>
                <a:gd name="T10" fmla="*/ 0 h 75"/>
                <a:gd name="T11" fmla="*/ 76 w 76"/>
                <a:gd name="T12" fmla="*/ 75 h 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75">
                  <a:moveTo>
                    <a:pt x="0" y="75"/>
                  </a:moveTo>
                  <a:lnTo>
                    <a:pt x="75" y="0"/>
                  </a:lnTo>
                  <a:lnTo>
                    <a:pt x="76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01" name="Freeform 435"/>
            <p:cNvSpPr>
              <a:spLocks/>
            </p:cNvSpPr>
            <p:nvPr/>
          </p:nvSpPr>
          <p:spPr bwMode="auto">
            <a:xfrm>
              <a:off x="777" y="1539"/>
              <a:ext cx="21" cy="21"/>
            </a:xfrm>
            <a:custGeom>
              <a:avLst/>
              <a:gdLst>
                <a:gd name="T0" fmla="*/ 0 w 506"/>
                <a:gd name="T1" fmla="*/ 0 h 505"/>
                <a:gd name="T2" fmla="*/ 0 w 506"/>
                <a:gd name="T3" fmla="*/ 0 h 505"/>
                <a:gd name="T4" fmla="*/ 0 w 506"/>
                <a:gd name="T5" fmla="*/ 0 h 505"/>
                <a:gd name="T6" fmla="*/ 0 60000 65536"/>
                <a:gd name="T7" fmla="*/ 0 60000 65536"/>
                <a:gd name="T8" fmla="*/ 0 60000 65536"/>
                <a:gd name="T9" fmla="*/ 0 w 506"/>
                <a:gd name="T10" fmla="*/ 0 h 505"/>
                <a:gd name="T11" fmla="*/ 506 w 506"/>
                <a:gd name="T12" fmla="*/ 505 h 5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6" h="505">
                  <a:moveTo>
                    <a:pt x="0" y="505"/>
                  </a:moveTo>
                  <a:lnTo>
                    <a:pt x="505" y="0"/>
                  </a:lnTo>
                  <a:lnTo>
                    <a:pt x="506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02" name="Freeform 436"/>
            <p:cNvSpPr>
              <a:spLocks/>
            </p:cNvSpPr>
            <p:nvPr/>
          </p:nvSpPr>
          <p:spPr bwMode="auto">
            <a:xfrm>
              <a:off x="777" y="1539"/>
              <a:ext cx="32" cy="32"/>
            </a:xfrm>
            <a:custGeom>
              <a:avLst/>
              <a:gdLst>
                <a:gd name="T0" fmla="*/ 0 w 776"/>
                <a:gd name="T1" fmla="*/ 0 h 776"/>
                <a:gd name="T2" fmla="*/ 0 w 776"/>
                <a:gd name="T3" fmla="*/ 0 h 776"/>
                <a:gd name="T4" fmla="*/ 0 w 776"/>
                <a:gd name="T5" fmla="*/ 0 h 776"/>
                <a:gd name="T6" fmla="*/ 0 60000 65536"/>
                <a:gd name="T7" fmla="*/ 0 60000 65536"/>
                <a:gd name="T8" fmla="*/ 0 60000 65536"/>
                <a:gd name="T9" fmla="*/ 0 w 776"/>
                <a:gd name="T10" fmla="*/ 0 h 776"/>
                <a:gd name="T11" fmla="*/ 776 w 776"/>
                <a:gd name="T12" fmla="*/ 776 h 7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6" h="776">
                  <a:moveTo>
                    <a:pt x="0" y="776"/>
                  </a:moveTo>
                  <a:lnTo>
                    <a:pt x="775" y="0"/>
                  </a:lnTo>
                  <a:lnTo>
                    <a:pt x="776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03" name="Freeform 437"/>
            <p:cNvSpPr>
              <a:spLocks/>
            </p:cNvSpPr>
            <p:nvPr/>
          </p:nvSpPr>
          <p:spPr bwMode="auto">
            <a:xfrm>
              <a:off x="777" y="1540"/>
              <a:ext cx="43" cy="42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04" name="Freeform 438"/>
            <p:cNvSpPr>
              <a:spLocks/>
            </p:cNvSpPr>
            <p:nvPr/>
          </p:nvSpPr>
          <p:spPr bwMode="auto">
            <a:xfrm>
              <a:off x="777" y="1551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05" name="Freeform 439"/>
            <p:cNvSpPr>
              <a:spLocks/>
            </p:cNvSpPr>
            <p:nvPr/>
          </p:nvSpPr>
          <p:spPr bwMode="auto">
            <a:xfrm>
              <a:off x="777" y="1562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06" name="Freeform 440"/>
            <p:cNvSpPr>
              <a:spLocks/>
            </p:cNvSpPr>
            <p:nvPr/>
          </p:nvSpPr>
          <p:spPr bwMode="auto">
            <a:xfrm>
              <a:off x="777" y="1573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07" name="Freeform 441"/>
            <p:cNvSpPr>
              <a:spLocks/>
            </p:cNvSpPr>
            <p:nvPr/>
          </p:nvSpPr>
          <p:spPr bwMode="auto">
            <a:xfrm>
              <a:off x="777" y="1585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08" name="Freeform 442"/>
            <p:cNvSpPr>
              <a:spLocks/>
            </p:cNvSpPr>
            <p:nvPr/>
          </p:nvSpPr>
          <p:spPr bwMode="auto">
            <a:xfrm>
              <a:off x="777" y="1596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09" name="Freeform 443"/>
            <p:cNvSpPr>
              <a:spLocks/>
            </p:cNvSpPr>
            <p:nvPr/>
          </p:nvSpPr>
          <p:spPr bwMode="auto">
            <a:xfrm>
              <a:off x="777" y="1539"/>
              <a:ext cx="43" cy="1"/>
            </a:xfrm>
            <a:custGeom>
              <a:avLst/>
              <a:gdLst>
                <a:gd name="T0" fmla="*/ 0 w 1028"/>
                <a:gd name="T1" fmla="*/ 0 h 1"/>
                <a:gd name="T2" fmla="*/ 0 w 1028"/>
                <a:gd name="T3" fmla="*/ 0 h 1"/>
                <a:gd name="T4" fmla="*/ 0 w 1028"/>
                <a:gd name="T5" fmla="*/ 0 h 1"/>
                <a:gd name="T6" fmla="*/ 0 60000 65536"/>
                <a:gd name="T7" fmla="*/ 0 60000 65536"/>
                <a:gd name="T8" fmla="*/ 0 60000 65536"/>
                <a:gd name="T9" fmla="*/ 0 w 1028"/>
                <a:gd name="T10" fmla="*/ 0 h 1"/>
                <a:gd name="T11" fmla="*/ 1028 w 102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">
                  <a:moveTo>
                    <a:pt x="0" y="0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10" name="Freeform 444"/>
            <p:cNvSpPr>
              <a:spLocks/>
            </p:cNvSpPr>
            <p:nvPr/>
          </p:nvSpPr>
          <p:spPr bwMode="auto">
            <a:xfrm>
              <a:off x="777" y="1539"/>
              <a:ext cx="10" cy="10"/>
            </a:xfrm>
            <a:custGeom>
              <a:avLst/>
              <a:gdLst>
                <a:gd name="T0" fmla="*/ 0 w 235"/>
                <a:gd name="T1" fmla="*/ 0 h 235"/>
                <a:gd name="T2" fmla="*/ 0 w 235"/>
                <a:gd name="T3" fmla="*/ 0 h 235"/>
                <a:gd name="T4" fmla="*/ 0 w 235"/>
                <a:gd name="T5" fmla="*/ 0 h 235"/>
                <a:gd name="T6" fmla="*/ 0 60000 65536"/>
                <a:gd name="T7" fmla="*/ 0 60000 65536"/>
                <a:gd name="T8" fmla="*/ 0 60000 65536"/>
                <a:gd name="T9" fmla="*/ 0 w 235"/>
                <a:gd name="T10" fmla="*/ 0 h 235"/>
                <a:gd name="T11" fmla="*/ 235 w 235"/>
                <a:gd name="T12" fmla="*/ 235 h 2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5" h="235">
                  <a:moveTo>
                    <a:pt x="0" y="235"/>
                  </a:moveTo>
                  <a:lnTo>
                    <a:pt x="234" y="0"/>
                  </a:lnTo>
                  <a:lnTo>
                    <a:pt x="235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11" name="Freeform 445"/>
            <p:cNvSpPr>
              <a:spLocks/>
            </p:cNvSpPr>
            <p:nvPr/>
          </p:nvSpPr>
          <p:spPr bwMode="auto">
            <a:xfrm>
              <a:off x="850" y="1542"/>
              <a:ext cx="2" cy="1"/>
            </a:xfrm>
            <a:custGeom>
              <a:avLst/>
              <a:gdLst>
                <a:gd name="T0" fmla="*/ 0 w 54"/>
                <a:gd name="T1" fmla="*/ 0 h 1"/>
                <a:gd name="T2" fmla="*/ 0 w 54"/>
                <a:gd name="T3" fmla="*/ 0 h 1"/>
                <a:gd name="T4" fmla="*/ 0 w 54"/>
                <a:gd name="T5" fmla="*/ 0 h 1"/>
                <a:gd name="T6" fmla="*/ 0 60000 65536"/>
                <a:gd name="T7" fmla="*/ 0 60000 65536"/>
                <a:gd name="T8" fmla="*/ 0 60000 65536"/>
                <a:gd name="T9" fmla="*/ 0 w 54"/>
                <a:gd name="T10" fmla="*/ 0 h 1"/>
                <a:gd name="T11" fmla="*/ 54 w 5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">
                  <a:moveTo>
                    <a:pt x="54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12" name="Freeform 446"/>
            <p:cNvSpPr>
              <a:spLocks/>
            </p:cNvSpPr>
            <p:nvPr/>
          </p:nvSpPr>
          <p:spPr bwMode="auto">
            <a:xfrm>
              <a:off x="857" y="1547"/>
              <a:ext cx="1" cy="6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1 w 1"/>
                <a:gd name="T5" fmla="*/ 0 h 135"/>
                <a:gd name="T6" fmla="*/ 0 60000 65536"/>
                <a:gd name="T7" fmla="*/ 0 60000 65536"/>
                <a:gd name="T8" fmla="*/ 0 60000 65536"/>
                <a:gd name="T9" fmla="*/ 0 w 1"/>
                <a:gd name="T10" fmla="*/ 0 h 135"/>
                <a:gd name="T11" fmla="*/ 1 w 1"/>
                <a:gd name="T12" fmla="*/ 135 h 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35">
                  <a:moveTo>
                    <a:pt x="0" y="0"/>
                  </a:moveTo>
                  <a:lnTo>
                    <a:pt x="0" y="135"/>
                  </a:lnTo>
                  <a:lnTo>
                    <a:pt x="1" y="135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13" name="Freeform 447"/>
            <p:cNvSpPr>
              <a:spLocks/>
            </p:cNvSpPr>
            <p:nvPr/>
          </p:nvSpPr>
          <p:spPr bwMode="auto">
            <a:xfrm>
              <a:off x="858" y="1547"/>
              <a:ext cx="1" cy="6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1 w 1"/>
                <a:gd name="T5" fmla="*/ 0 h 135"/>
                <a:gd name="T6" fmla="*/ 0 60000 65536"/>
                <a:gd name="T7" fmla="*/ 0 60000 65536"/>
                <a:gd name="T8" fmla="*/ 0 60000 65536"/>
                <a:gd name="T9" fmla="*/ 0 w 1"/>
                <a:gd name="T10" fmla="*/ 0 h 135"/>
                <a:gd name="T11" fmla="*/ 1 w 1"/>
                <a:gd name="T12" fmla="*/ 135 h 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35">
                  <a:moveTo>
                    <a:pt x="0" y="0"/>
                  </a:moveTo>
                  <a:lnTo>
                    <a:pt x="0" y="135"/>
                  </a:lnTo>
                  <a:lnTo>
                    <a:pt x="1" y="135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14" name="Freeform 448"/>
            <p:cNvSpPr>
              <a:spLocks/>
            </p:cNvSpPr>
            <p:nvPr/>
          </p:nvSpPr>
          <p:spPr bwMode="auto">
            <a:xfrm>
              <a:off x="857" y="1553"/>
              <a:ext cx="2" cy="1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0 w 47"/>
                <a:gd name="T5" fmla="*/ 0 h 1"/>
                <a:gd name="T6" fmla="*/ 0 60000 65536"/>
                <a:gd name="T7" fmla="*/ 0 60000 65536"/>
                <a:gd name="T8" fmla="*/ 0 60000 65536"/>
                <a:gd name="T9" fmla="*/ 0 w 47"/>
                <a:gd name="T10" fmla="*/ 0 h 1"/>
                <a:gd name="T11" fmla="*/ 47 w 4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1">
                  <a:moveTo>
                    <a:pt x="0" y="0"/>
                  </a:moveTo>
                  <a:lnTo>
                    <a:pt x="46" y="0"/>
                  </a:lnTo>
                  <a:lnTo>
                    <a:pt x="47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15" name="Freeform 449"/>
            <p:cNvSpPr>
              <a:spLocks/>
            </p:cNvSpPr>
            <p:nvPr/>
          </p:nvSpPr>
          <p:spPr bwMode="auto">
            <a:xfrm>
              <a:off x="856" y="1520"/>
              <a:ext cx="1" cy="1"/>
            </a:xfrm>
            <a:custGeom>
              <a:avLst/>
              <a:gdLst>
                <a:gd name="T0" fmla="*/ 0 w 7"/>
                <a:gd name="T1" fmla="*/ 0 h 37"/>
                <a:gd name="T2" fmla="*/ 0 w 7"/>
                <a:gd name="T3" fmla="*/ 0 h 37"/>
                <a:gd name="T4" fmla="*/ 0 w 7"/>
                <a:gd name="T5" fmla="*/ 0 h 37"/>
                <a:gd name="T6" fmla="*/ 0 w 7"/>
                <a:gd name="T7" fmla="*/ 0 h 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37"/>
                <a:gd name="T14" fmla="*/ 7 w 7"/>
                <a:gd name="T15" fmla="*/ 37 h 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37">
                  <a:moveTo>
                    <a:pt x="6" y="0"/>
                  </a:moveTo>
                  <a:lnTo>
                    <a:pt x="0" y="18"/>
                  </a:lnTo>
                  <a:lnTo>
                    <a:pt x="6" y="37"/>
                  </a:lnTo>
                  <a:lnTo>
                    <a:pt x="7" y="37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16" name="Freeform 450"/>
            <p:cNvSpPr>
              <a:spLocks/>
            </p:cNvSpPr>
            <p:nvPr/>
          </p:nvSpPr>
          <p:spPr bwMode="auto">
            <a:xfrm>
              <a:off x="859" y="1520"/>
              <a:ext cx="1" cy="2"/>
            </a:xfrm>
            <a:custGeom>
              <a:avLst/>
              <a:gdLst>
                <a:gd name="T0" fmla="*/ 0 w 9"/>
                <a:gd name="T1" fmla="*/ 0 h 44"/>
                <a:gd name="T2" fmla="*/ 0 w 9"/>
                <a:gd name="T3" fmla="*/ 0 h 44"/>
                <a:gd name="T4" fmla="*/ 0 w 9"/>
                <a:gd name="T5" fmla="*/ 0 h 44"/>
                <a:gd name="T6" fmla="*/ 0 w 9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44"/>
                <a:gd name="T14" fmla="*/ 9 w 9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44">
                  <a:moveTo>
                    <a:pt x="0" y="44"/>
                  </a:moveTo>
                  <a:lnTo>
                    <a:pt x="9" y="21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17" name="Freeform 451"/>
            <p:cNvSpPr>
              <a:spLocks/>
            </p:cNvSpPr>
            <p:nvPr/>
          </p:nvSpPr>
          <p:spPr bwMode="auto">
            <a:xfrm>
              <a:off x="858" y="1546"/>
              <a:ext cx="1" cy="1"/>
            </a:xfrm>
            <a:custGeom>
              <a:avLst/>
              <a:gdLst>
                <a:gd name="T0" fmla="*/ 0 w 1"/>
                <a:gd name="T1" fmla="*/ 0 h 30"/>
                <a:gd name="T2" fmla="*/ 0 w 1"/>
                <a:gd name="T3" fmla="*/ 0 h 30"/>
                <a:gd name="T4" fmla="*/ 1 w 1"/>
                <a:gd name="T5" fmla="*/ 0 h 30"/>
                <a:gd name="T6" fmla="*/ 0 60000 65536"/>
                <a:gd name="T7" fmla="*/ 0 60000 65536"/>
                <a:gd name="T8" fmla="*/ 0 60000 65536"/>
                <a:gd name="T9" fmla="*/ 0 w 1"/>
                <a:gd name="T10" fmla="*/ 0 h 30"/>
                <a:gd name="T11" fmla="*/ 1 w 1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">
                  <a:moveTo>
                    <a:pt x="0" y="3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18" name="Freeform 452"/>
            <p:cNvSpPr>
              <a:spLocks/>
            </p:cNvSpPr>
            <p:nvPr/>
          </p:nvSpPr>
          <p:spPr bwMode="auto">
            <a:xfrm>
              <a:off x="857" y="1546"/>
              <a:ext cx="1" cy="1"/>
            </a:xfrm>
            <a:custGeom>
              <a:avLst/>
              <a:gdLst>
                <a:gd name="T0" fmla="*/ 0 w 1"/>
                <a:gd name="T1" fmla="*/ 0 h 30"/>
                <a:gd name="T2" fmla="*/ 0 w 1"/>
                <a:gd name="T3" fmla="*/ 0 h 30"/>
                <a:gd name="T4" fmla="*/ 1 w 1"/>
                <a:gd name="T5" fmla="*/ 0 h 30"/>
                <a:gd name="T6" fmla="*/ 0 60000 65536"/>
                <a:gd name="T7" fmla="*/ 0 60000 65536"/>
                <a:gd name="T8" fmla="*/ 0 60000 65536"/>
                <a:gd name="T9" fmla="*/ 0 w 1"/>
                <a:gd name="T10" fmla="*/ 0 h 30"/>
                <a:gd name="T11" fmla="*/ 1 w 1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">
                  <a:moveTo>
                    <a:pt x="0" y="3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19" name="Freeform 453"/>
            <p:cNvSpPr>
              <a:spLocks/>
            </p:cNvSpPr>
            <p:nvPr/>
          </p:nvSpPr>
          <p:spPr bwMode="auto">
            <a:xfrm>
              <a:off x="855" y="1546"/>
              <a:ext cx="1" cy="1"/>
            </a:xfrm>
            <a:custGeom>
              <a:avLst/>
              <a:gdLst>
                <a:gd name="T0" fmla="*/ 0 w 1"/>
                <a:gd name="T1" fmla="*/ 0 h 30"/>
                <a:gd name="T2" fmla="*/ 0 w 1"/>
                <a:gd name="T3" fmla="*/ 0 h 30"/>
                <a:gd name="T4" fmla="*/ 1 w 1"/>
                <a:gd name="T5" fmla="*/ 0 h 30"/>
                <a:gd name="T6" fmla="*/ 0 60000 65536"/>
                <a:gd name="T7" fmla="*/ 0 60000 65536"/>
                <a:gd name="T8" fmla="*/ 0 60000 65536"/>
                <a:gd name="T9" fmla="*/ 0 w 1"/>
                <a:gd name="T10" fmla="*/ 0 h 30"/>
                <a:gd name="T11" fmla="*/ 1 w 1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">
                  <a:moveTo>
                    <a:pt x="0" y="0"/>
                  </a:moveTo>
                  <a:lnTo>
                    <a:pt x="0" y="30"/>
                  </a:lnTo>
                  <a:lnTo>
                    <a:pt x="1" y="3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20" name="Freeform 454"/>
            <p:cNvSpPr>
              <a:spLocks/>
            </p:cNvSpPr>
            <p:nvPr/>
          </p:nvSpPr>
          <p:spPr bwMode="auto">
            <a:xfrm>
              <a:off x="860" y="1546"/>
              <a:ext cx="1" cy="1"/>
            </a:xfrm>
            <a:custGeom>
              <a:avLst/>
              <a:gdLst>
                <a:gd name="T0" fmla="*/ 0 w 1"/>
                <a:gd name="T1" fmla="*/ 0 h 30"/>
                <a:gd name="T2" fmla="*/ 0 w 1"/>
                <a:gd name="T3" fmla="*/ 0 h 30"/>
                <a:gd name="T4" fmla="*/ 1 w 1"/>
                <a:gd name="T5" fmla="*/ 0 h 30"/>
                <a:gd name="T6" fmla="*/ 0 60000 65536"/>
                <a:gd name="T7" fmla="*/ 0 60000 65536"/>
                <a:gd name="T8" fmla="*/ 0 60000 65536"/>
                <a:gd name="T9" fmla="*/ 0 w 1"/>
                <a:gd name="T10" fmla="*/ 0 h 30"/>
                <a:gd name="T11" fmla="*/ 1 w 1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">
                  <a:moveTo>
                    <a:pt x="0" y="3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21" name="Freeform 455"/>
            <p:cNvSpPr>
              <a:spLocks/>
            </p:cNvSpPr>
            <p:nvPr/>
          </p:nvSpPr>
          <p:spPr bwMode="auto">
            <a:xfrm>
              <a:off x="856" y="1547"/>
              <a:ext cx="3" cy="1"/>
            </a:xfrm>
            <a:custGeom>
              <a:avLst/>
              <a:gdLst>
                <a:gd name="T0" fmla="*/ 0 w 78"/>
                <a:gd name="T1" fmla="*/ 0 h 1"/>
                <a:gd name="T2" fmla="*/ 0 w 78"/>
                <a:gd name="T3" fmla="*/ 0 h 1"/>
                <a:gd name="T4" fmla="*/ 0 w 78"/>
                <a:gd name="T5" fmla="*/ 0 h 1"/>
                <a:gd name="T6" fmla="*/ 0 60000 65536"/>
                <a:gd name="T7" fmla="*/ 0 60000 65536"/>
                <a:gd name="T8" fmla="*/ 0 60000 65536"/>
                <a:gd name="T9" fmla="*/ 0 w 78"/>
                <a:gd name="T10" fmla="*/ 0 h 1"/>
                <a:gd name="T11" fmla="*/ 78 w 7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1">
                  <a:moveTo>
                    <a:pt x="0" y="0"/>
                  </a:moveTo>
                  <a:lnTo>
                    <a:pt x="77" y="0"/>
                  </a:lnTo>
                  <a:lnTo>
                    <a:pt x="7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22" name="Freeform 456"/>
            <p:cNvSpPr>
              <a:spLocks/>
            </p:cNvSpPr>
            <p:nvPr/>
          </p:nvSpPr>
          <p:spPr bwMode="auto">
            <a:xfrm>
              <a:off x="855" y="1547"/>
              <a:ext cx="2" cy="1"/>
            </a:xfrm>
            <a:custGeom>
              <a:avLst/>
              <a:gdLst>
                <a:gd name="T0" fmla="*/ 0 w 34"/>
                <a:gd name="T1" fmla="*/ 0 h 6"/>
                <a:gd name="T2" fmla="*/ 0 w 34"/>
                <a:gd name="T3" fmla="*/ 0 h 6"/>
                <a:gd name="T4" fmla="*/ 0 w 34"/>
                <a:gd name="T5" fmla="*/ 0 h 6"/>
                <a:gd name="T6" fmla="*/ 0 w 34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6"/>
                <a:gd name="T14" fmla="*/ 34 w 34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6">
                  <a:moveTo>
                    <a:pt x="0" y="0"/>
                  </a:moveTo>
                  <a:lnTo>
                    <a:pt x="16" y="6"/>
                  </a:lnTo>
                  <a:lnTo>
                    <a:pt x="33" y="0"/>
                  </a:lnTo>
                  <a:lnTo>
                    <a:pt x="34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23" name="Freeform 457"/>
            <p:cNvSpPr>
              <a:spLocks/>
            </p:cNvSpPr>
            <p:nvPr/>
          </p:nvSpPr>
          <p:spPr bwMode="auto">
            <a:xfrm>
              <a:off x="857" y="1547"/>
              <a:ext cx="2" cy="1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0 w 47"/>
                <a:gd name="T5" fmla="*/ 0 h 1"/>
                <a:gd name="T6" fmla="*/ 0 60000 65536"/>
                <a:gd name="T7" fmla="*/ 0 60000 65536"/>
                <a:gd name="T8" fmla="*/ 0 60000 65536"/>
                <a:gd name="T9" fmla="*/ 0 w 47"/>
                <a:gd name="T10" fmla="*/ 0 h 1"/>
                <a:gd name="T11" fmla="*/ 47 w 4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1">
                  <a:moveTo>
                    <a:pt x="0" y="0"/>
                  </a:moveTo>
                  <a:lnTo>
                    <a:pt x="46" y="0"/>
                  </a:lnTo>
                  <a:lnTo>
                    <a:pt x="47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24" name="Freeform 458"/>
            <p:cNvSpPr>
              <a:spLocks/>
            </p:cNvSpPr>
            <p:nvPr/>
          </p:nvSpPr>
          <p:spPr bwMode="auto">
            <a:xfrm>
              <a:off x="858" y="1547"/>
              <a:ext cx="2" cy="1"/>
            </a:xfrm>
            <a:custGeom>
              <a:avLst/>
              <a:gdLst>
                <a:gd name="T0" fmla="*/ 0 w 32"/>
                <a:gd name="T1" fmla="*/ 0 h 6"/>
                <a:gd name="T2" fmla="*/ 0 w 32"/>
                <a:gd name="T3" fmla="*/ 0 h 6"/>
                <a:gd name="T4" fmla="*/ 0 w 32"/>
                <a:gd name="T5" fmla="*/ 0 h 6"/>
                <a:gd name="T6" fmla="*/ 0 w 32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6"/>
                <a:gd name="T14" fmla="*/ 32 w 32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6">
                  <a:moveTo>
                    <a:pt x="0" y="0"/>
                  </a:moveTo>
                  <a:lnTo>
                    <a:pt x="15" y="6"/>
                  </a:lnTo>
                  <a:lnTo>
                    <a:pt x="31" y="0"/>
                  </a:lnTo>
                  <a:lnTo>
                    <a:pt x="32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25" name="Freeform 459"/>
            <p:cNvSpPr>
              <a:spLocks/>
            </p:cNvSpPr>
            <p:nvPr/>
          </p:nvSpPr>
          <p:spPr bwMode="auto">
            <a:xfrm>
              <a:off x="852" y="1546"/>
              <a:ext cx="11" cy="1"/>
            </a:xfrm>
            <a:custGeom>
              <a:avLst/>
              <a:gdLst>
                <a:gd name="T0" fmla="*/ 0 w 258"/>
                <a:gd name="T1" fmla="*/ 0 h 1"/>
                <a:gd name="T2" fmla="*/ 0 w 258"/>
                <a:gd name="T3" fmla="*/ 0 h 1"/>
                <a:gd name="T4" fmla="*/ 0 w 258"/>
                <a:gd name="T5" fmla="*/ 0 h 1"/>
                <a:gd name="T6" fmla="*/ 0 60000 65536"/>
                <a:gd name="T7" fmla="*/ 0 60000 65536"/>
                <a:gd name="T8" fmla="*/ 0 60000 65536"/>
                <a:gd name="T9" fmla="*/ 0 w 258"/>
                <a:gd name="T10" fmla="*/ 0 h 1"/>
                <a:gd name="T11" fmla="*/ 258 w 25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8" h="1">
                  <a:moveTo>
                    <a:pt x="0" y="0"/>
                  </a:moveTo>
                  <a:lnTo>
                    <a:pt x="257" y="0"/>
                  </a:lnTo>
                  <a:lnTo>
                    <a:pt x="25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26" name="Freeform 460"/>
            <p:cNvSpPr>
              <a:spLocks/>
            </p:cNvSpPr>
            <p:nvPr/>
          </p:nvSpPr>
          <p:spPr bwMode="auto">
            <a:xfrm>
              <a:off x="852" y="1544"/>
              <a:ext cx="11" cy="1"/>
            </a:xfrm>
            <a:custGeom>
              <a:avLst/>
              <a:gdLst>
                <a:gd name="T0" fmla="*/ 0 w 258"/>
                <a:gd name="T1" fmla="*/ 0 h 1"/>
                <a:gd name="T2" fmla="*/ 0 w 258"/>
                <a:gd name="T3" fmla="*/ 0 h 1"/>
                <a:gd name="T4" fmla="*/ 0 w 258"/>
                <a:gd name="T5" fmla="*/ 0 h 1"/>
                <a:gd name="T6" fmla="*/ 0 60000 65536"/>
                <a:gd name="T7" fmla="*/ 0 60000 65536"/>
                <a:gd name="T8" fmla="*/ 0 60000 65536"/>
                <a:gd name="T9" fmla="*/ 0 w 258"/>
                <a:gd name="T10" fmla="*/ 0 h 1"/>
                <a:gd name="T11" fmla="*/ 258 w 25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8" h="1">
                  <a:moveTo>
                    <a:pt x="0" y="0"/>
                  </a:moveTo>
                  <a:lnTo>
                    <a:pt x="257" y="0"/>
                  </a:lnTo>
                  <a:lnTo>
                    <a:pt x="25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27" name="Freeform 461"/>
            <p:cNvSpPr>
              <a:spLocks/>
            </p:cNvSpPr>
            <p:nvPr/>
          </p:nvSpPr>
          <p:spPr bwMode="auto">
            <a:xfrm>
              <a:off x="856" y="1534"/>
              <a:ext cx="1" cy="2"/>
            </a:xfrm>
            <a:custGeom>
              <a:avLst/>
              <a:gdLst>
                <a:gd name="T0" fmla="*/ 0 w 8"/>
                <a:gd name="T1" fmla="*/ 0 h 41"/>
                <a:gd name="T2" fmla="*/ 0 w 8"/>
                <a:gd name="T3" fmla="*/ 0 h 41"/>
                <a:gd name="T4" fmla="*/ 0 w 8"/>
                <a:gd name="T5" fmla="*/ 0 h 41"/>
                <a:gd name="T6" fmla="*/ 0 w 8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41"/>
                <a:gd name="T14" fmla="*/ 8 w 8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41">
                  <a:moveTo>
                    <a:pt x="7" y="0"/>
                  </a:moveTo>
                  <a:lnTo>
                    <a:pt x="0" y="20"/>
                  </a:lnTo>
                  <a:lnTo>
                    <a:pt x="7" y="41"/>
                  </a:lnTo>
                  <a:lnTo>
                    <a:pt x="8" y="41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28" name="Freeform 462"/>
            <p:cNvSpPr>
              <a:spLocks/>
            </p:cNvSpPr>
            <p:nvPr/>
          </p:nvSpPr>
          <p:spPr bwMode="auto">
            <a:xfrm>
              <a:off x="859" y="1534"/>
              <a:ext cx="1" cy="2"/>
            </a:xfrm>
            <a:custGeom>
              <a:avLst/>
              <a:gdLst>
                <a:gd name="T0" fmla="*/ 0 w 8"/>
                <a:gd name="T1" fmla="*/ 0 h 41"/>
                <a:gd name="T2" fmla="*/ 0 w 8"/>
                <a:gd name="T3" fmla="*/ 0 h 41"/>
                <a:gd name="T4" fmla="*/ 0 w 8"/>
                <a:gd name="T5" fmla="*/ 0 h 41"/>
                <a:gd name="T6" fmla="*/ 0 w 8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41"/>
                <a:gd name="T14" fmla="*/ 8 w 8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41">
                  <a:moveTo>
                    <a:pt x="0" y="41"/>
                  </a:moveTo>
                  <a:lnTo>
                    <a:pt x="8" y="2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29" name="Freeform 463"/>
            <p:cNvSpPr>
              <a:spLocks/>
            </p:cNvSpPr>
            <p:nvPr/>
          </p:nvSpPr>
          <p:spPr bwMode="auto">
            <a:xfrm>
              <a:off x="855" y="1546"/>
              <a:ext cx="6" cy="2"/>
            </a:xfrm>
            <a:custGeom>
              <a:avLst/>
              <a:gdLst>
                <a:gd name="T0" fmla="*/ 0 w 150"/>
                <a:gd name="T1" fmla="*/ 0 h 63"/>
                <a:gd name="T2" fmla="*/ 0 w 150"/>
                <a:gd name="T3" fmla="*/ 0 h 63"/>
                <a:gd name="T4" fmla="*/ 0 w 150"/>
                <a:gd name="T5" fmla="*/ 0 h 63"/>
                <a:gd name="T6" fmla="*/ 0 w 15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"/>
                <a:gd name="T13" fmla="*/ 0 h 63"/>
                <a:gd name="T14" fmla="*/ 150 w 15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" h="63">
                  <a:moveTo>
                    <a:pt x="150" y="63"/>
                  </a:moveTo>
                  <a:lnTo>
                    <a:pt x="150" y="0"/>
                  </a:lnTo>
                  <a:lnTo>
                    <a:pt x="0" y="63"/>
                  </a:lnTo>
                  <a:lnTo>
                    <a:pt x="150" y="63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30" name="Freeform 464"/>
            <p:cNvSpPr>
              <a:spLocks/>
            </p:cNvSpPr>
            <p:nvPr/>
          </p:nvSpPr>
          <p:spPr bwMode="auto">
            <a:xfrm>
              <a:off x="855" y="1546"/>
              <a:ext cx="6" cy="2"/>
            </a:xfrm>
            <a:custGeom>
              <a:avLst/>
              <a:gdLst>
                <a:gd name="T0" fmla="*/ 0 w 150"/>
                <a:gd name="T1" fmla="*/ 0 h 63"/>
                <a:gd name="T2" fmla="*/ 0 w 150"/>
                <a:gd name="T3" fmla="*/ 0 h 63"/>
                <a:gd name="T4" fmla="*/ 0 w 150"/>
                <a:gd name="T5" fmla="*/ 0 h 63"/>
                <a:gd name="T6" fmla="*/ 0 w 15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"/>
                <a:gd name="T13" fmla="*/ 0 h 63"/>
                <a:gd name="T14" fmla="*/ 150 w 15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" h="63">
                  <a:moveTo>
                    <a:pt x="150" y="0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31" name="Rectangle 465"/>
            <p:cNvSpPr>
              <a:spLocks noChangeArrowheads="1"/>
            </p:cNvSpPr>
            <p:nvPr/>
          </p:nvSpPr>
          <p:spPr bwMode="auto">
            <a:xfrm>
              <a:off x="855" y="1546"/>
              <a:ext cx="6" cy="2"/>
            </a:xfrm>
            <a:prstGeom prst="rect">
              <a:avLst/>
            </a:prstGeom>
            <a:solidFill>
              <a:srgbClr val="EAEAEA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32" name="Freeform 466"/>
            <p:cNvSpPr>
              <a:spLocks/>
            </p:cNvSpPr>
            <p:nvPr/>
          </p:nvSpPr>
          <p:spPr bwMode="auto">
            <a:xfrm>
              <a:off x="421" y="1457"/>
              <a:ext cx="4" cy="7"/>
            </a:xfrm>
            <a:custGeom>
              <a:avLst/>
              <a:gdLst>
                <a:gd name="T0" fmla="*/ 0 w 119"/>
                <a:gd name="T1" fmla="*/ 0 h 177"/>
                <a:gd name="T2" fmla="*/ 0 w 119"/>
                <a:gd name="T3" fmla="*/ 0 h 177"/>
                <a:gd name="T4" fmla="*/ 0 w 119"/>
                <a:gd name="T5" fmla="*/ 0 h 177"/>
                <a:gd name="T6" fmla="*/ 0 w 119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77"/>
                <a:gd name="T14" fmla="*/ 119 w 119"/>
                <a:gd name="T15" fmla="*/ 177 h 1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77">
                  <a:moveTo>
                    <a:pt x="97" y="177"/>
                  </a:moveTo>
                  <a:lnTo>
                    <a:pt x="119" y="164"/>
                  </a:lnTo>
                  <a:lnTo>
                    <a:pt x="0" y="0"/>
                  </a:lnTo>
                  <a:lnTo>
                    <a:pt x="97" y="177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33" name="Freeform 467"/>
            <p:cNvSpPr>
              <a:spLocks/>
            </p:cNvSpPr>
            <p:nvPr/>
          </p:nvSpPr>
          <p:spPr bwMode="auto">
            <a:xfrm>
              <a:off x="421" y="1456"/>
              <a:ext cx="4" cy="8"/>
            </a:xfrm>
            <a:custGeom>
              <a:avLst/>
              <a:gdLst>
                <a:gd name="T0" fmla="*/ 0 w 119"/>
                <a:gd name="T1" fmla="*/ 0 h 176"/>
                <a:gd name="T2" fmla="*/ 0 w 119"/>
                <a:gd name="T3" fmla="*/ 0 h 176"/>
                <a:gd name="T4" fmla="*/ 0 w 119"/>
                <a:gd name="T5" fmla="*/ 0 h 176"/>
                <a:gd name="T6" fmla="*/ 0 w 119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76"/>
                <a:gd name="T14" fmla="*/ 119 w 119"/>
                <a:gd name="T15" fmla="*/ 176 h 1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76">
                  <a:moveTo>
                    <a:pt x="119" y="176"/>
                  </a:moveTo>
                  <a:lnTo>
                    <a:pt x="0" y="12"/>
                  </a:lnTo>
                  <a:lnTo>
                    <a:pt x="23" y="0"/>
                  </a:lnTo>
                  <a:lnTo>
                    <a:pt x="119" y="176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34" name="Freeform 468"/>
            <p:cNvSpPr>
              <a:spLocks/>
            </p:cNvSpPr>
            <p:nvPr/>
          </p:nvSpPr>
          <p:spPr bwMode="auto">
            <a:xfrm>
              <a:off x="421" y="1456"/>
              <a:ext cx="4" cy="8"/>
            </a:xfrm>
            <a:custGeom>
              <a:avLst/>
              <a:gdLst>
                <a:gd name="T0" fmla="*/ 0 w 119"/>
                <a:gd name="T1" fmla="*/ 0 h 189"/>
                <a:gd name="T2" fmla="*/ 0 w 119"/>
                <a:gd name="T3" fmla="*/ 0 h 189"/>
                <a:gd name="T4" fmla="*/ 0 w 119"/>
                <a:gd name="T5" fmla="*/ 0 h 189"/>
                <a:gd name="T6" fmla="*/ 0 w 119"/>
                <a:gd name="T7" fmla="*/ 0 h 189"/>
                <a:gd name="T8" fmla="*/ 0 w 119"/>
                <a:gd name="T9" fmla="*/ 0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9"/>
                <a:gd name="T16" fmla="*/ 0 h 189"/>
                <a:gd name="T17" fmla="*/ 119 w 119"/>
                <a:gd name="T18" fmla="*/ 189 h 1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9" h="189">
                  <a:moveTo>
                    <a:pt x="97" y="189"/>
                  </a:moveTo>
                  <a:lnTo>
                    <a:pt x="119" y="176"/>
                  </a:lnTo>
                  <a:lnTo>
                    <a:pt x="23" y="0"/>
                  </a:lnTo>
                  <a:lnTo>
                    <a:pt x="0" y="12"/>
                  </a:lnTo>
                  <a:lnTo>
                    <a:pt x="97" y="189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35" name="Freeform 469"/>
            <p:cNvSpPr>
              <a:spLocks/>
            </p:cNvSpPr>
            <p:nvPr/>
          </p:nvSpPr>
          <p:spPr bwMode="auto">
            <a:xfrm>
              <a:off x="777" y="999"/>
              <a:ext cx="31" cy="31"/>
            </a:xfrm>
            <a:custGeom>
              <a:avLst/>
              <a:gdLst>
                <a:gd name="T0" fmla="*/ 0 w 752"/>
                <a:gd name="T1" fmla="*/ 0 h 753"/>
                <a:gd name="T2" fmla="*/ 0 w 752"/>
                <a:gd name="T3" fmla="*/ 0 h 753"/>
                <a:gd name="T4" fmla="*/ 0 w 752"/>
                <a:gd name="T5" fmla="*/ 0 h 753"/>
                <a:gd name="T6" fmla="*/ 0 60000 65536"/>
                <a:gd name="T7" fmla="*/ 0 60000 65536"/>
                <a:gd name="T8" fmla="*/ 0 60000 65536"/>
                <a:gd name="T9" fmla="*/ 0 w 752"/>
                <a:gd name="T10" fmla="*/ 0 h 753"/>
                <a:gd name="T11" fmla="*/ 752 w 752"/>
                <a:gd name="T12" fmla="*/ 753 h 7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2" h="753">
                  <a:moveTo>
                    <a:pt x="0" y="753"/>
                  </a:moveTo>
                  <a:lnTo>
                    <a:pt x="751" y="0"/>
                  </a:lnTo>
                  <a:lnTo>
                    <a:pt x="752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36" name="Freeform 470"/>
            <p:cNvSpPr>
              <a:spLocks/>
            </p:cNvSpPr>
            <p:nvPr/>
          </p:nvSpPr>
          <p:spPr bwMode="auto">
            <a:xfrm>
              <a:off x="777" y="999"/>
              <a:ext cx="43" cy="43"/>
            </a:xfrm>
            <a:custGeom>
              <a:avLst/>
              <a:gdLst>
                <a:gd name="T0" fmla="*/ 0 w 1023"/>
                <a:gd name="T1" fmla="*/ 0 h 1023"/>
                <a:gd name="T2" fmla="*/ 0 w 1023"/>
                <a:gd name="T3" fmla="*/ 0 h 1023"/>
                <a:gd name="T4" fmla="*/ 0 w 1023"/>
                <a:gd name="T5" fmla="*/ 0 h 1023"/>
                <a:gd name="T6" fmla="*/ 0 60000 65536"/>
                <a:gd name="T7" fmla="*/ 0 60000 65536"/>
                <a:gd name="T8" fmla="*/ 0 60000 65536"/>
                <a:gd name="T9" fmla="*/ 0 w 1023"/>
                <a:gd name="T10" fmla="*/ 0 h 1023"/>
                <a:gd name="T11" fmla="*/ 1023 w 1023"/>
                <a:gd name="T12" fmla="*/ 1023 h 10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3" h="1023">
                  <a:moveTo>
                    <a:pt x="0" y="1023"/>
                  </a:moveTo>
                  <a:lnTo>
                    <a:pt x="1022" y="0"/>
                  </a:lnTo>
                  <a:lnTo>
                    <a:pt x="1023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37" name="Freeform 471"/>
            <p:cNvSpPr>
              <a:spLocks/>
            </p:cNvSpPr>
            <p:nvPr/>
          </p:nvSpPr>
          <p:spPr bwMode="auto">
            <a:xfrm>
              <a:off x="777" y="1010"/>
              <a:ext cx="43" cy="43"/>
            </a:xfrm>
            <a:custGeom>
              <a:avLst/>
              <a:gdLst>
                <a:gd name="T0" fmla="*/ 0 w 1028"/>
                <a:gd name="T1" fmla="*/ 0 h 1029"/>
                <a:gd name="T2" fmla="*/ 0 w 1028"/>
                <a:gd name="T3" fmla="*/ 0 h 1029"/>
                <a:gd name="T4" fmla="*/ 0 w 1028"/>
                <a:gd name="T5" fmla="*/ 0 h 1029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9"/>
                <a:gd name="T11" fmla="*/ 1028 w 1028"/>
                <a:gd name="T12" fmla="*/ 1029 h 10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9">
                  <a:moveTo>
                    <a:pt x="0" y="1029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38" name="Freeform 472"/>
            <p:cNvSpPr>
              <a:spLocks/>
            </p:cNvSpPr>
            <p:nvPr/>
          </p:nvSpPr>
          <p:spPr bwMode="auto">
            <a:xfrm>
              <a:off x="777" y="1021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39" name="Freeform 473"/>
            <p:cNvSpPr>
              <a:spLocks/>
            </p:cNvSpPr>
            <p:nvPr/>
          </p:nvSpPr>
          <p:spPr bwMode="auto">
            <a:xfrm>
              <a:off x="820" y="999"/>
              <a:ext cx="1" cy="78"/>
            </a:xfrm>
            <a:custGeom>
              <a:avLst/>
              <a:gdLst>
                <a:gd name="T0" fmla="*/ 0 w 1"/>
                <a:gd name="T1" fmla="*/ 0 h 1869"/>
                <a:gd name="T2" fmla="*/ 0 w 1"/>
                <a:gd name="T3" fmla="*/ 0 h 1869"/>
                <a:gd name="T4" fmla="*/ 1 w 1"/>
                <a:gd name="T5" fmla="*/ 0 h 1869"/>
                <a:gd name="T6" fmla="*/ 0 60000 65536"/>
                <a:gd name="T7" fmla="*/ 0 60000 65536"/>
                <a:gd name="T8" fmla="*/ 0 60000 65536"/>
                <a:gd name="T9" fmla="*/ 0 w 1"/>
                <a:gd name="T10" fmla="*/ 0 h 1869"/>
                <a:gd name="T11" fmla="*/ 1 w 1"/>
                <a:gd name="T12" fmla="*/ 1869 h 18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69">
                  <a:moveTo>
                    <a:pt x="0" y="0"/>
                  </a:moveTo>
                  <a:lnTo>
                    <a:pt x="0" y="1869"/>
                  </a:lnTo>
                  <a:lnTo>
                    <a:pt x="1" y="1869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40" name="Freeform 474"/>
            <p:cNvSpPr>
              <a:spLocks/>
            </p:cNvSpPr>
            <p:nvPr/>
          </p:nvSpPr>
          <p:spPr bwMode="auto">
            <a:xfrm>
              <a:off x="777" y="999"/>
              <a:ext cx="1" cy="343"/>
            </a:xfrm>
            <a:custGeom>
              <a:avLst/>
              <a:gdLst>
                <a:gd name="T0" fmla="*/ 0 w 1"/>
                <a:gd name="T1" fmla="*/ 0 h 8244"/>
                <a:gd name="T2" fmla="*/ 0 w 1"/>
                <a:gd name="T3" fmla="*/ 0 h 8244"/>
                <a:gd name="T4" fmla="*/ 1 w 1"/>
                <a:gd name="T5" fmla="*/ 0 h 8244"/>
                <a:gd name="T6" fmla="*/ 0 60000 65536"/>
                <a:gd name="T7" fmla="*/ 0 60000 65536"/>
                <a:gd name="T8" fmla="*/ 0 60000 65536"/>
                <a:gd name="T9" fmla="*/ 0 w 1"/>
                <a:gd name="T10" fmla="*/ 0 h 8244"/>
                <a:gd name="T11" fmla="*/ 1 w 1"/>
                <a:gd name="T12" fmla="*/ 8244 h 8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244">
                  <a:moveTo>
                    <a:pt x="0" y="0"/>
                  </a:moveTo>
                  <a:lnTo>
                    <a:pt x="0" y="8244"/>
                  </a:lnTo>
                  <a:lnTo>
                    <a:pt x="1" y="8244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41" name="Freeform 475"/>
            <p:cNvSpPr>
              <a:spLocks/>
            </p:cNvSpPr>
            <p:nvPr/>
          </p:nvSpPr>
          <p:spPr bwMode="auto">
            <a:xfrm>
              <a:off x="838" y="1090"/>
              <a:ext cx="57" cy="58"/>
            </a:xfrm>
            <a:custGeom>
              <a:avLst/>
              <a:gdLst>
                <a:gd name="T0" fmla="*/ 0 w 1371"/>
                <a:gd name="T1" fmla="*/ 0 h 1371"/>
                <a:gd name="T2" fmla="*/ 0 w 1371"/>
                <a:gd name="T3" fmla="*/ 0 h 1371"/>
                <a:gd name="T4" fmla="*/ 0 w 1371"/>
                <a:gd name="T5" fmla="*/ 0 h 1371"/>
                <a:gd name="T6" fmla="*/ 0 60000 65536"/>
                <a:gd name="T7" fmla="*/ 0 60000 65536"/>
                <a:gd name="T8" fmla="*/ 0 60000 65536"/>
                <a:gd name="T9" fmla="*/ 0 w 1371"/>
                <a:gd name="T10" fmla="*/ 0 h 1371"/>
                <a:gd name="T11" fmla="*/ 1371 w 1371"/>
                <a:gd name="T12" fmla="*/ 1371 h 13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1" h="1371">
                  <a:moveTo>
                    <a:pt x="0" y="0"/>
                  </a:moveTo>
                  <a:lnTo>
                    <a:pt x="1370" y="1371"/>
                  </a:lnTo>
                  <a:lnTo>
                    <a:pt x="1371" y="1371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42" name="Freeform 476"/>
            <p:cNvSpPr>
              <a:spLocks/>
            </p:cNvSpPr>
            <p:nvPr/>
          </p:nvSpPr>
          <p:spPr bwMode="auto">
            <a:xfrm>
              <a:off x="841" y="1090"/>
              <a:ext cx="56" cy="56"/>
            </a:xfrm>
            <a:custGeom>
              <a:avLst/>
              <a:gdLst>
                <a:gd name="T0" fmla="*/ 0 w 1337"/>
                <a:gd name="T1" fmla="*/ 0 h 1338"/>
                <a:gd name="T2" fmla="*/ 0 w 1337"/>
                <a:gd name="T3" fmla="*/ 0 h 1338"/>
                <a:gd name="T4" fmla="*/ 0 w 1337"/>
                <a:gd name="T5" fmla="*/ 0 h 1338"/>
                <a:gd name="T6" fmla="*/ 0 60000 65536"/>
                <a:gd name="T7" fmla="*/ 0 60000 65536"/>
                <a:gd name="T8" fmla="*/ 0 60000 65536"/>
                <a:gd name="T9" fmla="*/ 0 w 1337"/>
                <a:gd name="T10" fmla="*/ 0 h 1338"/>
                <a:gd name="T11" fmla="*/ 1337 w 1337"/>
                <a:gd name="T12" fmla="*/ 1338 h 13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37" h="1338">
                  <a:moveTo>
                    <a:pt x="0" y="0"/>
                  </a:moveTo>
                  <a:lnTo>
                    <a:pt x="1336" y="1338"/>
                  </a:lnTo>
                  <a:lnTo>
                    <a:pt x="1337" y="1338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43" name="Freeform 477"/>
            <p:cNvSpPr>
              <a:spLocks/>
            </p:cNvSpPr>
            <p:nvPr/>
          </p:nvSpPr>
          <p:spPr bwMode="auto">
            <a:xfrm>
              <a:off x="820" y="1090"/>
              <a:ext cx="1" cy="252"/>
            </a:xfrm>
            <a:custGeom>
              <a:avLst/>
              <a:gdLst>
                <a:gd name="T0" fmla="*/ 0 w 1"/>
                <a:gd name="T1" fmla="*/ 0 h 6051"/>
                <a:gd name="T2" fmla="*/ 0 w 1"/>
                <a:gd name="T3" fmla="*/ 0 h 6051"/>
                <a:gd name="T4" fmla="*/ 1 w 1"/>
                <a:gd name="T5" fmla="*/ 0 h 6051"/>
                <a:gd name="T6" fmla="*/ 0 60000 65536"/>
                <a:gd name="T7" fmla="*/ 0 60000 65536"/>
                <a:gd name="T8" fmla="*/ 0 60000 65536"/>
                <a:gd name="T9" fmla="*/ 0 w 1"/>
                <a:gd name="T10" fmla="*/ 0 h 6051"/>
                <a:gd name="T11" fmla="*/ 1 w 1"/>
                <a:gd name="T12" fmla="*/ 6051 h 60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051">
                  <a:moveTo>
                    <a:pt x="0" y="0"/>
                  </a:moveTo>
                  <a:lnTo>
                    <a:pt x="0" y="6051"/>
                  </a:lnTo>
                  <a:lnTo>
                    <a:pt x="1" y="6051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44" name="Freeform 478"/>
            <p:cNvSpPr>
              <a:spLocks/>
            </p:cNvSpPr>
            <p:nvPr/>
          </p:nvSpPr>
          <p:spPr bwMode="auto">
            <a:xfrm>
              <a:off x="777" y="1269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45" name="Freeform 479"/>
            <p:cNvSpPr>
              <a:spLocks/>
            </p:cNvSpPr>
            <p:nvPr/>
          </p:nvSpPr>
          <p:spPr bwMode="auto">
            <a:xfrm>
              <a:off x="777" y="1258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46" name="Freeform 480"/>
            <p:cNvSpPr>
              <a:spLocks/>
            </p:cNvSpPr>
            <p:nvPr/>
          </p:nvSpPr>
          <p:spPr bwMode="auto">
            <a:xfrm>
              <a:off x="777" y="1247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47" name="Freeform 481"/>
            <p:cNvSpPr>
              <a:spLocks/>
            </p:cNvSpPr>
            <p:nvPr/>
          </p:nvSpPr>
          <p:spPr bwMode="auto">
            <a:xfrm>
              <a:off x="777" y="1235"/>
              <a:ext cx="43" cy="43"/>
            </a:xfrm>
            <a:custGeom>
              <a:avLst/>
              <a:gdLst>
                <a:gd name="T0" fmla="*/ 0 w 1028"/>
                <a:gd name="T1" fmla="*/ 0 h 1029"/>
                <a:gd name="T2" fmla="*/ 0 w 1028"/>
                <a:gd name="T3" fmla="*/ 0 h 1029"/>
                <a:gd name="T4" fmla="*/ 0 w 1028"/>
                <a:gd name="T5" fmla="*/ 0 h 1029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9"/>
                <a:gd name="T11" fmla="*/ 1028 w 1028"/>
                <a:gd name="T12" fmla="*/ 1029 h 10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9">
                  <a:moveTo>
                    <a:pt x="0" y="1029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48" name="Freeform 482"/>
            <p:cNvSpPr>
              <a:spLocks/>
            </p:cNvSpPr>
            <p:nvPr/>
          </p:nvSpPr>
          <p:spPr bwMode="auto">
            <a:xfrm>
              <a:off x="784" y="1303"/>
              <a:ext cx="36" cy="36"/>
            </a:xfrm>
            <a:custGeom>
              <a:avLst/>
              <a:gdLst>
                <a:gd name="T0" fmla="*/ 0 w 862"/>
                <a:gd name="T1" fmla="*/ 0 h 862"/>
                <a:gd name="T2" fmla="*/ 0 w 862"/>
                <a:gd name="T3" fmla="*/ 0 h 862"/>
                <a:gd name="T4" fmla="*/ 0 w 862"/>
                <a:gd name="T5" fmla="*/ 0 h 862"/>
                <a:gd name="T6" fmla="*/ 0 60000 65536"/>
                <a:gd name="T7" fmla="*/ 0 60000 65536"/>
                <a:gd name="T8" fmla="*/ 0 60000 65536"/>
                <a:gd name="T9" fmla="*/ 0 w 862"/>
                <a:gd name="T10" fmla="*/ 0 h 862"/>
                <a:gd name="T11" fmla="*/ 862 w 862"/>
                <a:gd name="T12" fmla="*/ 862 h 8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2" h="862">
                  <a:moveTo>
                    <a:pt x="0" y="862"/>
                  </a:moveTo>
                  <a:lnTo>
                    <a:pt x="861" y="0"/>
                  </a:lnTo>
                  <a:lnTo>
                    <a:pt x="862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49" name="Freeform 483"/>
            <p:cNvSpPr>
              <a:spLocks/>
            </p:cNvSpPr>
            <p:nvPr/>
          </p:nvSpPr>
          <p:spPr bwMode="auto">
            <a:xfrm>
              <a:off x="777" y="1292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50" name="Freeform 484"/>
            <p:cNvSpPr>
              <a:spLocks/>
            </p:cNvSpPr>
            <p:nvPr/>
          </p:nvSpPr>
          <p:spPr bwMode="auto">
            <a:xfrm>
              <a:off x="777" y="1280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51" name="Freeform 485"/>
            <p:cNvSpPr>
              <a:spLocks/>
            </p:cNvSpPr>
            <p:nvPr/>
          </p:nvSpPr>
          <p:spPr bwMode="auto">
            <a:xfrm>
              <a:off x="777" y="1339"/>
              <a:ext cx="43" cy="1"/>
            </a:xfrm>
            <a:custGeom>
              <a:avLst/>
              <a:gdLst>
                <a:gd name="T0" fmla="*/ 0 w 1028"/>
                <a:gd name="T1" fmla="*/ 0 h 1"/>
                <a:gd name="T2" fmla="*/ 0 w 1028"/>
                <a:gd name="T3" fmla="*/ 0 h 1"/>
                <a:gd name="T4" fmla="*/ 0 w 1028"/>
                <a:gd name="T5" fmla="*/ 0 h 1"/>
                <a:gd name="T6" fmla="*/ 0 60000 65536"/>
                <a:gd name="T7" fmla="*/ 0 60000 65536"/>
                <a:gd name="T8" fmla="*/ 0 60000 65536"/>
                <a:gd name="T9" fmla="*/ 0 w 1028"/>
                <a:gd name="T10" fmla="*/ 0 h 1"/>
                <a:gd name="T11" fmla="*/ 1028 w 102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">
                  <a:moveTo>
                    <a:pt x="0" y="0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52" name="Freeform 486"/>
            <p:cNvSpPr>
              <a:spLocks/>
            </p:cNvSpPr>
            <p:nvPr/>
          </p:nvSpPr>
          <p:spPr bwMode="auto">
            <a:xfrm>
              <a:off x="806" y="1326"/>
              <a:ext cx="14" cy="13"/>
            </a:xfrm>
            <a:custGeom>
              <a:avLst/>
              <a:gdLst>
                <a:gd name="T0" fmla="*/ 0 w 322"/>
                <a:gd name="T1" fmla="*/ 0 h 321"/>
                <a:gd name="T2" fmla="*/ 0 w 322"/>
                <a:gd name="T3" fmla="*/ 0 h 321"/>
                <a:gd name="T4" fmla="*/ 0 w 322"/>
                <a:gd name="T5" fmla="*/ 0 h 321"/>
                <a:gd name="T6" fmla="*/ 0 60000 65536"/>
                <a:gd name="T7" fmla="*/ 0 60000 65536"/>
                <a:gd name="T8" fmla="*/ 0 60000 65536"/>
                <a:gd name="T9" fmla="*/ 0 w 322"/>
                <a:gd name="T10" fmla="*/ 0 h 321"/>
                <a:gd name="T11" fmla="*/ 322 w 322"/>
                <a:gd name="T12" fmla="*/ 321 h 3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2" h="321">
                  <a:moveTo>
                    <a:pt x="0" y="321"/>
                  </a:moveTo>
                  <a:lnTo>
                    <a:pt x="321" y="0"/>
                  </a:lnTo>
                  <a:lnTo>
                    <a:pt x="322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53" name="Freeform 487"/>
            <p:cNvSpPr>
              <a:spLocks/>
            </p:cNvSpPr>
            <p:nvPr/>
          </p:nvSpPr>
          <p:spPr bwMode="auto">
            <a:xfrm>
              <a:off x="795" y="1314"/>
              <a:ext cx="25" cy="25"/>
            </a:xfrm>
            <a:custGeom>
              <a:avLst/>
              <a:gdLst>
                <a:gd name="T0" fmla="*/ 0 w 592"/>
                <a:gd name="T1" fmla="*/ 0 h 592"/>
                <a:gd name="T2" fmla="*/ 0 w 592"/>
                <a:gd name="T3" fmla="*/ 0 h 592"/>
                <a:gd name="T4" fmla="*/ 0 w 592"/>
                <a:gd name="T5" fmla="*/ 0 h 592"/>
                <a:gd name="T6" fmla="*/ 0 60000 65536"/>
                <a:gd name="T7" fmla="*/ 0 60000 65536"/>
                <a:gd name="T8" fmla="*/ 0 60000 65536"/>
                <a:gd name="T9" fmla="*/ 0 w 592"/>
                <a:gd name="T10" fmla="*/ 0 h 592"/>
                <a:gd name="T11" fmla="*/ 592 w 592"/>
                <a:gd name="T12" fmla="*/ 592 h 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2" h="592">
                  <a:moveTo>
                    <a:pt x="0" y="592"/>
                  </a:moveTo>
                  <a:lnTo>
                    <a:pt x="591" y="0"/>
                  </a:lnTo>
                  <a:lnTo>
                    <a:pt x="592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54" name="Freeform 488"/>
            <p:cNvSpPr>
              <a:spLocks/>
            </p:cNvSpPr>
            <p:nvPr/>
          </p:nvSpPr>
          <p:spPr bwMode="auto">
            <a:xfrm>
              <a:off x="818" y="1337"/>
              <a:ext cx="2" cy="2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60000 65536"/>
                <a:gd name="T7" fmla="*/ 0 60000 65536"/>
                <a:gd name="T8" fmla="*/ 0 60000 65536"/>
                <a:gd name="T9" fmla="*/ 0 w 52"/>
                <a:gd name="T10" fmla="*/ 0 h 52"/>
                <a:gd name="T11" fmla="*/ 52 w 52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2">
                  <a:moveTo>
                    <a:pt x="0" y="52"/>
                  </a:moveTo>
                  <a:lnTo>
                    <a:pt x="51" y="0"/>
                  </a:lnTo>
                  <a:lnTo>
                    <a:pt x="52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55" name="Freeform 489"/>
            <p:cNvSpPr>
              <a:spLocks/>
            </p:cNvSpPr>
            <p:nvPr/>
          </p:nvSpPr>
          <p:spPr bwMode="auto">
            <a:xfrm>
              <a:off x="853" y="1342"/>
              <a:ext cx="7" cy="1"/>
            </a:xfrm>
            <a:custGeom>
              <a:avLst/>
              <a:gdLst>
                <a:gd name="T0" fmla="*/ 0 w 156"/>
                <a:gd name="T1" fmla="*/ 0 h 47"/>
                <a:gd name="T2" fmla="*/ 0 w 156"/>
                <a:gd name="T3" fmla="*/ 0 h 47"/>
                <a:gd name="T4" fmla="*/ 0 w 156"/>
                <a:gd name="T5" fmla="*/ 0 h 47"/>
                <a:gd name="T6" fmla="*/ 0 w 156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"/>
                <a:gd name="T13" fmla="*/ 0 h 47"/>
                <a:gd name="T14" fmla="*/ 156 w 156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" h="47">
                  <a:moveTo>
                    <a:pt x="156" y="47"/>
                  </a:moveTo>
                  <a:lnTo>
                    <a:pt x="156" y="0"/>
                  </a:lnTo>
                  <a:lnTo>
                    <a:pt x="0" y="47"/>
                  </a:lnTo>
                  <a:lnTo>
                    <a:pt x="156" y="47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56" name="Freeform 490"/>
            <p:cNvSpPr>
              <a:spLocks/>
            </p:cNvSpPr>
            <p:nvPr/>
          </p:nvSpPr>
          <p:spPr bwMode="auto">
            <a:xfrm>
              <a:off x="853" y="1342"/>
              <a:ext cx="7" cy="1"/>
            </a:xfrm>
            <a:custGeom>
              <a:avLst/>
              <a:gdLst>
                <a:gd name="T0" fmla="*/ 0 w 156"/>
                <a:gd name="T1" fmla="*/ 0 h 47"/>
                <a:gd name="T2" fmla="*/ 0 w 156"/>
                <a:gd name="T3" fmla="*/ 0 h 47"/>
                <a:gd name="T4" fmla="*/ 0 w 156"/>
                <a:gd name="T5" fmla="*/ 0 h 47"/>
                <a:gd name="T6" fmla="*/ 0 w 156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"/>
                <a:gd name="T13" fmla="*/ 0 h 47"/>
                <a:gd name="T14" fmla="*/ 156 w 156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" h="47">
                  <a:moveTo>
                    <a:pt x="156" y="0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57" name="Rectangle 491"/>
            <p:cNvSpPr>
              <a:spLocks noChangeArrowheads="1"/>
            </p:cNvSpPr>
            <p:nvPr/>
          </p:nvSpPr>
          <p:spPr bwMode="auto">
            <a:xfrm>
              <a:off x="853" y="1342"/>
              <a:ext cx="7" cy="1"/>
            </a:xfrm>
            <a:prstGeom prst="rect">
              <a:avLst/>
            </a:prstGeom>
            <a:solidFill>
              <a:srgbClr val="EAEAEA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58" name="Freeform 492"/>
            <p:cNvSpPr>
              <a:spLocks/>
            </p:cNvSpPr>
            <p:nvPr/>
          </p:nvSpPr>
          <p:spPr bwMode="auto">
            <a:xfrm>
              <a:off x="777" y="1111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59" name="Freeform 493"/>
            <p:cNvSpPr>
              <a:spLocks/>
            </p:cNvSpPr>
            <p:nvPr/>
          </p:nvSpPr>
          <p:spPr bwMode="auto">
            <a:xfrm>
              <a:off x="777" y="1123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60" name="Freeform 494"/>
            <p:cNvSpPr>
              <a:spLocks/>
            </p:cNvSpPr>
            <p:nvPr/>
          </p:nvSpPr>
          <p:spPr bwMode="auto">
            <a:xfrm>
              <a:off x="777" y="1134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61" name="Freeform 495"/>
            <p:cNvSpPr>
              <a:spLocks/>
            </p:cNvSpPr>
            <p:nvPr/>
          </p:nvSpPr>
          <p:spPr bwMode="auto">
            <a:xfrm>
              <a:off x="777" y="1145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62" name="Freeform 496"/>
            <p:cNvSpPr>
              <a:spLocks/>
            </p:cNvSpPr>
            <p:nvPr/>
          </p:nvSpPr>
          <p:spPr bwMode="auto">
            <a:xfrm>
              <a:off x="777" y="1224"/>
              <a:ext cx="43" cy="43"/>
            </a:xfrm>
            <a:custGeom>
              <a:avLst/>
              <a:gdLst>
                <a:gd name="T0" fmla="*/ 0 w 1028"/>
                <a:gd name="T1" fmla="*/ 0 h 1029"/>
                <a:gd name="T2" fmla="*/ 0 w 1028"/>
                <a:gd name="T3" fmla="*/ 0 h 1029"/>
                <a:gd name="T4" fmla="*/ 0 w 1028"/>
                <a:gd name="T5" fmla="*/ 0 h 1029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9"/>
                <a:gd name="T11" fmla="*/ 1028 w 1028"/>
                <a:gd name="T12" fmla="*/ 1029 h 10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9">
                  <a:moveTo>
                    <a:pt x="0" y="1029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63" name="Freeform 497"/>
            <p:cNvSpPr>
              <a:spLocks/>
            </p:cNvSpPr>
            <p:nvPr/>
          </p:nvSpPr>
          <p:spPr bwMode="auto">
            <a:xfrm>
              <a:off x="777" y="1213"/>
              <a:ext cx="43" cy="43"/>
            </a:xfrm>
            <a:custGeom>
              <a:avLst/>
              <a:gdLst>
                <a:gd name="T0" fmla="*/ 0 w 1028"/>
                <a:gd name="T1" fmla="*/ 0 h 1029"/>
                <a:gd name="T2" fmla="*/ 0 w 1028"/>
                <a:gd name="T3" fmla="*/ 0 h 1029"/>
                <a:gd name="T4" fmla="*/ 0 w 1028"/>
                <a:gd name="T5" fmla="*/ 0 h 1029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9"/>
                <a:gd name="T11" fmla="*/ 1028 w 1028"/>
                <a:gd name="T12" fmla="*/ 1029 h 10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9">
                  <a:moveTo>
                    <a:pt x="0" y="1029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64" name="Freeform 498"/>
            <p:cNvSpPr>
              <a:spLocks/>
            </p:cNvSpPr>
            <p:nvPr/>
          </p:nvSpPr>
          <p:spPr bwMode="auto">
            <a:xfrm>
              <a:off x="777" y="1202"/>
              <a:ext cx="43" cy="42"/>
            </a:xfrm>
            <a:custGeom>
              <a:avLst/>
              <a:gdLst>
                <a:gd name="T0" fmla="*/ 0 w 1028"/>
                <a:gd name="T1" fmla="*/ 0 h 1029"/>
                <a:gd name="T2" fmla="*/ 0 w 1028"/>
                <a:gd name="T3" fmla="*/ 0 h 1029"/>
                <a:gd name="T4" fmla="*/ 0 w 1028"/>
                <a:gd name="T5" fmla="*/ 0 h 1029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9"/>
                <a:gd name="T11" fmla="*/ 1028 w 1028"/>
                <a:gd name="T12" fmla="*/ 1029 h 10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9">
                  <a:moveTo>
                    <a:pt x="0" y="1029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65" name="Freeform 499"/>
            <p:cNvSpPr>
              <a:spLocks/>
            </p:cNvSpPr>
            <p:nvPr/>
          </p:nvSpPr>
          <p:spPr bwMode="auto">
            <a:xfrm>
              <a:off x="777" y="1190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66" name="Freeform 500"/>
            <p:cNvSpPr>
              <a:spLocks/>
            </p:cNvSpPr>
            <p:nvPr/>
          </p:nvSpPr>
          <p:spPr bwMode="auto">
            <a:xfrm>
              <a:off x="777" y="1179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67" name="Freeform 501"/>
            <p:cNvSpPr>
              <a:spLocks/>
            </p:cNvSpPr>
            <p:nvPr/>
          </p:nvSpPr>
          <p:spPr bwMode="auto">
            <a:xfrm>
              <a:off x="777" y="1168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68" name="Freeform 502"/>
            <p:cNvSpPr>
              <a:spLocks/>
            </p:cNvSpPr>
            <p:nvPr/>
          </p:nvSpPr>
          <p:spPr bwMode="auto">
            <a:xfrm>
              <a:off x="777" y="1157"/>
              <a:ext cx="43" cy="42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69" name="Freeform 503"/>
            <p:cNvSpPr>
              <a:spLocks/>
            </p:cNvSpPr>
            <p:nvPr/>
          </p:nvSpPr>
          <p:spPr bwMode="auto">
            <a:xfrm>
              <a:off x="777" y="1033"/>
              <a:ext cx="43" cy="42"/>
            </a:xfrm>
            <a:custGeom>
              <a:avLst/>
              <a:gdLst>
                <a:gd name="T0" fmla="*/ 0 w 1028"/>
                <a:gd name="T1" fmla="*/ 0 h 1029"/>
                <a:gd name="T2" fmla="*/ 0 w 1028"/>
                <a:gd name="T3" fmla="*/ 0 h 1029"/>
                <a:gd name="T4" fmla="*/ 0 w 1028"/>
                <a:gd name="T5" fmla="*/ 0 h 1029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9"/>
                <a:gd name="T11" fmla="*/ 1028 w 1028"/>
                <a:gd name="T12" fmla="*/ 1029 h 10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9">
                  <a:moveTo>
                    <a:pt x="0" y="1029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70" name="Freeform 504"/>
            <p:cNvSpPr>
              <a:spLocks/>
            </p:cNvSpPr>
            <p:nvPr/>
          </p:nvSpPr>
          <p:spPr bwMode="auto">
            <a:xfrm>
              <a:off x="777" y="1044"/>
              <a:ext cx="43" cy="43"/>
            </a:xfrm>
            <a:custGeom>
              <a:avLst/>
              <a:gdLst>
                <a:gd name="T0" fmla="*/ 0 w 1028"/>
                <a:gd name="T1" fmla="*/ 0 h 1029"/>
                <a:gd name="T2" fmla="*/ 0 w 1028"/>
                <a:gd name="T3" fmla="*/ 0 h 1029"/>
                <a:gd name="T4" fmla="*/ 0 w 1028"/>
                <a:gd name="T5" fmla="*/ 0 h 1029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9"/>
                <a:gd name="T11" fmla="*/ 1028 w 1028"/>
                <a:gd name="T12" fmla="*/ 1029 h 10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9">
                  <a:moveTo>
                    <a:pt x="0" y="1029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71" name="Freeform 505"/>
            <p:cNvSpPr>
              <a:spLocks/>
            </p:cNvSpPr>
            <p:nvPr/>
          </p:nvSpPr>
          <p:spPr bwMode="auto">
            <a:xfrm>
              <a:off x="777" y="1055"/>
              <a:ext cx="43" cy="43"/>
            </a:xfrm>
            <a:custGeom>
              <a:avLst/>
              <a:gdLst>
                <a:gd name="T0" fmla="*/ 0 w 1028"/>
                <a:gd name="T1" fmla="*/ 0 h 1030"/>
                <a:gd name="T2" fmla="*/ 0 w 1028"/>
                <a:gd name="T3" fmla="*/ 0 h 1030"/>
                <a:gd name="T4" fmla="*/ 0 w 1028"/>
                <a:gd name="T5" fmla="*/ 0 h 1030"/>
                <a:gd name="T6" fmla="*/ 0 60000 65536"/>
                <a:gd name="T7" fmla="*/ 0 60000 65536"/>
                <a:gd name="T8" fmla="*/ 0 60000 65536"/>
                <a:gd name="T9" fmla="*/ 0 w 1028"/>
                <a:gd name="T10" fmla="*/ 0 h 1030"/>
                <a:gd name="T11" fmla="*/ 1028 w 1028"/>
                <a:gd name="T12" fmla="*/ 1030 h 10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30">
                  <a:moveTo>
                    <a:pt x="0" y="1030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72" name="Freeform 506"/>
            <p:cNvSpPr>
              <a:spLocks/>
            </p:cNvSpPr>
            <p:nvPr/>
          </p:nvSpPr>
          <p:spPr bwMode="auto">
            <a:xfrm>
              <a:off x="777" y="1078"/>
              <a:ext cx="32" cy="31"/>
            </a:xfrm>
            <a:custGeom>
              <a:avLst/>
              <a:gdLst>
                <a:gd name="T0" fmla="*/ 0 w 757"/>
                <a:gd name="T1" fmla="*/ 0 h 758"/>
                <a:gd name="T2" fmla="*/ 0 w 757"/>
                <a:gd name="T3" fmla="*/ 0 h 758"/>
                <a:gd name="T4" fmla="*/ 0 w 757"/>
                <a:gd name="T5" fmla="*/ 0 h 758"/>
                <a:gd name="T6" fmla="*/ 0 60000 65536"/>
                <a:gd name="T7" fmla="*/ 0 60000 65536"/>
                <a:gd name="T8" fmla="*/ 0 60000 65536"/>
                <a:gd name="T9" fmla="*/ 0 w 757"/>
                <a:gd name="T10" fmla="*/ 0 h 758"/>
                <a:gd name="T11" fmla="*/ 757 w 757"/>
                <a:gd name="T12" fmla="*/ 758 h 7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7" h="758">
                  <a:moveTo>
                    <a:pt x="0" y="758"/>
                  </a:moveTo>
                  <a:lnTo>
                    <a:pt x="756" y="0"/>
                  </a:lnTo>
                  <a:lnTo>
                    <a:pt x="757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73" name="Freeform 507"/>
            <p:cNvSpPr>
              <a:spLocks/>
            </p:cNvSpPr>
            <p:nvPr/>
          </p:nvSpPr>
          <p:spPr bwMode="auto">
            <a:xfrm>
              <a:off x="777" y="1089"/>
              <a:ext cx="32" cy="32"/>
            </a:xfrm>
            <a:custGeom>
              <a:avLst/>
              <a:gdLst>
                <a:gd name="T0" fmla="*/ 0 w 757"/>
                <a:gd name="T1" fmla="*/ 0 h 758"/>
                <a:gd name="T2" fmla="*/ 0 w 757"/>
                <a:gd name="T3" fmla="*/ 0 h 758"/>
                <a:gd name="T4" fmla="*/ 0 w 757"/>
                <a:gd name="T5" fmla="*/ 0 h 758"/>
                <a:gd name="T6" fmla="*/ 0 60000 65536"/>
                <a:gd name="T7" fmla="*/ 0 60000 65536"/>
                <a:gd name="T8" fmla="*/ 0 60000 65536"/>
                <a:gd name="T9" fmla="*/ 0 w 757"/>
                <a:gd name="T10" fmla="*/ 0 h 758"/>
                <a:gd name="T11" fmla="*/ 757 w 757"/>
                <a:gd name="T12" fmla="*/ 758 h 7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7" h="758">
                  <a:moveTo>
                    <a:pt x="0" y="758"/>
                  </a:moveTo>
                  <a:lnTo>
                    <a:pt x="756" y="0"/>
                  </a:lnTo>
                  <a:lnTo>
                    <a:pt x="757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74" name="Freeform 508"/>
            <p:cNvSpPr>
              <a:spLocks/>
            </p:cNvSpPr>
            <p:nvPr/>
          </p:nvSpPr>
          <p:spPr bwMode="auto">
            <a:xfrm>
              <a:off x="777" y="1090"/>
              <a:ext cx="41" cy="42"/>
            </a:xfrm>
            <a:custGeom>
              <a:avLst/>
              <a:gdLst>
                <a:gd name="T0" fmla="*/ 0 w 992"/>
                <a:gd name="T1" fmla="*/ 0 h 994"/>
                <a:gd name="T2" fmla="*/ 0 w 992"/>
                <a:gd name="T3" fmla="*/ 0 h 994"/>
                <a:gd name="T4" fmla="*/ 0 w 992"/>
                <a:gd name="T5" fmla="*/ 0 h 994"/>
                <a:gd name="T6" fmla="*/ 0 60000 65536"/>
                <a:gd name="T7" fmla="*/ 0 60000 65536"/>
                <a:gd name="T8" fmla="*/ 0 60000 65536"/>
                <a:gd name="T9" fmla="*/ 0 w 992"/>
                <a:gd name="T10" fmla="*/ 0 h 994"/>
                <a:gd name="T11" fmla="*/ 992 w 992"/>
                <a:gd name="T12" fmla="*/ 994 h 9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994">
                  <a:moveTo>
                    <a:pt x="0" y="994"/>
                  </a:moveTo>
                  <a:lnTo>
                    <a:pt x="991" y="0"/>
                  </a:lnTo>
                  <a:lnTo>
                    <a:pt x="992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75" name="Freeform 509"/>
            <p:cNvSpPr>
              <a:spLocks/>
            </p:cNvSpPr>
            <p:nvPr/>
          </p:nvSpPr>
          <p:spPr bwMode="auto">
            <a:xfrm>
              <a:off x="777" y="1100"/>
              <a:ext cx="43" cy="43"/>
            </a:xfrm>
            <a:custGeom>
              <a:avLst/>
              <a:gdLst>
                <a:gd name="T0" fmla="*/ 0 w 1028"/>
                <a:gd name="T1" fmla="*/ 0 h 1028"/>
                <a:gd name="T2" fmla="*/ 0 w 1028"/>
                <a:gd name="T3" fmla="*/ 0 h 1028"/>
                <a:gd name="T4" fmla="*/ 0 w 1028"/>
                <a:gd name="T5" fmla="*/ 0 h 1028"/>
                <a:gd name="T6" fmla="*/ 0 60000 65536"/>
                <a:gd name="T7" fmla="*/ 0 60000 65536"/>
                <a:gd name="T8" fmla="*/ 0 60000 65536"/>
                <a:gd name="T9" fmla="*/ 0 w 1028"/>
                <a:gd name="T10" fmla="*/ 0 h 1028"/>
                <a:gd name="T11" fmla="*/ 1028 w 102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028">
                  <a:moveTo>
                    <a:pt x="0" y="1028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76" name="Freeform 510"/>
            <p:cNvSpPr>
              <a:spLocks/>
            </p:cNvSpPr>
            <p:nvPr/>
          </p:nvSpPr>
          <p:spPr bwMode="auto">
            <a:xfrm>
              <a:off x="828" y="1085"/>
              <a:ext cx="1" cy="2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77" name="Freeform 511"/>
            <p:cNvSpPr>
              <a:spLocks/>
            </p:cNvSpPr>
            <p:nvPr/>
          </p:nvSpPr>
          <p:spPr bwMode="auto">
            <a:xfrm>
              <a:off x="827" y="1085"/>
              <a:ext cx="1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78" name="Freeform 512"/>
            <p:cNvSpPr>
              <a:spLocks/>
            </p:cNvSpPr>
            <p:nvPr/>
          </p:nvSpPr>
          <p:spPr bwMode="auto">
            <a:xfrm>
              <a:off x="809" y="1077"/>
              <a:ext cx="1" cy="13"/>
            </a:xfrm>
            <a:custGeom>
              <a:avLst/>
              <a:gdLst>
                <a:gd name="T0" fmla="*/ 0 w 1"/>
                <a:gd name="T1" fmla="*/ 0 h 324"/>
                <a:gd name="T2" fmla="*/ 0 w 1"/>
                <a:gd name="T3" fmla="*/ 0 h 324"/>
                <a:gd name="T4" fmla="*/ 1 w 1"/>
                <a:gd name="T5" fmla="*/ 0 h 324"/>
                <a:gd name="T6" fmla="*/ 0 60000 65536"/>
                <a:gd name="T7" fmla="*/ 0 60000 65536"/>
                <a:gd name="T8" fmla="*/ 0 60000 65536"/>
                <a:gd name="T9" fmla="*/ 0 w 1"/>
                <a:gd name="T10" fmla="*/ 0 h 324"/>
                <a:gd name="T11" fmla="*/ 1 w 1"/>
                <a:gd name="T12" fmla="*/ 324 h 3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4">
                  <a:moveTo>
                    <a:pt x="0" y="0"/>
                  </a:moveTo>
                  <a:lnTo>
                    <a:pt x="0" y="324"/>
                  </a:lnTo>
                  <a:lnTo>
                    <a:pt x="1" y="324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79" name="Freeform 513"/>
            <p:cNvSpPr>
              <a:spLocks/>
            </p:cNvSpPr>
            <p:nvPr/>
          </p:nvSpPr>
          <p:spPr bwMode="auto">
            <a:xfrm>
              <a:off x="827" y="1086"/>
              <a:ext cx="1" cy="1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60000 65536"/>
                <a:gd name="T7" fmla="*/ 0 60000 65536"/>
                <a:gd name="T8" fmla="*/ 0 60000 65536"/>
                <a:gd name="T9" fmla="*/ 0 w 27"/>
                <a:gd name="T10" fmla="*/ 0 h 18"/>
                <a:gd name="T11" fmla="*/ 27 w 2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8">
                  <a:moveTo>
                    <a:pt x="0" y="0"/>
                  </a:moveTo>
                  <a:lnTo>
                    <a:pt x="26" y="18"/>
                  </a:lnTo>
                  <a:lnTo>
                    <a:pt x="27" y="18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80" name="Freeform 514"/>
            <p:cNvSpPr>
              <a:spLocks/>
            </p:cNvSpPr>
            <p:nvPr/>
          </p:nvSpPr>
          <p:spPr bwMode="auto">
            <a:xfrm>
              <a:off x="848" y="1089"/>
              <a:ext cx="2" cy="1"/>
            </a:xfrm>
            <a:custGeom>
              <a:avLst/>
              <a:gdLst>
                <a:gd name="T0" fmla="*/ 0 w 46"/>
                <a:gd name="T1" fmla="*/ 0 h 6"/>
                <a:gd name="T2" fmla="*/ 0 w 46"/>
                <a:gd name="T3" fmla="*/ 0 h 6"/>
                <a:gd name="T4" fmla="*/ 0 w 46"/>
                <a:gd name="T5" fmla="*/ 0 h 6"/>
                <a:gd name="T6" fmla="*/ 0 60000 65536"/>
                <a:gd name="T7" fmla="*/ 0 60000 65536"/>
                <a:gd name="T8" fmla="*/ 0 60000 65536"/>
                <a:gd name="T9" fmla="*/ 0 w 46"/>
                <a:gd name="T10" fmla="*/ 0 h 6"/>
                <a:gd name="T11" fmla="*/ 46 w 4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6">
                  <a:moveTo>
                    <a:pt x="0" y="0"/>
                  </a:moveTo>
                  <a:lnTo>
                    <a:pt x="45" y="6"/>
                  </a:lnTo>
                  <a:lnTo>
                    <a:pt x="46" y="6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81" name="Freeform 515"/>
            <p:cNvSpPr>
              <a:spLocks/>
            </p:cNvSpPr>
            <p:nvPr/>
          </p:nvSpPr>
          <p:spPr bwMode="auto">
            <a:xfrm>
              <a:off x="849" y="1087"/>
              <a:ext cx="1" cy="2"/>
            </a:xfrm>
            <a:custGeom>
              <a:avLst/>
              <a:gdLst>
                <a:gd name="T0" fmla="*/ 0 w 5"/>
                <a:gd name="T1" fmla="*/ 0 h 48"/>
                <a:gd name="T2" fmla="*/ 0 w 5"/>
                <a:gd name="T3" fmla="*/ 0 h 48"/>
                <a:gd name="T4" fmla="*/ 0 w 5"/>
                <a:gd name="T5" fmla="*/ 0 h 48"/>
                <a:gd name="T6" fmla="*/ 0 60000 65536"/>
                <a:gd name="T7" fmla="*/ 0 60000 65536"/>
                <a:gd name="T8" fmla="*/ 0 60000 65536"/>
                <a:gd name="T9" fmla="*/ 0 w 5"/>
                <a:gd name="T10" fmla="*/ 0 h 48"/>
                <a:gd name="T11" fmla="*/ 5 w 5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8">
                  <a:moveTo>
                    <a:pt x="5" y="4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82" name="Freeform 516"/>
            <p:cNvSpPr>
              <a:spLocks/>
            </p:cNvSpPr>
            <p:nvPr/>
          </p:nvSpPr>
          <p:spPr bwMode="auto">
            <a:xfrm>
              <a:off x="848" y="1087"/>
              <a:ext cx="1" cy="2"/>
            </a:xfrm>
            <a:custGeom>
              <a:avLst/>
              <a:gdLst>
                <a:gd name="T0" fmla="*/ 0 w 41"/>
                <a:gd name="T1" fmla="*/ 0 h 42"/>
                <a:gd name="T2" fmla="*/ 0 w 41"/>
                <a:gd name="T3" fmla="*/ 0 h 42"/>
                <a:gd name="T4" fmla="*/ 0 w 41"/>
                <a:gd name="T5" fmla="*/ 0 h 42"/>
                <a:gd name="T6" fmla="*/ 0 60000 65536"/>
                <a:gd name="T7" fmla="*/ 0 60000 65536"/>
                <a:gd name="T8" fmla="*/ 0 60000 65536"/>
                <a:gd name="T9" fmla="*/ 0 w 41"/>
                <a:gd name="T10" fmla="*/ 0 h 42"/>
                <a:gd name="T11" fmla="*/ 41 w 41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42">
                  <a:moveTo>
                    <a:pt x="0" y="42"/>
                  </a:moveTo>
                  <a:lnTo>
                    <a:pt x="40" y="0"/>
                  </a:lnTo>
                  <a:lnTo>
                    <a:pt x="4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83" name="Freeform 517"/>
            <p:cNvSpPr>
              <a:spLocks/>
            </p:cNvSpPr>
            <p:nvPr/>
          </p:nvSpPr>
          <p:spPr bwMode="auto">
            <a:xfrm>
              <a:off x="858" y="1087"/>
              <a:ext cx="1" cy="1"/>
            </a:xfrm>
            <a:custGeom>
              <a:avLst/>
              <a:gdLst>
                <a:gd name="T0" fmla="*/ 0 w 12"/>
                <a:gd name="T1" fmla="*/ 0 h 31"/>
                <a:gd name="T2" fmla="*/ 0 w 12"/>
                <a:gd name="T3" fmla="*/ 0 h 31"/>
                <a:gd name="T4" fmla="*/ 0 w 12"/>
                <a:gd name="T5" fmla="*/ 0 h 31"/>
                <a:gd name="T6" fmla="*/ 0 60000 65536"/>
                <a:gd name="T7" fmla="*/ 0 60000 65536"/>
                <a:gd name="T8" fmla="*/ 0 60000 65536"/>
                <a:gd name="T9" fmla="*/ 0 w 12"/>
                <a:gd name="T10" fmla="*/ 0 h 31"/>
                <a:gd name="T11" fmla="*/ 12 w 12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1">
                  <a:moveTo>
                    <a:pt x="0" y="31"/>
                  </a:moveTo>
                  <a:lnTo>
                    <a:pt x="11" y="0"/>
                  </a:lnTo>
                  <a:lnTo>
                    <a:pt x="12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84" name="Freeform 518"/>
            <p:cNvSpPr>
              <a:spLocks/>
            </p:cNvSpPr>
            <p:nvPr/>
          </p:nvSpPr>
          <p:spPr bwMode="auto">
            <a:xfrm>
              <a:off x="857" y="1088"/>
              <a:ext cx="1" cy="1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0" y="0"/>
                  </a:moveTo>
                  <a:lnTo>
                    <a:pt x="25" y="18"/>
                  </a:lnTo>
                  <a:lnTo>
                    <a:pt x="26" y="18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85" name="Freeform 519"/>
            <p:cNvSpPr>
              <a:spLocks/>
            </p:cNvSpPr>
            <p:nvPr/>
          </p:nvSpPr>
          <p:spPr bwMode="auto">
            <a:xfrm>
              <a:off x="857" y="1087"/>
              <a:ext cx="2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86" name="Freeform 520"/>
            <p:cNvSpPr>
              <a:spLocks/>
            </p:cNvSpPr>
            <p:nvPr/>
          </p:nvSpPr>
          <p:spPr bwMode="auto">
            <a:xfrm>
              <a:off x="814" y="1077"/>
              <a:ext cx="1" cy="1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0" y="0"/>
                  </a:moveTo>
                  <a:lnTo>
                    <a:pt x="25" y="18"/>
                  </a:lnTo>
                  <a:lnTo>
                    <a:pt x="26" y="18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87" name="Freeform 521"/>
            <p:cNvSpPr>
              <a:spLocks/>
            </p:cNvSpPr>
            <p:nvPr/>
          </p:nvSpPr>
          <p:spPr bwMode="auto">
            <a:xfrm>
              <a:off x="814" y="1077"/>
              <a:ext cx="1" cy="1"/>
            </a:xfrm>
            <a:custGeom>
              <a:avLst/>
              <a:gdLst>
                <a:gd name="T0" fmla="*/ 0 w 21"/>
                <a:gd name="T1" fmla="*/ 0 h 7"/>
                <a:gd name="T2" fmla="*/ 0 w 21"/>
                <a:gd name="T3" fmla="*/ 0 h 7"/>
                <a:gd name="T4" fmla="*/ 0 w 21"/>
                <a:gd name="T5" fmla="*/ 0 h 7"/>
                <a:gd name="T6" fmla="*/ 0 60000 65536"/>
                <a:gd name="T7" fmla="*/ 0 60000 65536"/>
                <a:gd name="T8" fmla="*/ 0 60000 65536"/>
                <a:gd name="T9" fmla="*/ 0 w 21"/>
                <a:gd name="T10" fmla="*/ 0 h 7"/>
                <a:gd name="T11" fmla="*/ 21 w 2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7">
                  <a:moveTo>
                    <a:pt x="0" y="7"/>
                  </a:moveTo>
                  <a:lnTo>
                    <a:pt x="20" y="0"/>
                  </a:lnTo>
                  <a:lnTo>
                    <a:pt x="2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88" name="Freeform 522"/>
            <p:cNvSpPr>
              <a:spLocks/>
            </p:cNvSpPr>
            <p:nvPr/>
          </p:nvSpPr>
          <p:spPr bwMode="auto">
            <a:xfrm>
              <a:off x="809" y="1066"/>
              <a:ext cx="11" cy="11"/>
            </a:xfrm>
            <a:custGeom>
              <a:avLst/>
              <a:gdLst>
                <a:gd name="T0" fmla="*/ 0 w 252"/>
                <a:gd name="T1" fmla="*/ 0 h 252"/>
                <a:gd name="T2" fmla="*/ 0 w 252"/>
                <a:gd name="T3" fmla="*/ 0 h 252"/>
                <a:gd name="T4" fmla="*/ 0 w 252"/>
                <a:gd name="T5" fmla="*/ 0 h 252"/>
                <a:gd name="T6" fmla="*/ 0 60000 65536"/>
                <a:gd name="T7" fmla="*/ 0 60000 65536"/>
                <a:gd name="T8" fmla="*/ 0 60000 65536"/>
                <a:gd name="T9" fmla="*/ 0 w 252"/>
                <a:gd name="T10" fmla="*/ 0 h 252"/>
                <a:gd name="T11" fmla="*/ 252 w 252"/>
                <a:gd name="T12" fmla="*/ 252 h 2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252">
                  <a:moveTo>
                    <a:pt x="0" y="252"/>
                  </a:moveTo>
                  <a:lnTo>
                    <a:pt x="251" y="0"/>
                  </a:lnTo>
                  <a:lnTo>
                    <a:pt x="252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89" name="Freeform 523"/>
            <p:cNvSpPr>
              <a:spLocks/>
            </p:cNvSpPr>
            <p:nvPr/>
          </p:nvSpPr>
          <p:spPr bwMode="auto">
            <a:xfrm>
              <a:off x="815" y="1077"/>
              <a:ext cx="1" cy="1"/>
            </a:xfrm>
            <a:custGeom>
              <a:avLst/>
              <a:gdLst>
                <a:gd name="T0" fmla="*/ 0 w 9"/>
                <a:gd name="T1" fmla="*/ 0 h 25"/>
                <a:gd name="T2" fmla="*/ 0 w 9"/>
                <a:gd name="T3" fmla="*/ 0 h 25"/>
                <a:gd name="T4" fmla="*/ 0 w 9"/>
                <a:gd name="T5" fmla="*/ 0 h 25"/>
                <a:gd name="T6" fmla="*/ 0 60000 65536"/>
                <a:gd name="T7" fmla="*/ 0 60000 65536"/>
                <a:gd name="T8" fmla="*/ 0 60000 65536"/>
                <a:gd name="T9" fmla="*/ 0 w 9"/>
                <a:gd name="T10" fmla="*/ 0 h 25"/>
                <a:gd name="T11" fmla="*/ 9 w 9"/>
                <a:gd name="T12" fmla="*/ 25 h 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5">
                  <a:moveTo>
                    <a:pt x="0" y="25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90" name="Freeform 524"/>
            <p:cNvSpPr>
              <a:spLocks/>
            </p:cNvSpPr>
            <p:nvPr/>
          </p:nvSpPr>
          <p:spPr bwMode="auto">
            <a:xfrm>
              <a:off x="825" y="1085"/>
              <a:ext cx="2" cy="1"/>
            </a:xfrm>
            <a:custGeom>
              <a:avLst/>
              <a:gdLst>
                <a:gd name="T0" fmla="*/ 0 w 47"/>
                <a:gd name="T1" fmla="*/ 0 h 7"/>
                <a:gd name="T2" fmla="*/ 0 w 47"/>
                <a:gd name="T3" fmla="*/ 0 h 7"/>
                <a:gd name="T4" fmla="*/ 0 w 47"/>
                <a:gd name="T5" fmla="*/ 0 h 7"/>
                <a:gd name="T6" fmla="*/ 0 60000 65536"/>
                <a:gd name="T7" fmla="*/ 0 60000 65536"/>
                <a:gd name="T8" fmla="*/ 0 60000 65536"/>
                <a:gd name="T9" fmla="*/ 0 w 47"/>
                <a:gd name="T10" fmla="*/ 0 h 7"/>
                <a:gd name="T11" fmla="*/ 47 w 47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7">
                  <a:moveTo>
                    <a:pt x="0" y="0"/>
                  </a:moveTo>
                  <a:lnTo>
                    <a:pt x="46" y="7"/>
                  </a:lnTo>
                  <a:lnTo>
                    <a:pt x="47" y="7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91" name="Freeform 525"/>
            <p:cNvSpPr>
              <a:spLocks/>
            </p:cNvSpPr>
            <p:nvPr/>
          </p:nvSpPr>
          <p:spPr bwMode="auto">
            <a:xfrm>
              <a:off x="827" y="1084"/>
              <a:ext cx="1" cy="2"/>
            </a:xfrm>
            <a:custGeom>
              <a:avLst/>
              <a:gdLst>
                <a:gd name="T0" fmla="*/ 0 w 6"/>
                <a:gd name="T1" fmla="*/ 0 h 48"/>
                <a:gd name="T2" fmla="*/ 0 w 6"/>
                <a:gd name="T3" fmla="*/ 0 h 48"/>
                <a:gd name="T4" fmla="*/ 0 w 6"/>
                <a:gd name="T5" fmla="*/ 0 h 48"/>
                <a:gd name="T6" fmla="*/ 0 60000 65536"/>
                <a:gd name="T7" fmla="*/ 0 60000 65536"/>
                <a:gd name="T8" fmla="*/ 0 60000 65536"/>
                <a:gd name="T9" fmla="*/ 0 w 6"/>
                <a:gd name="T10" fmla="*/ 0 h 48"/>
                <a:gd name="T11" fmla="*/ 6 w 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8">
                  <a:moveTo>
                    <a:pt x="6" y="4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92" name="Freeform 526"/>
            <p:cNvSpPr>
              <a:spLocks/>
            </p:cNvSpPr>
            <p:nvPr/>
          </p:nvSpPr>
          <p:spPr bwMode="auto">
            <a:xfrm>
              <a:off x="825" y="1084"/>
              <a:ext cx="2" cy="1"/>
            </a:xfrm>
            <a:custGeom>
              <a:avLst/>
              <a:gdLst>
                <a:gd name="T0" fmla="*/ 0 w 41"/>
                <a:gd name="T1" fmla="*/ 0 h 41"/>
                <a:gd name="T2" fmla="*/ 0 w 41"/>
                <a:gd name="T3" fmla="*/ 0 h 41"/>
                <a:gd name="T4" fmla="*/ 0 w 41"/>
                <a:gd name="T5" fmla="*/ 0 h 41"/>
                <a:gd name="T6" fmla="*/ 0 60000 65536"/>
                <a:gd name="T7" fmla="*/ 0 60000 65536"/>
                <a:gd name="T8" fmla="*/ 0 60000 65536"/>
                <a:gd name="T9" fmla="*/ 0 w 41"/>
                <a:gd name="T10" fmla="*/ 0 h 41"/>
                <a:gd name="T11" fmla="*/ 41 w 41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41">
                  <a:moveTo>
                    <a:pt x="0" y="41"/>
                  </a:moveTo>
                  <a:lnTo>
                    <a:pt x="40" y="0"/>
                  </a:lnTo>
                  <a:lnTo>
                    <a:pt x="4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93" name="Freeform 527"/>
            <p:cNvSpPr>
              <a:spLocks/>
            </p:cNvSpPr>
            <p:nvPr/>
          </p:nvSpPr>
          <p:spPr bwMode="auto">
            <a:xfrm>
              <a:off x="815" y="1077"/>
              <a:ext cx="1" cy="2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94" name="Freeform 528"/>
            <p:cNvSpPr>
              <a:spLocks/>
            </p:cNvSpPr>
            <p:nvPr/>
          </p:nvSpPr>
          <p:spPr bwMode="auto">
            <a:xfrm>
              <a:off x="831" y="1079"/>
              <a:ext cx="1" cy="1"/>
            </a:xfrm>
            <a:custGeom>
              <a:avLst/>
              <a:gdLst>
                <a:gd name="T0" fmla="*/ 0 w 5"/>
                <a:gd name="T1" fmla="*/ 0 h 32"/>
                <a:gd name="T2" fmla="*/ 0 w 5"/>
                <a:gd name="T3" fmla="*/ 0 h 32"/>
                <a:gd name="T4" fmla="*/ 0 w 5"/>
                <a:gd name="T5" fmla="*/ 0 h 32"/>
                <a:gd name="T6" fmla="*/ 0 60000 65536"/>
                <a:gd name="T7" fmla="*/ 0 60000 65536"/>
                <a:gd name="T8" fmla="*/ 0 60000 65536"/>
                <a:gd name="T9" fmla="*/ 0 w 5"/>
                <a:gd name="T10" fmla="*/ 0 h 32"/>
                <a:gd name="T11" fmla="*/ 5 w 5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2">
                  <a:moveTo>
                    <a:pt x="5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95" name="Freeform 529"/>
            <p:cNvSpPr>
              <a:spLocks/>
            </p:cNvSpPr>
            <p:nvPr/>
          </p:nvSpPr>
          <p:spPr bwMode="auto">
            <a:xfrm>
              <a:off x="830" y="1080"/>
              <a:ext cx="1" cy="1"/>
            </a:xfrm>
            <a:custGeom>
              <a:avLst/>
              <a:gdLst>
                <a:gd name="T0" fmla="*/ 0 w 31"/>
                <a:gd name="T1" fmla="*/ 0 h 2"/>
                <a:gd name="T2" fmla="*/ 0 w 31"/>
                <a:gd name="T3" fmla="*/ 1 h 2"/>
                <a:gd name="T4" fmla="*/ 0 w 31"/>
                <a:gd name="T5" fmla="*/ 1 h 2"/>
                <a:gd name="T6" fmla="*/ 0 60000 65536"/>
                <a:gd name="T7" fmla="*/ 0 60000 65536"/>
                <a:gd name="T8" fmla="*/ 0 60000 65536"/>
                <a:gd name="T9" fmla="*/ 0 w 31"/>
                <a:gd name="T10" fmla="*/ 0 h 2"/>
                <a:gd name="T11" fmla="*/ 31 w 3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2">
                  <a:moveTo>
                    <a:pt x="0" y="0"/>
                  </a:moveTo>
                  <a:lnTo>
                    <a:pt x="30" y="2"/>
                  </a:lnTo>
                  <a:lnTo>
                    <a:pt x="31" y="2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96" name="Freeform 530"/>
            <p:cNvSpPr>
              <a:spLocks/>
            </p:cNvSpPr>
            <p:nvPr/>
          </p:nvSpPr>
          <p:spPr bwMode="auto">
            <a:xfrm>
              <a:off x="814" y="1079"/>
              <a:ext cx="2" cy="1"/>
            </a:xfrm>
            <a:custGeom>
              <a:avLst/>
              <a:gdLst>
                <a:gd name="T0" fmla="*/ 0 w 31"/>
                <a:gd name="T1" fmla="*/ 0 h 2"/>
                <a:gd name="T2" fmla="*/ 0 w 31"/>
                <a:gd name="T3" fmla="*/ 1 h 2"/>
                <a:gd name="T4" fmla="*/ 0 w 31"/>
                <a:gd name="T5" fmla="*/ 1 h 2"/>
                <a:gd name="T6" fmla="*/ 0 60000 65536"/>
                <a:gd name="T7" fmla="*/ 0 60000 65536"/>
                <a:gd name="T8" fmla="*/ 0 60000 65536"/>
                <a:gd name="T9" fmla="*/ 0 w 31"/>
                <a:gd name="T10" fmla="*/ 0 h 2"/>
                <a:gd name="T11" fmla="*/ 31 w 3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2">
                  <a:moveTo>
                    <a:pt x="0" y="0"/>
                  </a:moveTo>
                  <a:lnTo>
                    <a:pt x="30" y="2"/>
                  </a:lnTo>
                  <a:lnTo>
                    <a:pt x="31" y="2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97" name="Freeform 531"/>
            <p:cNvSpPr>
              <a:spLocks/>
            </p:cNvSpPr>
            <p:nvPr/>
          </p:nvSpPr>
          <p:spPr bwMode="auto">
            <a:xfrm>
              <a:off x="814" y="1077"/>
              <a:ext cx="2" cy="2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0 h 30"/>
                <a:gd name="T4" fmla="*/ 0 w 25"/>
                <a:gd name="T5" fmla="*/ 0 h 30"/>
                <a:gd name="T6" fmla="*/ 0 60000 65536"/>
                <a:gd name="T7" fmla="*/ 0 60000 65536"/>
                <a:gd name="T8" fmla="*/ 0 60000 65536"/>
                <a:gd name="T9" fmla="*/ 0 w 25"/>
                <a:gd name="T10" fmla="*/ 0 h 30"/>
                <a:gd name="T11" fmla="*/ 25 w 25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30">
                  <a:moveTo>
                    <a:pt x="0" y="3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98" name="Freeform 532"/>
            <p:cNvSpPr>
              <a:spLocks/>
            </p:cNvSpPr>
            <p:nvPr/>
          </p:nvSpPr>
          <p:spPr bwMode="auto">
            <a:xfrm>
              <a:off x="830" y="1079"/>
              <a:ext cx="1" cy="1"/>
            </a:xfrm>
            <a:custGeom>
              <a:avLst/>
              <a:gdLst>
                <a:gd name="T0" fmla="*/ 0 w 26"/>
                <a:gd name="T1" fmla="*/ 0 h 30"/>
                <a:gd name="T2" fmla="*/ 0 w 26"/>
                <a:gd name="T3" fmla="*/ 0 h 30"/>
                <a:gd name="T4" fmla="*/ 0 w 26"/>
                <a:gd name="T5" fmla="*/ 0 h 30"/>
                <a:gd name="T6" fmla="*/ 0 60000 65536"/>
                <a:gd name="T7" fmla="*/ 0 60000 65536"/>
                <a:gd name="T8" fmla="*/ 0 60000 65536"/>
                <a:gd name="T9" fmla="*/ 0 w 26"/>
                <a:gd name="T10" fmla="*/ 0 h 30"/>
                <a:gd name="T11" fmla="*/ 26 w 26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30">
                  <a:moveTo>
                    <a:pt x="0" y="3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899" name="Freeform 533"/>
            <p:cNvSpPr>
              <a:spLocks/>
            </p:cNvSpPr>
            <p:nvPr/>
          </p:nvSpPr>
          <p:spPr bwMode="auto">
            <a:xfrm>
              <a:off x="845" y="1079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00" name="Freeform 534"/>
            <p:cNvSpPr>
              <a:spLocks/>
            </p:cNvSpPr>
            <p:nvPr/>
          </p:nvSpPr>
          <p:spPr bwMode="auto">
            <a:xfrm>
              <a:off x="844" y="1079"/>
              <a:ext cx="1" cy="1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60000 65536"/>
                <a:gd name="T7" fmla="*/ 0 60000 65536"/>
                <a:gd name="T8" fmla="*/ 0 60000 65536"/>
                <a:gd name="T9" fmla="*/ 0 w 27"/>
                <a:gd name="T10" fmla="*/ 0 h 18"/>
                <a:gd name="T11" fmla="*/ 27 w 2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8">
                  <a:moveTo>
                    <a:pt x="0" y="0"/>
                  </a:moveTo>
                  <a:lnTo>
                    <a:pt x="26" y="18"/>
                  </a:lnTo>
                  <a:lnTo>
                    <a:pt x="27" y="18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01" name="Freeform 535"/>
            <p:cNvSpPr>
              <a:spLocks/>
            </p:cNvSpPr>
            <p:nvPr/>
          </p:nvSpPr>
          <p:spPr bwMode="auto">
            <a:xfrm>
              <a:off x="844" y="1079"/>
              <a:ext cx="2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02" name="Freeform 536"/>
            <p:cNvSpPr>
              <a:spLocks/>
            </p:cNvSpPr>
            <p:nvPr/>
          </p:nvSpPr>
          <p:spPr bwMode="auto">
            <a:xfrm>
              <a:off x="846" y="1080"/>
              <a:ext cx="1" cy="1"/>
            </a:xfrm>
            <a:custGeom>
              <a:avLst/>
              <a:gdLst>
                <a:gd name="T0" fmla="*/ 0 w 6"/>
                <a:gd name="T1" fmla="*/ 0 h 33"/>
                <a:gd name="T2" fmla="*/ 0 w 6"/>
                <a:gd name="T3" fmla="*/ 0 h 33"/>
                <a:gd name="T4" fmla="*/ 0 w 6"/>
                <a:gd name="T5" fmla="*/ 0 h 33"/>
                <a:gd name="T6" fmla="*/ 0 60000 65536"/>
                <a:gd name="T7" fmla="*/ 0 60000 65536"/>
                <a:gd name="T8" fmla="*/ 0 60000 65536"/>
                <a:gd name="T9" fmla="*/ 0 w 6"/>
                <a:gd name="T10" fmla="*/ 0 h 33"/>
                <a:gd name="T11" fmla="*/ 6 w 6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3">
                  <a:moveTo>
                    <a:pt x="6" y="3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03" name="Freeform 537"/>
            <p:cNvSpPr>
              <a:spLocks/>
            </p:cNvSpPr>
            <p:nvPr/>
          </p:nvSpPr>
          <p:spPr bwMode="auto">
            <a:xfrm>
              <a:off x="845" y="1081"/>
              <a:ext cx="1" cy="1"/>
            </a:xfrm>
            <a:custGeom>
              <a:avLst/>
              <a:gdLst>
                <a:gd name="T0" fmla="*/ 0 w 31"/>
                <a:gd name="T1" fmla="*/ 0 h 3"/>
                <a:gd name="T2" fmla="*/ 0 w 31"/>
                <a:gd name="T3" fmla="*/ 0 h 3"/>
                <a:gd name="T4" fmla="*/ 0 w 31"/>
                <a:gd name="T5" fmla="*/ 0 h 3"/>
                <a:gd name="T6" fmla="*/ 0 60000 65536"/>
                <a:gd name="T7" fmla="*/ 0 60000 65536"/>
                <a:gd name="T8" fmla="*/ 0 60000 65536"/>
                <a:gd name="T9" fmla="*/ 0 w 31"/>
                <a:gd name="T10" fmla="*/ 0 h 3"/>
                <a:gd name="T11" fmla="*/ 31 w 3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">
                  <a:moveTo>
                    <a:pt x="0" y="0"/>
                  </a:moveTo>
                  <a:lnTo>
                    <a:pt x="30" y="3"/>
                  </a:lnTo>
                  <a:lnTo>
                    <a:pt x="31" y="3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04" name="Freeform 538"/>
            <p:cNvSpPr>
              <a:spLocks/>
            </p:cNvSpPr>
            <p:nvPr/>
          </p:nvSpPr>
          <p:spPr bwMode="auto">
            <a:xfrm>
              <a:off x="845" y="1080"/>
              <a:ext cx="1" cy="1"/>
            </a:xfrm>
            <a:custGeom>
              <a:avLst/>
              <a:gdLst>
                <a:gd name="T0" fmla="*/ 0 w 26"/>
                <a:gd name="T1" fmla="*/ 0 h 30"/>
                <a:gd name="T2" fmla="*/ 0 w 26"/>
                <a:gd name="T3" fmla="*/ 0 h 30"/>
                <a:gd name="T4" fmla="*/ 0 w 26"/>
                <a:gd name="T5" fmla="*/ 0 h 30"/>
                <a:gd name="T6" fmla="*/ 0 60000 65536"/>
                <a:gd name="T7" fmla="*/ 0 60000 65536"/>
                <a:gd name="T8" fmla="*/ 0 60000 65536"/>
                <a:gd name="T9" fmla="*/ 0 w 26"/>
                <a:gd name="T10" fmla="*/ 0 h 30"/>
                <a:gd name="T11" fmla="*/ 26 w 26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30">
                  <a:moveTo>
                    <a:pt x="0" y="3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05" name="Freeform 539"/>
            <p:cNvSpPr>
              <a:spLocks/>
            </p:cNvSpPr>
            <p:nvPr/>
          </p:nvSpPr>
          <p:spPr bwMode="auto">
            <a:xfrm>
              <a:off x="861" y="1081"/>
              <a:ext cx="1" cy="2"/>
            </a:xfrm>
            <a:custGeom>
              <a:avLst/>
              <a:gdLst>
                <a:gd name="T0" fmla="*/ 0 w 6"/>
                <a:gd name="T1" fmla="*/ 0 h 31"/>
                <a:gd name="T2" fmla="*/ 0 w 6"/>
                <a:gd name="T3" fmla="*/ 0 h 31"/>
                <a:gd name="T4" fmla="*/ 0 w 6"/>
                <a:gd name="T5" fmla="*/ 0 h 31"/>
                <a:gd name="T6" fmla="*/ 0 60000 65536"/>
                <a:gd name="T7" fmla="*/ 0 60000 65536"/>
                <a:gd name="T8" fmla="*/ 0 60000 65536"/>
                <a:gd name="T9" fmla="*/ 0 w 6"/>
                <a:gd name="T10" fmla="*/ 0 h 31"/>
                <a:gd name="T11" fmla="*/ 6 w 6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1">
                  <a:moveTo>
                    <a:pt x="6" y="3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06" name="Freeform 540"/>
            <p:cNvSpPr>
              <a:spLocks/>
            </p:cNvSpPr>
            <p:nvPr/>
          </p:nvSpPr>
          <p:spPr bwMode="auto">
            <a:xfrm>
              <a:off x="860" y="1083"/>
              <a:ext cx="1" cy="1"/>
            </a:xfrm>
            <a:custGeom>
              <a:avLst/>
              <a:gdLst>
                <a:gd name="T0" fmla="*/ 0 w 31"/>
                <a:gd name="T1" fmla="*/ 0 h 3"/>
                <a:gd name="T2" fmla="*/ 0 w 31"/>
                <a:gd name="T3" fmla="*/ 0 h 3"/>
                <a:gd name="T4" fmla="*/ 0 w 31"/>
                <a:gd name="T5" fmla="*/ 0 h 3"/>
                <a:gd name="T6" fmla="*/ 0 60000 65536"/>
                <a:gd name="T7" fmla="*/ 0 60000 65536"/>
                <a:gd name="T8" fmla="*/ 0 60000 65536"/>
                <a:gd name="T9" fmla="*/ 0 w 31"/>
                <a:gd name="T10" fmla="*/ 0 h 3"/>
                <a:gd name="T11" fmla="*/ 31 w 3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">
                  <a:moveTo>
                    <a:pt x="0" y="0"/>
                  </a:moveTo>
                  <a:lnTo>
                    <a:pt x="30" y="3"/>
                  </a:lnTo>
                  <a:lnTo>
                    <a:pt x="31" y="3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07" name="Freeform 541"/>
            <p:cNvSpPr>
              <a:spLocks/>
            </p:cNvSpPr>
            <p:nvPr/>
          </p:nvSpPr>
          <p:spPr bwMode="auto">
            <a:xfrm>
              <a:off x="860" y="1081"/>
              <a:ext cx="1" cy="2"/>
            </a:xfrm>
            <a:custGeom>
              <a:avLst/>
              <a:gdLst>
                <a:gd name="T0" fmla="*/ 0 w 25"/>
                <a:gd name="T1" fmla="*/ 0 h 28"/>
                <a:gd name="T2" fmla="*/ 0 w 25"/>
                <a:gd name="T3" fmla="*/ 0 h 28"/>
                <a:gd name="T4" fmla="*/ 0 w 25"/>
                <a:gd name="T5" fmla="*/ 0 h 28"/>
                <a:gd name="T6" fmla="*/ 0 60000 65536"/>
                <a:gd name="T7" fmla="*/ 0 60000 65536"/>
                <a:gd name="T8" fmla="*/ 0 60000 65536"/>
                <a:gd name="T9" fmla="*/ 0 w 25"/>
                <a:gd name="T10" fmla="*/ 0 h 28"/>
                <a:gd name="T11" fmla="*/ 25 w 25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28">
                  <a:moveTo>
                    <a:pt x="0" y="28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08" name="Freeform 542"/>
            <p:cNvSpPr>
              <a:spLocks/>
            </p:cNvSpPr>
            <p:nvPr/>
          </p:nvSpPr>
          <p:spPr bwMode="auto">
            <a:xfrm>
              <a:off x="857" y="1150"/>
              <a:ext cx="1" cy="363"/>
            </a:xfrm>
            <a:custGeom>
              <a:avLst/>
              <a:gdLst>
                <a:gd name="T0" fmla="*/ 0 w 1"/>
                <a:gd name="T1" fmla="*/ 0 h 8712"/>
                <a:gd name="T2" fmla="*/ 0 w 1"/>
                <a:gd name="T3" fmla="*/ 0 h 8712"/>
                <a:gd name="T4" fmla="*/ 1 w 1"/>
                <a:gd name="T5" fmla="*/ 0 h 8712"/>
                <a:gd name="T6" fmla="*/ 0 60000 65536"/>
                <a:gd name="T7" fmla="*/ 0 60000 65536"/>
                <a:gd name="T8" fmla="*/ 0 60000 65536"/>
                <a:gd name="T9" fmla="*/ 0 w 1"/>
                <a:gd name="T10" fmla="*/ 0 h 8712"/>
                <a:gd name="T11" fmla="*/ 1 w 1"/>
                <a:gd name="T12" fmla="*/ 8712 h 87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712">
                  <a:moveTo>
                    <a:pt x="0" y="0"/>
                  </a:moveTo>
                  <a:lnTo>
                    <a:pt x="0" y="8712"/>
                  </a:lnTo>
                  <a:lnTo>
                    <a:pt x="1" y="8712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09" name="Freeform 543"/>
            <p:cNvSpPr>
              <a:spLocks/>
            </p:cNvSpPr>
            <p:nvPr/>
          </p:nvSpPr>
          <p:spPr bwMode="auto">
            <a:xfrm>
              <a:off x="859" y="1150"/>
              <a:ext cx="1" cy="363"/>
            </a:xfrm>
            <a:custGeom>
              <a:avLst/>
              <a:gdLst>
                <a:gd name="T0" fmla="*/ 0 w 1"/>
                <a:gd name="T1" fmla="*/ 0 h 8712"/>
                <a:gd name="T2" fmla="*/ 0 w 1"/>
                <a:gd name="T3" fmla="*/ 0 h 8712"/>
                <a:gd name="T4" fmla="*/ 1 w 1"/>
                <a:gd name="T5" fmla="*/ 0 h 8712"/>
                <a:gd name="T6" fmla="*/ 0 60000 65536"/>
                <a:gd name="T7" fmla="*/ 0 60000 65536"/>
                <a:gd name="T8" fmla="*/ 0 60000 65536"/>
                <a:gd name="T9" fmla="*/ 0 w 1"/>
                <a:gd name="T10" fmla="*/ 0 h 8712"/>
                <a:gd name="T11" fmla="*/ 1 w 1"/>
                <a:gd name="T12" fmla="*/ 8712 h 87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712">
                  <a:moveTo>
                    <a:pt x="0" y="0"/>
                  </a:moveTo>
                  <a:lnTo>
                    <a:pt x="0" y="8712"/>
                  </a:lnTo>
                  <a:lnTo>
                    <a:pt x="1" y="8712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10" name="Freeform 544"/>
            <p:cNvSpPr>
              <a:spLocks/>
            </p:cNvSpPr>
            <p:nvPr/>
          </p:nvSpPr>
          <p:spPr bwMode="auto">
            <a:xfrm>
              <a:off x="864" y="1342"/>
              <a:ext cx="1" cy="169"/>
            </a:xfrm>
            <a:custGeom>
              <a:avLst/>
              <a:gdLst>
                <a:gd name="T0" fmla="*/ 0 w 1"/>
                <a:gd name="T1" fmla="*/ 0 h 4050"/>
                <a:gd name="T2" fmla="*/ 0 w 1"/>
                <a:gd name="T3" fmla="*/ 0 h 4050"/>
                <a:gd name="T4" fmla="*/ 1 w 1"/>
                <a:gd name="T5" fmla="*/ 0 h 4050"/>
                <a:gd name="T6" fmla="*/ 0 60000 65536"/>
                <a:gd name="T7" fmla="*/ 0 60000 65536"/>
                <a:gd name="T8" fmla="*/ 0 60000 65536"/>
                <a:gd name="T9" fmla="*/ 0 w 1"/>
                <a:gd name="T10" fmla="*/ 0 h 4050"/>
                <a:gd name="T11" fmla="*/ 1 w 1"/>
                <a:gd name="T12" fmla="*/ 4050 h 40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050">
                  <a:moveTo>
                    <a:pt x="0" y="0"/>
                  </a:moveTo>
                  <a:lnTo>
                    <a:pt x="0" y="4050"/>
                  </a:lnTo>
                  <a:lnTo>
                    <a:pt x="1" y="405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11" name="Freeform 545"/>
            <p:cNvSpPr>
              <a:spLocks/>
            </p:cNvSpPr>
            <p:nvPr/>
          </p:nvSpPr>
          <p:spPr bwMode="auto">
            <a:xfrm>
              <a:off x="850" y="1511"/>
              <a:ext cx="7" cy="1"/>
            </a:xfrm>
            <a:custGeom>
              <a:avLst/>
              <a:gdLst>
                <a:gd name="T0" fmla="*/ 0 w 156"/>
                <a:gd name="T1" fmla="*/ 0 h 26"/>
                <a:gd name="T2" fmla="*/ 0 w 156"/>
                <a:gd name="T3" fmla="*/ 0 h 26"/>
                <a:gd name="T4" fmla="*/ 0 w 156"/>
                <a:gd name="T5" fmla="*/ 0 h 26"/>
                <a:gd name="T6" fmla="*/ 0 w 156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"/>
                <a:gd name="T13" fmla="*/ 0 h 26"/>
                <a:gd name="T14" fmla="*/ 156 w 156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" h="26">
                  <a:moveTo>
                    <a:pt x="156" y="26"/>
                  </a:moveTo>
                  <a:lnTo>
                    <a:pt x="156" y="0"/>
                  </a:lnTo>
                  <a:lnTo>
                    <a:pt x="0" y="26"/>
                  </a:lnTo>
                  <a:lnTo>
                    <a:pt x="156" y="26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12" name="Freeform 546"/>
            <p:cNvSpPr>
              <a:spLocks/>
            </p:cNvSpPr>
            <p:nvPr/>
          </p:nvSpPr>
          <p:spPr bwMode="auto">
            <a:xfrm>
              <a:off x="850" y="1511"/>
              <a:ext cx="7" cy="1"/>
            </a:xfrm>
            <a:custGeom>
              <a:avLst/>
              <a:gdLst>
                <a:gd name="T0" fmla="*/ 0 w 156"/>
                <a:gd name="T1" fmla="*/ 0 h 26"/>
                <a:gd name="T2" fmla="*/ 0 w 156"/>
                <a:gd name="T3" fmla="*/ 0 h 26"/>
                <a:gd name="T4" fmla="*/ 0 w 156"/>
                <a:gd name="T5" fmla="*/ 0 h 26"/>
                <a:gd name="T6" fmla="*/ 0 w 156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"/>
                <a:gd name="T13" fmla="*/ 0 h 26"/>
                <a:gd name="T14" fmla="*/ 156 w 156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" h="26">
                  <a:moveTo>
                    <a:pt x="156" y="0"/>
                  </a:moveTo>
                  <a:lnTo>
                    <a:pt x="0" y="26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13" name="Rectangle 547"/>
            <p:cNvSpPr>
              <a:spLocks noChangeArrowheads="1"/>
            </p:cNvSpPr>
            <p:nvPr/>
          </p:nvSpPr>
          <p:spPr bwMode="auto">
            <a:xfrm>
              <a:off x="850" y="1511"/>
              <a:ext cx="7" cy="1"/>
            </a:xfrm>
            <a:prstGeom prst="rect">
              <a:avLst/>
            </a:prstGeom>
            <a:solidFill>
              <a:srgbClr val="EAEAEA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14" name="Freeform 548"/>
            <p:cNvSpPr>
              <a:spLocks/>
            </p:cNvSpPr>
            <p:nvPr/>
          </p:nvSpPr>
          <p:spPr bwMode="auto">
            <a:xfrm>
              <a:off x="852" y="1515"/>
              <a:ext cx="11" cy="1"/>
            </a:xfrm>
            <a:custGeom>
              <a:avLst/>
              <a:gdLst>
                <a:gd name="T0" fmla="*/ 0 w 258"/>
                <a:gd name="T1" fmla="*/ 0 h 1"/>
                <a:gd name="T2" fmla="*/ 0 w 258"/>
                <a:gd name="T3" fmla="*/ 0 h 1"/>
                <a:gd name="T4" fmla="*/ 0 w 258"/>
                <a:gd name="T5" fmla="*/ 0 h 1"/>
                <a:gd name="T6" fmla="*/ 0 60000 65536"/>
                <a:gd name="T7" fmla="*/ 0 60000 65536"/>
                <a:gd name="T8" fmla="*/ 0 60000 65536"/>
                <a:gd name="T9" fmla="*/ 0 w 258"/>
                <a:gd name="T10" fmla="*/ 0 h 1"/>
                <a:gd name="T11" fmla="*/ 258 w 25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8" h="1">
                  <a:moveTo>
                    <a:pt x="0" y="0"/>
                  </a:moveTo>
                  <a:lnTo>
                    <a:pt x="257" y="0"/>
                  </a:lnTo>
                  <a:lnTo>
                    <a:pt x="25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15" name="Freeform 549"/>
            <p:cNvSpPr>
              <a:spLocks/>
            </p:cNvSpPr>
            <p:nvPr/>
          </p:nvSpPr>
          <p:spPr bwMode="auto">
            <a:xfrm>
              <a:off x="852" y="1513"/>
              <a:ext cx="11" cy="1"/>
            </a:xfrm>
            <a:custGeom>
              <a:avLst/>
              <a:gdLst>
                <a:gd name="T0" fmla="*/ 0 w 258"/>
                <a:gd name="T1" fmla="*/ 0 h 1"/>
                <a:gd name="T2" fmla="*/ 0 w 258"/>
                <a:gd name="T3" fmla="*/ 0 h 1"/>
                <a:gd name="T4" fmla="*/ 0 w 258"/>
                <a:gd name="T5" fmla="*/ 0 h 1"/>
                <a:gd name="T6" fmla="*/ 0 60000 65536"/>
                <a:gd name="T7" fmla="*/ 0 60000 65536"/>
                <a:gd name="T8" fmla="*/ 0 60000 65536"/>
                <a:gd name="T9" fmla="*/ 0 w 258"/>
                <a:gd name="T10" fmla="*/ 0 h 1"/>
                <a:gd name="T11" fmla="*/ 258 w 25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8" h="1">
                  <a:moveTo>
                    <a:pt x="0" y="0"/>
                  </a:moveTo>
                  <a:lnTo>
                    <a:pt x="257" y="0"/>
                  </a:lnTo>
                  <a:lnTo>
                    <a:pt x="258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16" name="Freeform 550"/>
            <p:cNvSpPr>
              <a:spLocks/>
            </p:cNvSpPr>
            <p:nvPr/>
          </p:nvSpPr>
          <p:spPr bwMode="auto">
            <a:xfrm>
              <a:off x="1031" y="1148"/>
              <a:ext cx="18" cy="3"/>
            </a:xfrm>
            <a:custGeom>
              <a:avLst/>
              <a:gdLst>
                <a:gd name="T0" fmla="*/ 0 w 432"/>
                <a:gd name="T1" fmla="*/ 0 h 89"/>
                <a:gd name="T2" fmla="*/ 0 w 432"/>
                <a:gd name="T3" fmla="*/ 0 h 89"/>
                <a:gd name="T4" fmla="*/ 0 w 432"/>
                <a:gd name="T5" fmla="*/ 0 h 89"/>
                <a:gd name="T6" fmla="*/ 0 w 432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89"/>
                <a:gd name="T14" fmla="*/ 432 w 432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89">
                  <a:moveTo>
                    <a:pt x="0" y="0"/>
                  </a:moveTo>
                  <a:lnTo>
                    <a:pt x="216" y="89"/>
                  </a:lnTo>
                  <a:lnTo>
                    <a:pt x="431" y="0"/>
                  </a:lnTo>
                  <a:lnTo>
                    <a:pt x="432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17" name="Freeform 551"/>
            <p:cNvSpPr>
              <a:spLocks/>
            </p:cNvSpPr>
            <p:nvPr/>
          </p:nvSpPr>
          <p:spPr bwMode="auto">
            <a:xfrm>
              <a:off x="1033" y="1146"/>
              <a:ext cx="15" cy="3"/>
            </a:xfrm>
            <a:custGeom>
              <a:avLst/>
              <a:gdLst>
                <a:gd name="T0" fmla="*/ 0 w 361"/>
                <a:gd name="T1" fmla="*/ 0 h 74"/>
                <a:gd name="T2" fmla="*/ 0 w 361"/>
                <a:gd name="T3" fmla="*/ 0 h 74"/>
                <a:gd name="T4" fmla="*/ 0 w 361"/>
                <a:gd name="T5" fmla="*/ 0 h 74"/>
                <a:gd name="T6" fmla="*/ 0 w 361"/>
                <a:gd name="T7" fmla="*/ 0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1"/>
                <a:gd name="T13" fmla="*/ 0 h 74"/>
                <a:gd name="T14" fmla="*/ 361 w 361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1" h="74">
                  <a:moveTo>
                    <a:pt x="0" y="0"/>
                  </a:moveTo>
                  <a:lnTo>
                    <a:pt x="181" y="74"/>
                  </a:lnTo>
                  <a:lnTo>
                    <a:pt x="360" y="0"/>
                  </a:lnTo>
                  <a:lnTo>
                    <a:pt x="36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18" name="Freeform 552"/>
            <p:cNvSpPr>
              <a:spLocks/>
            </p:cNvSpPr>
            <p:nvPr/>
          </p:nvSpPr>
          <p:spPr bwMode="auto">
            <a:xfrm>
              <a:off x="980" y="1096"/>
              <a:ext cx="52" cy="52"/>
            </a:xfrm>
            <a:custGeom>
              <a:avLst/>
              <a:gdLst>
                <a:gd name="T0" fmla="*/ 0 w 1248"/>
                <a:gd name="T1" fmla="*/ 0 h 1249"/>
                <a:gd name="T2" fmla="*/ 0 w 1248"/>
                <a:gd name="T3" fmla="*/ 0 h 1249"/>
                <a:gd name="T4" fmla="*/ 0 w 1248"/>
                <a:gd name="T5" fmla="*/ 0 h 1249"/>
                <a:gd name="T6" fmla="*/ 0 60000 65536"/>
                <a:gd name="T7" fmla="*/ 0 60000 65536"/>
                <a:gd name="T8" fmla="*/ 0 60000 65536"/>
                <a:gd name="T9" fmla="*/ 0 w 1248"/>
                <a:gd name="T10" fmla="*/ 0 h 1249"/>
                <a:gd name="T11" fmla="*/ 1248 w 1248"/>
                <a:gd name="T12" fmla="*/ 1249 h 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8" h="1249">
                  <a:moveTo>
                    <a:pt x="1248" y="124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19" name="Freeform 553"/>
            <p:cNvSpPr>
              <a:spLocks/>
            </p:cNvSpPr>
            <p:nvPr/>
          </p:nvSpPr>
          <p:spPr bwMode="auto">
            <a:xfrm>
              <a:off x="897" y="1146"/>
              <a:ext cx="15" cy="3"/>
            </a:xfrm>
            <a:custGeom>
              <a:avLst/>
              <a:gdLst>
                <a:gd name="T0" fmla="*/ 0 w 361"/>
                <a:gd name="T1" fmla="*/ 0 h 74"/>
                <a:gd name="T2" fmla="*/ 0 w 361"/>
                <a:gd name="T3" fmla="*/ 0 h 74"/>
                <a:gd name="T4" fmla="*/ 0 w 361"/>
                <a:gd name="T5" fmla="*/ 0 h 74"/>
                <a:gd name="T6" fmla="*/ 0 w 361"/>
                <a:gd name="T7" fmla="*/ 0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1"/>
                <a:gd name="T13" fmla="*/ 0 h 74"/>
                <a:gd name="T14" fmla="*/ 361 w 361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1" h="74">
                  <a:moveTo>
                    <a:pt x="0" y="0"/>
                  </a:moveTo>
                  <a:lnTo>
                    <a:pt x="180" y="74"/>
                  </a:lnTo>
                  <a:lnTo>
                    <a:pt x="360" y="0"/>
                  </a:lnTo>
                  <a:lnTo>
                    <a:pt x="36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20" name="Freeform 554"/>
            <p:cNvSpPr>
              <a:spLocks/>
            </p:cNvSpPr>
            <p:nvPr/>
          </p:nvSpPr>
          <p:spPr bwMode="auto">
            <a:xfrm>
              <a:off x="895" y="1148"/>
              <a:ext cx="18" cy="3"/>
            </a:xfrm>
            <a:custGeom>
              <a:avLst/>
              <a:gdLst>
                <a:gd name="T0" fmla="*/ 0 w 432"/>
                <a:gd name="T1" fmla="*/ 0 h 89"/>
                <a:gd name="T2" fmla="*/ 0 w 432"/>
                <a:gd name="T3" fmla="*/ 0 h 89"/>
                <a:gd name="T4" fmla="*/ 0 w 432"/>
                <a:gd name="T5" fmla="*/ 0 h 89"/>
                <a:gd name="T6" fmla="*/ 0 w 432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89"/>
                <a:gd name="T14" fmla="*/ 432 w 432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89">
                  <a:moveTo>
                    <a:pt x="0" y="0"/>
                  </a:moveTo>
                  <a:lnTo>
                    <a:pt x="215" y="89"/>
                  </a:lnTo>
                  <a:lnTo>
                    <a:pt x="431" y="0"/>
                  </a:lnTo>
                  <a:lnTo>
                    <a:pt x="432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21" name="Freeform 555"/>
            <p:cNvSpPr>
              <a:spLocks/>
            </p:cNvSpPr>
            <p:nvPr/>
          </p:nvSpPr>
          <p:spPr bwMode="auto">
            <a:xfrm>
              <a:off x="954" y="1077"/>
              <a:ext cx="1" cy="1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60000 65536"/>
                <a:gd name="T7" fmla="*/ 0 60000 65536"/>
                <a:gd name="T8" fmla="*/ 0 60000 65536"/>
                <a:gd name="T9" fmla="*/ 0 w 27"/>
                <a:gd name="T10" fmla="*/ 0 h 18"/>
                <a:gd name="T11" fmla="*/ 27 w 2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8">
                  <a:moveTo>
                    <a:pt x="0" y="0"/>
                  </a:moveTo>
                  <a:lnTo>
                    <a:pt x="26" y="18"/>
                  </a:lnTo>
                  <a:lnTo>
                    <a:pt x="27" y="18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22" name="Freeform 556"/>
            <p:cNvSpPr>
              <a:spLocks/>
            </p:cNvSpPr>
            <p:nvPr/>
          </p:nvSpPr>
          <p:spPr bwMode="auto">
            <a:xfrm>
              <a:off x="954" y="1077"/>
              <a:ext cx="1" cy="1"/>
            </a:xfrm>
            <a:custGeom>
              <a:avLst/>
              <a:gdLst>
                <a:gd name="T0" fmla="*/ 0 w 19"/>
                <a:gd name="T1" fmla="*/ 0 h 6"/>
                <a:gd name="T2" fmla="*/ 0 w 19"/>
                <a:gd name="T3" fmla="*/ 0 h 6"/>
                <a:gd name="T4" fmla="*/ 0 w 19"/>
                <a:gd name="T5" fmla="*/ 0 h 6"/>
                <a:gd name="T6" fmla="*/ 0 60000 65536"/>
                <a:gd name="T7" fmla="*/ 0 60000 65536"/>
                <a:gd name="T8" fmla="*/ 0 60000 65536"/>
                <a:gd name="T9" fmla="*/ 0 w 19"/>
                <a:gd name="T10" fmla="*/ 0 h 6"/>
                <a:gd name="T11" fmla="*/ 19 w 19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6">
                  <a:moveTo>
                    <a:pt x="0" y="6"/>
                  </a:moveTo>
                  <a:lnTo>
                    <a:pt x="18" y="0"/>
                  </a:lnTo>
                  <a:lnTo>
                    <a:pt x="19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23" name="Freeform 557"/>
            <p:cNvSpPr>
              <a:spLocks/>
            </p:cNvSpPr>
            <p:nvPr/>
          </p:nvSpPr>
          <p:spPr bwMode="auto">
            <a:xfrm>
              <a:off x="913" y="1096"/>
              <a:ext cx="52" cy="52"/>
            </a:xfrm>
            <a:custGeom>
              <a:avLst/>
              <a:gdLst>
                <a:gd name="T0" fmla="*/ 0 w 1234"/>
                <a:gd name="T1" fmla="*/ 0 h 1235"/>
                <a:gd name="T2" fmla="*/ 0 w 1234"/>
                <a:gd name="T3" fmla="*/ 0 h 1235"/>
                <a:gd name="T4" fmla="*/ 0 w 1234"/>
                <a:gd name="T5" fmla="*/ 0 h 1235"/>
                <a:gd name="T6" fmla="*/ 0 60000 65536"/>
                <a:gd name="T7" fmla="*/ 0 60000 65536"/>
                <a:gd name="T8" fmla="*/ 0 60000 65536"/>
                <a:gd name="T9" fmla="*/ 0 w 1234"/>
                <a:gd name="T10" fmla="*/ 0 h 1235"/>
                <a:gd name="T11" fmla="*/ 1234 w 1234"/>
                <a:gd name="T12" fmla="*/ 1235 h 12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34" h="1235">
                  <a:moveTo>
                    <a:pt x="1234" y="0"/>
                  </a:moveTo>
                  <a:lnTo>
                    <a:pt x="0" y="1235"/>
                  </a:lnTo>
                  <a:lnTo>
                    <a:pt x="1" y="1235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24" name="Freeform 558"/>
            <p:cNvSpPr>
              <a:spLocks/>
            </p:cNvSpPr>
            <p:nvPr/>
          </p:nvSpPr>
          <p:spPr bwMode="auto">
            <a:xfrm>
              <a:off x="912" y="1095"/>
              <a:ext cx="51" cy="51"/>
            </a:xfrm>
            <a:custGeom>
              <a:avLst/>
              <a:gdLst>
                <a:gd name="T0" fmla="*/ 0 w 1229"/>
                <a:gd name="T1" fmla="*/ 0 h 1231"/>
                <a:gd name="T2" fmla="*/ 0 w 1229"/>
                <a:gd name="T3" fmla="*/ 0 h 1231"/>
                <a:gd name="T4" fmla="*/ 0 w 1229"/>
                <a:gd name="T5" fmla="*/ 0 h 1231"/>
                <a:gd name="T6" fmla="*/ 0 60000 65536"/>
                <a:gd name="T7" fmla="*/ 0 60000 65536"/>
                <a:gd name="T8" fmla="*/ 0 60000 65536"/>
                <a:gd name="T9" fmla="*/ 0 w 1229"/>
                <a:gd name="T10" fmla="*/ 0 h 1231"/>
                <a:gd name="T11" fmla="*/ 1229 w 1229"/>
                <a:gd name="T12" fmla="*/ 1231 h 12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9" h="1231">
                  <a:moveTo>
                    <a:pt x="1229" y="0"/>
                  </a:moveTo>
                  <a:lnTo>
                    <a:pt x="0" y="1231"/>
                  </a:lnTo>
                  <a:lnTo>
                    <a:pt x="1" y="1231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25" name="Freeform 559"/>
            <p:cNvSpPr>
              <a:spLocks/>
            </p:cNvSpPr>
            <p:nvPr/>
          </p:nvSpPr>
          <p:spPr bwMode="auto">
            <a:xfrm>
              <a:off x="907" y="1085"/>
              <a:ext cx="1" cy="2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26" name="Freeform 560"/>
            <p:cNvSpPr>
              <a:spLocks/>
            </p:cNvSpPr>
            <p:nvPr/>
          </p:nvSpPr>
          <p:spPr bwMode="auto">
            <a:xfrm>
              <a:off x="906" y="1085"/>
              <a:ext cx="1" cy="2"/>
            </a:xfrm>
            <a:custGeom>
              <a:avLst/>
              <a:gdLst>
                <a:gd name="T0" fmla="*/ 0 w 26"/>
                <a:gd name="T1" fmla="*/ 0 h 30"/>
                <a:gd name="T2" fmla="*/ 0 w 26"/>
                <a:gd name="T3" fmla="*/ 0 h 30"/>
                <a:gd name="T4" fmla="*/ 0 w 26"/>
                <a:gd name="T5" fmla="*/ 0 h 30"/>
                <a:gd name="T6" fmla="*/ 0 60000 65536"/>
                <a:gd name="T7" fmla="*/ 0 60000 65536"/>
                <a:gd name="T8" fmla="*/ 0 60000 65536"/>
                <a:gd name="T9" fmla="*/ 0 w 26"/>
                <a:gd name="T10" fmla="*/ 0 h 30"/>
                <a:gd name="T11" fmla="*/ 26 w 26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30">
                  <a:moveTo>
                    <a:pt x="0" y="3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27" name="Freeform 561"/>
            <p:cNvSpPr>
              <a:spLocks/>
            </p:cNvSpPr>
            <p:nvPr/>
          </p:nvSpPr>
          <p:spPr bwMode="auto">
            <a:xfrm>
              <a:off x="889" y="1089"/>
              <a:ext cx="1" cy="1"/>
            </a:xfrm>
            <a:custGeom>
              <a:avLst/>
              <a:gdLst>
                <a:gd name="T0" fmla="*/ 0 w 12"/>
                <a:gd name="T1" fmla="*/ 0 h 31"/>
                <a:gd name="T2" fmla="*/ 0 w 12"/>
                <a:gd name="T3" fmla="*/ 0 h 31"/>
                <a:gd name="T4" fmla="*/ 0 w 12"/>
                <a:gd name="T5" fmla="*/ 0 h 31"/>
                <a:gd name="T6" fmla="*/ 0 60000 65536"/>
                <a:gd name="T7" fmla="*/ 0 60000 65536"/>
                <a:gd name="T8" fmla="*/ 0 60000 65536"/>
                <a:gd name="T9" fmla="*/ 0 w 12"/>
                <a:gd name="T10" fmla="*/ 0 h 31"/>
                <a:gd name="T11" fmla="*/ 12 w 12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1">
                  <a:moveTo>
                    <a:pt x="0" y="31"/>
                  </a:moveTo>
                  <a:lnTo>
                    <a:pt x="11" y="0"/>
                  </a:lnTo>
                  <a:lnTo>
                    <a:pt x="12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28" name="Freeform 562"/>
            <p:cNvSpPr>
              <a:spLocks/>
            </p:cNvSpPr>
            <p:nvPr/>
          </p:nvSpPr>
          <p:spPr bwMode="auto">
            <a:xfrm>
              <a:off x="888" y="1089"/>
              <a:ext cx="1" cy="1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0" y="0"/>
                  </a:moveTo>
                  <a:lnTo>
                    <a:pt x="25" y="18"/>
                  </a:lnTo>
                  <a:lnTo>
                    <a:pt x="26" y="18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29" name="Freeform 563"/>
            <p:cNvSpPr>
              <a:spLocks/>
            </p:cNvSpPr>
            <p:nvPr/>
          </p:nvSpPr>
          <p:spPr bwMode="auto">
            <a:xfrm>
              <a:off x="888" y="1089"/>
              <a:ext cx="1" cy="1"/>
            </a:xfrm>
            <a:custGeom>
              <a:avLst/>
              <a:gdLst>
                <a:gd name="T0" fmla="*/ 0 w 36"/>
                <a:gd name="T1" fmla="*/ 0 h 13"/>
                <a:gd name="T2" fmla="*/ 0 w 36"/>
                <a:gd name="T3" fmla="*/ 0 h 13"/>
                <a:gd name="T4" fmla="*/ 0 w 36"/>
                <a:gd name="T5" fmla="*/ 0 h 13"/>
                <a:gd name="T6" fmla="*/ 0 60000 65536"/>
                <a:gd name="T7" fmla="*/ 0 60000 65536"/>
                <a:gd name="T8" fmla="*/ 0 60000 65536"/>
                <a:gd name="T9" fmla="*/ 0 w 36"/>
                <a:gd name="T10" fmla="*/ 0 h 13"/>
                <a:gd name="T11" fmla="*/ 36 w 3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3">
                  <a:moveTo>
                    <a:pt x="0" y="13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30" name="Freeform 564"/>
            <p:cNvSpPr>
              <a:spLocks/>
            </p:cNvSpPr>
            <p:nvPr/>
          </p:nvSpPr>
          <p:spPr bwMode="auto">
            <a:xfrm>
              <a:off x="906" y="1087"/>
              <a:ext cx="1" cy="1"/>
            </a:xfrm>
            <a:custGeom>
              <a:avLst/>
              <a:gdLst>
                <a:gd name="T0" fmla="*/ 0 w 32"/>
                <a:gd name="T1" fmla="*/ 0 h 2"/>
                <a:gd name="T2" fmla="*/ 0 w 32"/>
                <a:gd name="T3" fmla="*/ 1 h 2"/>
                <a:gd name="T4" fmla="*/ 0 w 32"/>
                <a:gd name="T5" fmla="*/ 1 h 2"/>
                <a:gd name="T6" fmla="*/ 0 60000 65536"/>
                <a:gd name="T7" fmla="*/ 0 60000 65536"/>
                <a:gd name="T8" fmla="*/ 0 60000 65536"/>
                <a:gd name="T9" fmla="*/ 0 w 32"/>
                <a:gd name="T10" fmla="*/ 0 h 2"/>
                <a:gd name="T11" fmla="*/ 32 w 3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2">
                  <a:moveTo>
                    <a:pt x="0" y="0"/>
                  </a:moveTo>
                  <a:lnTo>
                    <a:pt x="31" y="2"/>
                  </a:lnTo>
                  <a:lnTo>
                    <a:pt x="32" y="2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31" name="Freeform 565"/>
            <p:cNvSpPr>
              <a:spLocks/>
            </p:cNvSpPr>
            <p:nvPr/>
          </p:nvSpPr>
          <p:spPr bwMode="auto">
            <a:xfrm>
              <a:off x="919" y="1090"/>
              <a:ext cx="1" cy="1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0 h 4"/>
                <a:gd name="T4" fmla="*/ 1 w 2"/>
                <a:gd name="T5" fmla="*/ 0 h 4"/>
                <a:gd name="T6" fmla="*/ 0 60000 65536"/>
                <a:gd name="T7" fmla="*/ 0 60000 65536"/>
                <a:gd name="T8" fmla="*/ 0 60000 65536"/>
                <a:gd name="T9" fmla="*/ 0 w 2"/>
                <a:gd name="T10" fmla="*/ 0 h 4"/>
                <a:gd name="T11" fmla="*/ 2 w 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4">
                  <a:moveTo>
                    <a:pt x="0" y="4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32" name="Freeform 566"/>
            <p:cNvSpPr>
              <a:spLocks/>
            </p:cNvSpPr>
            <p:nvPr/>
          </p:nvSpPr>
          <p:spPr bwMode="auto">
            <a:xfrm>
              <a:off x="919" y="1090"/>
              <a:ext cx="1" cy="1"/>
            </a:xfrm>
            <a:custGeom>
              <a:avLst/>
              <a:gdLst>
                <a:gd name="T0" fmla="*/ 0 w 11"/>
                <a:gd name="T1" fmla="*/ 0 h 4"/>
                <a:gd name="T2" fmla="*/ 0 w 11"/>
                <a:gd name="T3" fmla="*/ 0 h 4"/>
                <a:gd name="T4" fmla="*/ 0 w 11"/>
                <a:gd name="T5" fmla="*/ 0 h 4"/>
                <a:gd name="T6" fmla="*/ 0 60000 65536"/>
                <a:gd name="T7" fmla="*/ 0 60000 65536"/>
                <a:gd name="T8" fmla="*/ 0 60000 65536"/>
                <a:gd name="T9" fmla="*/ 0 w 11"/>
                <a:gd name="T10" fmla="*/ 0 h 4"/>
                <a:gd name="T11" fmla="*/ 11 w 11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4">
                  <a:moveTo>
                    <a:pt x="0" y="4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33" name="Freeform 567"/>
            <p:cNvSpPr>
              <a:spLocks/>
            </p:cNvSpPr>
            <p:nvPr/>
          </p:nvSpPr>
          <p:spPr bwMode="auto">
            <a:xfrm>
              <a:off x="922" y="1087"/>
              <a:ext cx="1" cy="1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34" name="Freeform 568"/>
            <p:cNvSpPr>
              <a:spLocks/>
            </p:cNvSpPr>
            <p:nvPr/>
          </p:nvSpPr>
          <p:spPr bwMode="auto">
            <a:xfrm>
              <a:off x="921" y="1088"/>
              <a:ext cx="1" cy="1"/>
            </a:xfrm>
            <a:custGeom>
              <a:avLst/>
              <a:gdLst>
                <a:gd name="T0" fmla="*/ 0 w 31"/>
                <a:gd name="T1" fmla="*/ 0 h 2"/>
                <a:gd name="T2" fmla="*/ 0 w 31"/>
                <a:gd name="T3" fmla="*/ 1 h 2"/>
                <a:gd name="T4" fmla="*/ 0 w 31"/>
                <a:gd name="T5" fmla="*/ 1 h 2"/>
                <a:gd name="T6" fmla="*/ 0 60000 65536"/>
                <a:gd name="T7" fmla="*/ 0 60000 65536"/>
                <a:gd name="T8" fmla="*/ 0 60000 65536"/>
                <a:gd name="T9" fmla="*/ 0 w 31"/>
                <a:gd name="T10" fmla="*/ 0 h 2"/>
                <a:gd name="T11" fmla="*/ 31 w 3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2">
                  <a:moveTo>
                    <a:pt x="0" y="0"/>
                  </a:moveTo>
                  <a:lnTo>
                    <a:pt x="30" y="2"/>
                  </a:lnTo>
                  <a:lnTo>
                    <a:pt x="31" y="2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35" name="Freeform 569"/>
            <p:cNvSpPr>
              <a:spLocks/>
            </p:cNvSpPr>
            <p:nvPr/>
          </p:nvSpPr>
          <p:spPr bwMode="auto">
            <a:xfrm>
              <a:off x="921" y="1087"/>
              <a:ext cx="1" cy="1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0 h 30"/>
                <a:gd name="T4" fmla="*/ 0 w 25"/>
                <a:gd name="T5" fmla="*/ 0 h 30"/>
                <a:gd name="T6" fmla="*/ 0 60000 65536"/>
                <a:gd name="T7" fmla="*/ 0 60000 65536"/>
                <a:gd name="T8" fmla="*/ 0 60000 65536"/>
                <a:gd name="T9" fmla="*/ 0 w 25"/>
                <a:gd name="T10" fmla="*/ 0 h 30"/>
                <a:gd name="T11" fmla="*/ 25 w 25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30">
                  <a:moveTo>
                    <a:pt x="0" y="3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36" name="Freeform 570"/>
            <p:cNvSpPr>
              <a:spLocks/>
            </p:cNvSpPr>
            <p:nvPr/>
          </p:nvSpPr>
          <p:spPr bwMode="auto">
            <a:xfrm>
              <a:off x="937" y="1088"/>
              <a:ext cx="1" cy="1"/>
            </a:xfrm>
            <a:custGeom>
              <a:avLst/>
              <a:gdLst>
                <a:gd name="T0" fmla="*/ 0 w 7"/>
                <a:gd name="T1" fmla="*/ 0 h 33"/>
                <a:gd name="T2" fmla="*/ 0 w 7"/>
                <a:gd name="T3" fmla="*/ 0 h 33"/>
                <a:gd name="T4" fmla="*/ 0 w 7"/>
                <a:gd name="T5" fmla="*/ 0 h 33"/>
                <a:gd name="T6" fmla="*/ 0 60000 65536"/>
                <a:gd name="T7" fmla="*/ 0 60000 65536"/>
                <a:gd name="T8" fmla="*/ 0 60000 65536"/>
                <a:gd name="T9" fmla="*/ 0 w 7"/>
                <a:gd name="T10" fmla="*/ 0 h 33"/>
                <a:gd name="T11" fmla="*/ 7 w 7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3">
                  <a:moveTo>
                    <a:pt x="7" y="3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37" name="Freeform 571"/>
            <p:cNvSpPr>
              <a:spLocks/>
            </p:cNvSpPr>
            <p:nvPr/>
          </p:nvSpPr>
          <p:spPr bwMode="auto">
            <a:xfrm>
              <a:off x="952" y="1089"/>
              <a:ext cx="1" cy="2"/>
            </a:xfrm>
            <a:custGeom>
              <a:avLst/>
              <a:gdLst>
                <a:gd name="T0" fmla="*/ 0 w 5"/>
                <a:gd name="T1" fmla="*/ 0 h 28"/>
                <a:gd name="T2" fmla="*/ 0 w 5"/>
                <a:gd name="T3" fmla="*/ 0 h 28"/>
                <a:gd name="T4" fmla="*/ 0 w 5"/>
                <a:gd name="T5" fmla="*/ 0 h 28"/>
                <a:gd name="T6" fmla="*/ 0 60000 65536"/>
                <a:gd name="T7" fmla="*/ 0 60000 65536"/>
                <a:gd name="T8" fmla="*/ 0 60000 65536"/>
                <a:gd name="T9" fmla="*/ 0 w 5"/>
                <a:gd name="T10" fmla="*/ 0 h 28"/>
                <a:gd name="T11" fmla="*/ 5 w 5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28">
                  <a:moveTo>
                    <a:pt x="5" y="2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38" name="Freeform 572"/>
            <p:cNvSpPr>
              <a:spLocks/>
            </p:cNvSpPr>
            <p:nvPr/>
          </p:nvSpPr>
          <p:spPr bwMode="auto">
            <a:xfrm>
              <a:off x="936" y="1089"/>
              <a:ext cx="2" cy="1"/>
            </a:xfrm>
            <a:custGeom>
              <a:avLst/>
              <a:gdLst>
                <a:gd name="T0" fmla="*/ 0 w 32"/>
                <a:gd name="T1" fmla="*/ 0 h 4"/>
                <a:gd name="T2" fmla="*/ 0 w 32"/>
                <a:gd name="T3" fmla="*/ 0 h 4"/>
                <a:gd name="T4" fmla="*/ 0 w 32"/>
                <a:gd name="T5" fmla="*/ 0 h 4"/>
                <a:gd name="T6" fmla="*/ 0 60000 65536"/>
                <a:gd name="T7" fmla="*/ 0 60000 65536"/>
                <a:gd name="T8" fmla="*/ 0 60000 65536"/>
                <a:gd name="T9" fmla="*/ 0 w 32"/>
                <a:gd name="T10" fmla="*/ 0 h 4"/>
                <a:gd name="T11" fmla="*/ 32 w 3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4">
                  <a:moveTo>
                    <a:pt x="0" y="0"/>
                  </a:moveTo>
                  <a:lnTo>
                    <a:pt x="31" y="4"/>
                  </a:lnTo>
                  <a:lnTo>
                    <a:pt x="32" y="4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39" name="Freeform 573"/>
            <p:cNvSpPr>
              <a:spLocks/>
            </p:cNvSpPr>
            <p:nvPr/>
          </p:nvSpPr>
          <p:spPr bwMode="auto">
            <a:xfrm>
              <a:off x="936" y="1088"/>
              <a:ext cx="1" cy="1"/>
            </a:xfrm>
            <a:custGeom>
              <a:avLst/>
              <a:gdLst>
                <a:gd name="T0" fmla="*/ 0 w 25"/>
                <a:gd name="T1" fmla="*/ 0 h 29"/>
                <a:gd name="T2" fmla="*/ 0 w 25"/>
                <a:gd name="T3" fmla="*/ 0 h 29"/>
                <a:gd name="T4" fmla="*/ 0 w 25"/>
                <a:gd name="T5" fmla="*/ 0 h 29"/>
                <a:gd name="T6" fmla="*/ 0 60000 65536"/>
                <a:gd name="T7" fmla="*/ 0 60000 65536"/>
                <a:gd name="T8" fmla="*/ 0 60000 65536"/>
                <a:gd name="T9" fmla="*/ 0 w 25"/>
                <a:gd name="T10" fmla="*/ 0 h 29"/>
                <a:gd name="T11" fmla="*/ 25 w 25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29">
                  <a:moveTo>
                    <a:pt x="0" y="29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40" name="Freeform 574"/>
            <p:cNvSpPr>
              <a:spLocks/>
            </p:cNvSpPr>
            <p:nvPr/>
          </p:nvSpPr>
          <p:spPr bwMode="auto">
            <a:xfrm>
              <a:off x="951" y="1089"/>
              <a:ext cx="1" cy="2"/>
            </a:xfrm>
            <a:custGeom>
              <a:avLst/>
              <a:gdLst>
                <a:gd name="T0" fmla="*/ 0 w 25"/>
                <a:gd name="T1" fmla="*/ 0 h 28"/>
                <a:gd name="T2" fmla="*/ 0 w 25"/>
                <a:gd name="T3" fmla="*/ 0 h 28"/>
                <a:gd name="T4" fmla="*/ 0 w 25"/>
                <a:gd name="T5" fmla="*/ 0 h 28"/>
                <a:gd name="T6" fmla="*/ 0 60000 65536"/>
                <a:gd name="T7" fmla="*/ 0 60000 65536"/>
                <a:gd name="T8" fmla="*/ 0 60000 65536"/>
                <a:gd name="T9" fmla="*/ 0 w 25"/>
                <a:gd name="T10" fmla="*/ 0 h 28"/>
                <a:gd name="T11" fmla="*/ 25 w 25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28">
                  <a:moveTo>
                    <a:pt x="0" y="28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41" name="Freeform 575"/>
            <p:cNvSpPr>
              <a:spLocks/>
            </p:cNvSpPr>
            <p:nvPr/>
          </p:nvSpPr>
          <p:spPr bwMode="auto">
            <a:xfrm>
              <a:off x="876" y="1080"/>
              <a:ext cx="1" cy="2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42" name="Freeform 576"/>
            <p:cNvSpPr>
              <a:spLocks/>
            </p:cNvSpPr>
            <p:nvPr/>
          </p:nvSpPr>
          <p:spPr bwMode="auto">
            <a:xfrm>
              <a:off x="875" y="1081"/>
              <a:ext cx="1" cy="1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60000 65536"/>
                <a:gd name="T7" fmla="*/ 0 60000 65536"/>
                <a:gd name="T8" fmla="*/ 0 60000 65536"/>
                <a:gd name="T9" fmla="*/ 0 w 27"/>
                <a:gd name="T10" fmla="*/ 0 h 18"/>
                <a:gd name="T11" fmla="*/ 27 w 2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8">
                  <a:moveTo>
                    <a:pt x="0" y="0"/>
                  </a:moveTo>
                  <a:lnTo>
                    <a:pt x="26" y="18"/>
                  </a:lnTo>
                  <a:lnTo>
                    <a:pt x="27" y="18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43" name="Freeform 577"/>
            <p:cNvSpPr>
              <a:spLocks/>
            </p:cNvSpPr>
            <p:nvPr/>
          </p:nvSpPr>
          <p:spPr bwMode="auto">
            <a:xfrm>
              <a:off x="875" y="1080"/>
              <a:ext cx="1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44" name="Freeform 578"/>
            <p:cNvSpPr>
              <a:spLocks/>
            </p:cNvSpPr>
            <p:nvPr/>
          </p:nvSpPr>
          <p:spPr bwMode="auto">
            <a:xfrm>
              <a:off x="876" y="1083"/>
              <a:ext cx="1" cy="1"/>
            </a:xfrm>
            <a:custGeom>
              <a:avLst/>
              <a:gdLst>
                <a:gd name="T0" fmla="*/ 0 w 7"/>
                <a:gd name="T1" fmla="*/ 0 h 32"/>
                <a:gd name="T2" fmla="*/ 0 w 7"/>
                <a:gd name="T3" fmla="*/ 0 h 32"/>
                <a:gd name="T4" fmla="*/ 0 w 7"/>
                <a:gd name="T5" fmla="*/ 0 h 32"/>
                <a:gd name="T6" fmla="*/ 0 60000 65536"/>
                <a:gd name="T7" fmla="*/ 0 60000 65536"/>
                <a:gd name="T8" fmla="*/ 0 60000 65536"/>
                <a:gd name="T9" fmla="*/ 0 w 7"/>
                <a:gd name="T10" fmla="*/ 0 h 32"/>
                <a:gd name="T11" fmla="*/ 7 w 7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2">
                  <a:moveTo>
                    <a:pt x="7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45" name="Freeform 579"/>
            <p:cNvSpPr>
              <a:spLocks/>
            </p:cNvSpPr>
            <p:nvPr/>
          </p:nvSpPr>
          <p:spPr bwMode="auto">
            <a:xfrm>
              <a:off x="892" y="1084"/>
              <a:ext cx="1" cy="1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46" name="Freeform 580"/>
            <p:cNvSpPr>
              <a:spLocks/>
            </p:cNvSpPr>
            <p:nvPr/>
          </p:nvSpPr>
          <p:spPr bwMode="auto">
            <a:xfrm>
              <a:off x="891" y="1085"/>
              <a:ext cx="1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1" y="3"/>
                  </a:lnTo>
                  <a:lnTo>
                    <a:pt x="32" y="3"/>
                  </a:lnTo>
                </a:path>
              </a:pathLst>
            </a:custGeom>
            <a:solidFill>
              <a:srgbClr val="EAEAEA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581"/>
          <p:cNvGrpSpPr>
            <a:grpSpLocks/>
          </p:cNvGrpSpPr>
          <p:nvPr/>
        </p:nvGrpSpPr>
        <p:grpSpPr bwMode="auto">
          <a:xfrm>
            <a:off x="1233488" y="1585913"/>
            <a:ext cx="1185862" cy="1035050"/>
            <a:chOff x="777" y="999"/>
            <a:chExt cx="747" cy="652"/>
          </a:xfrm>
        </p:grpSpPr>
        <p:sp>
          <p:nvSpPr>
            <p:cNvPr id="53548" name="Freeform 582"/>
            <p:cNvSpPr>
              <a:spLocks/>
            </p:cNvSpPr>
            <p:nvPr/>
          </p:nvSpPr>
          <p:spPr bwMode="auto">
            <a:xfrm>
              <a:off x="875" y="1084"/>
              <a:ext cx="2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1" y="3"/>
                  </a:lnTo>
                  <a:lnTo>
                    <a:pt x="3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49" name="Freeform 583"/>
            <p:cNvSpPr>
              <a:spLocks/>
            </p:cNvSpPr>
            <p:nvPr/>
          </p:nvSpPr>
          <p:spPr bwMode="auto">
            <a:xfrm>
              <a:off x="875" y="1083"/>
              <a:ext cx="1" cy="1"/>
            </a:xfrm>
            <a:custGeom>
              <a:avLst/>
              <a:gdLst>
                <a:gd name="T0" fmla="*/ 0 w 25"/>
                <a:gd name="T1" fmla="*/ 0 h 29"/>
                <a:gd name="T2" fmla="*/ 0 w 25"/>
                <a:gd name="T3" fmla="*/ 0 h 29"/>
                <a:gd name="T4" fmla="*/ 0 w 25"/>
                <a:gd name="T5" fmla="*/ 0 h 29"/>
                <a:gd name="T6" fmla="*/ 0 60000 65536"/>
                <a:gd name="T7" fmla="*/ 0 60000 65536"/>
                <a:gd name="T8" fmla="*/ 0 60000 65536"/>
                <a:gd name="T9" fmla="*/ 0 w 25"/>
                <a:gd name="T10" fmla="*/ 0 h 29"/>
                <a:gd name="T11" fmla="*/ 25 w 25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29">
                  <a:moveTo>
                    <a:pt x="0" y="29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50" name="Freeform 584"/>
            <p:cNvSpPr>
              <a:spLocks/>
            </p:cNvSpPr>
            <p:nvPr/>
          </p:nvSpPr>
          <p:spPr bwMode="auto">
            <a:xfrm>
              <a:off x="891" y="1084"/>
              <a:ext cx="1" cy="1"/>
            </a:xfrm>
            <a:custGeom>
              <a:avLst/>
              <a:gdLst>
                <a:gd name="T0" fmla="*/ 0 w 26"/>
                <a:gd name="T1" fmla="*/ 0 h 29"/>
                <a:gd name="T2" fmla="*/ 0 w 26"/>
                <a:gd name="T3" fmla="*/ 0 h 29"/>
                <a:gd name="T4" fmla="*/ 0 w 26"/>
                <a:gd name="T5" fmla="*/ 0 h 29"/>
                <a:gd name="T6" fmla="*/ 0 60000 65536"/>
                <a:gd name="T7" fmla="*/ 0 60000 65536"/>
                <a:gd name="T8" fmla="*/ 0 60000 65536"/>
                <a:gd name="T9" fmla="*/ 0 w 26"/>
                <a:gd name="T10" fmla="*/ 0 h 29"/>
                <a:gd name="T11" fmla="*/ 26 w 26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9">
                  <a:moveTo>
                    <a:pt x="0" y="2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51" name="Freeform 585"/>
            <p:cNvSpPr>
              <a:spLocks/>
            </p:cNvSpPr>
            <p:nvPr/>
          </p:nvSpPr>
          <p:spPr bwMode="auto">
            <a:xfrm>
              <a:off x="906" y="1082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52" name="Freeform 586"/>
            <p:cNvSpPr>
              <a:spLocks/>
            </p:cNvSpPr>
            <p:nvPr/>
          </p:nvSpPr>
          <p:spPr bwMode="auto">
            <a:xfrm>
              <a:off x="905" y="1083"/>
              <a:ext cx="1" cy="1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0 h 17"/>
                <a:gd name="T4" fmla="*/ 0 w 27"/>
                <a:gd name="T5" fmla="*/ 0 h 17"/>
                <a:gd name="T6" fmla="*/ 0 60000 65536"/>
                <a:gd name="T7" fmla="*/ 0 60000 65536"/>
                <a:gd name="T8" fmla="*/ 0 60000 65536"/>
                <a:gd name="T9" fmla="*/ 0 w 27"/>
                <a:gd name="T10" fmla="*/ 0 h 17"/>
                <a:gd name="T11" fmla="*/ 27 w 2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7">
                  <a:moveTo>
                    <a:pt x="0" y="0"/>
                  </a:moveTo>
                  <a:lnTo>
                    <a:pt x="26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53" name="Freeform 587"/>
            <p:cNvSpPr>
              <a:spLocks/>
            </p:cNvSpPr>
            <p:nvPr/>
          </p:nvSpPr>
          <p:spPr bwMode="auto">
            <a:xfrm>
              <a:off x="905" y="1082"/>
              <a:ext cx="2" cy="1"/>
            </a:xfrm>
            <a:custGeom>
              <a:avLst/>
              <a:gdLst>
                <a:gd name="T0" fmla="*/ 0 w 37"/>
                <a:gd name="T1" fmla="*/ 0 h 14"/>
                <a:gd name="T2" fmla="*/ 0 w 37"/>
                <a:gd name="T3" fmla="*/ 0 h 14"/>
                <a:gd name="T4" fmla="*/ 0 w 37"/>
                <a:gd name="T5" fmla="*/ 0 h 14"/>
                <a:gd name="T6" fmla="*/ 0 60000 65536"/>
                <a:gd name="T7" fmla="*/ 0 60000 65536"/>
                <a:gd name="T8" fmla="*/ 0 60000 65536"/>
                <a:gd name="T9" fmla="*/ 0 w 37"/>
                <a:gd name="T10" fmla="*/ 0 h 14"/>
                <a:gd name="T11" fmla="*/ 37 w 3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4">
                  <a:moveTo>
                    <a:pt x="0" y="14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54" name="Freeform 588"/>
            <p:cNvSpPr>
              <a:spLocks/>
            </p:cNvSpPr>
            <p:nvPr/>
          </p:nvSpPr>
          <p:spPr bwMode="auto">
            <a:xfrm>
              <a:off x="937" y="1084"/>
              <a:ext cx="1" cy="1"/>
            </a:xfrm>
            <a:custGeom>
              <a:avLst/>
              <a:gdLst>
                <a:gd name="T0" fmla="*/ 0 w 12"/>
                <a:gd name="T1" fmla="*/ 0 h 31"/>
                <a:gd name="T2" fmla="*/ 0 w 12"/>
                <a:gd name="T3" fmla="*/ 0 h 31"/>
                <a:gd name="T4" fmla="*/ 0 w 12"/>
                <a:gd name="T5" fmla="*/ 0 h 31"/>
                <a:gd name="T6" fmla="*/ 0 60000 65536"/>
                <a:gd name="T7" fmla="*/ 0 60000 65536"/>
                <a:gd name="T8" fmla="*/ 0 60000 65536"/>
                <a:gd name="T9" fmla="*/ 0 w 12"/>
                <a:gd name="T10" fmla="*/ 0 h 31"/>
                <a:gd name="T11" fmla="*/ 12 w 12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1">
                  <a:moveTo>
                    <a:pt x="0" y="31"/>
                  </a:moveTo>
                  <a:lnTo>
                    <a:pt x="10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55" name="Freeform 589"/>
            <p:cNvSpPr>
              <a:spLocks/>
            </p:cNvSpPr>
            <p:nvPr/>
          </p:nvSpPr>
          <p:spPr bwMode="auto">
            <a:xfrm>
              <a:off x="936" y="1084"/>
              <a:ext cx="1" cy="1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0" y="0"/>
                  </a:moveTo>
                  <a:lnTo>
                    <a:pt x="25" y="18"/>
                  </a:lnTo>
                  <a:lnTo>
                    <a:pt x="26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56" name="Freeform 590"/>
            <p:cNvSpPr>
              <a:spLocks/>
            </p:cNvSpPr>
            <p:nvPr/>
          </p:nvSpPr>
          <p:spPr bwMode="auto">
            <a:xfrm>
              <a:off x="936" y="1084"/>
              <a:ext cx="1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5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57" name="Freeform 591"/>
            <p:cNvSpPr>
              <a:spLocks/>
            </p:cNvSpPr>
            <p:nvPr/>
          </p:nvSpPr>
          <p:spPr bwMode="auto">
            <a:xfrm>
              <a:off x="936" y="1079"/>
              <a:ext cx="1" cy="1"/>
            </a:xfrm>
            <a:custGeom>
              <a:avLst/>
              <a:gdLst>
                <a:gd name="T0" fmla="*/ 0 w 47"/>
                <a:gd name="T1" fmla="*/ 0 h 7"/>
                <a:gd name="T2" fmla="*/ 0 w 47"/>
                <a:gd name="T3" fmla="*/ 0 h 7"/>
                <a:gd name="T4" fmla="*/ 0 w 47"/>
                <a:gd name="T5" fmla="*/ 0 h 7"/>
                <a:gd name="T6" fmla="*/ 0 60000 65536"/>
                <a:gd name="T7" fmla="*/ 0 60000 65536"/>
                <a:gd name="T8" fmla="*/ 0 60000 65536"/>
                <a:gd name="T9" fmla="*/ 0 w 47"/>
                <a:gd name="T10" fmla="*/ 0 h 7"/>
                <a:gd name="T11" fmla="*/ 47 w 47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7">
                  <a:moveTo>
                    <a:pt x="0" y="0"/>
                  </a:moveTo>
                  <a:lnTo>
                    <a:pt x="46" y="7"/>
                  </a:lnTo>
                  <a:lnTo>
                    <a:pt x="47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58" name="Freeform 592"/>
            <p:cNvSpPr>
              <a:spLocks/>
            </p:cNvSpPr>
            <p:nvPr/>
          </p:nvSpPr>
          <p:spPr bwMode="auto">
            <a:xfrm>
              <a:off x="937" y="1077"/>
              <a:ext cx="1" cy="2"/>
            </a:xfrm>
            <a:custGeom>
              <a:avLst/>
              <a:gdLst>
                <a:gd name="T0" fmla="*/ 0 w 7"/>
                <a:gd name="T1" fmla="*/ 0 h 46"/>
                <a:gd name="T2" fmla="*/ 0 w 7"/>
                <a:gd name="T3" fmla="*/ 0 h 46"/>
                <a:gd name="T4" fmla="*/ 0 w 7"/>
                <a:gd name="T5" fmla="*/ 0 h 46"/>
                <a:gd name="T6" fmla="*/ 0 60000 65536"/>
                <a:gd name="T7" fmla="*/ 0 60000 65536"/>
                <a:gd name="T8" fmla="*/ 0 60000 65536"/>
                <a:gd name="T9" fmla="*/ 0 w 7"/>
                <a:gd name="T10" fmla="*/ 0 h 46"/>
                <a:gd name="T11" fmla="*/ 7 w 7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6">
                  <a:moveTo>
                    <a:pt x="7" y="4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59" name="Freeform 593"/>
            <p:cNvSpPr>
              <a:spLocks/>
            </p:cNvSpPr>
            <p:nvPr/>
          </p:nvSpPr>
          <p:spPr bwMode="auto">
            <a:xfrm>
              <a:off x="936" y="1077"/>
              <a:ext cx="1" cy="2"/>
            </a:xfrm>
            <a:custGeom>
              <a:avLst/>
              <a:gdLst>
                <a:gd name="T0" fmla="*/ 0 w 38"/>
                <a:gd name="T1" fmla="*/ 0 h 39"/>
                <a:gd name="T2" fmla="*/ 0 w 38"/>
                <a:gd name="T3" fmla="*/ 0 h 39"/>
                <a:gd name="T4" fmla="*/ 0 w 38"/>
                <a:gd name="T5" fmla="*/ 0 h 39"/>
                <a:gd name="T6" fmla="*/ 0 60000 65536"/>
                <a:gd name="T7" fmla="*/ 0 60000 65536"/>
                <a:gd name="T8" fmla="*/ 0 60000 65536"/>
                <a:gd name="T9" fmla="*/ 0 w 38"/>
                <a:gd name="T10" fmla="*/ 0 h 39"/>
                <a:gd name="T11" fmla="*/ 38 w 38"/>
                <a:gd name="T12" fmla="*/ 39 h 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39">
                  <a:moveTo>
                    <a:pt x="0" y="39"/>
                  </a:moveTo>
                  <a:lnTo>
                    <a:pt x="37" y="0"/>
                  </a:lnTo>
                  <a:lnTo>
                    <a:pt x="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60" name="Freeform 594"/>
            <p:cNvSpPr>
              <a:spLocks/>
            </p:cNvSpPr>
            <p:nvPr/>
          </p:nvSpPr>
          <p:spPr bwMode="auto">
            <a:xfrm>
              <a:off x="967" y="1085"/>
              <a:ext cx="1" cy="2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61" name="Freeform 595"/>
            <p:cNvSpPr>
              <a:spLocks/>
            </p:cNvSpPr>
            <p:nvPr/>
          </p:nvSpPr>
          <p:spPr bwMode="auto">
            <a:xfrm>
              <a:off x="966" y="1085"/>
              <a:ext cx="2" cy="1"/>
            </a:xfrm>
            <a:custGeom>
              <a:avLst/>
              <a:gdLst>
                <a:gd name="T0" fmla="*/ 0 w 36"/>
                <a:gd name="T1" fmla="*/ 0 h 13"/>
                <a:gd name="T2" fmla="*/ 0 w 36"/>
                <a:gd name="T3" fmla="*/ 0 h 13"/>
                <a:gd name="T4" fmla="*/ 0 w 36"/>
                <a:gd name="T5" fmla="*/ 0 h 13"/>
                <a:gd name="T6" fmla="*/ 0 60000 65536"/>
                <a:gd name="T7" fmla="*/ 0 60000 65536"/>
                <a:gd name="T8" fmla="*/ 0 60000 65536"/>
                <a:gd name="T9" fmla="*/ 0 w 36"/>
                <a:gd name="T10" fmla="*/ 0 h 13"/>
                <a:gd name="T11" fmla="*/ 36 w 3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3">
                  <a:moveTo>
                    <a:pt x="0" y="13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62" name="Freeform 596"/>
            <p:cNvSpPr>
              <a:spLocks/>
            </p:cNvSpPr>
            <p:nvPr/>
          </p:nvSpPr>
          <p:spPr bwMode="auto">
            <a:xfrm>
              <a:off x="981" y="1086"/>
              <a:ext cx="2" cy="1"/>
            </a:xfrm>
            <a:custGeom>
              <a:avLst/>
              <a:gdLst>
                <a:gd name="T0" fmla="*/ 0 w 46"/>
                <a:gd name="T1" fmla="*/ 0 h 7"/>
                <a:gd name="T2" fmla="*/ 0 w 46"/>
                <a:gd name="T3" fmla="*/ 0 h 7"/>
                <a:gd name="T4" fmla="*/ 0 w 46"/>
                <a:gd name="T5" fmla="*/ 0 h 7"/>
                <a:gd name="T6" fmla="*/ 0 60000 65536"/>
                <a:gd name="T7" fmla="*/ 0 60000 65536"/>
                <a:gd name="T8" fmla="*/ 0 60000 65536"/>
                <a:gd name="T9" fmla="*/ 0 w 46"/>
                <a:gd name="T10" fmla="*/ 0 h 7"/>
                <a:gd name="T11" fmla="*/ 46 w 46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7">
                  <a:moveTo>
                    <a:pt x="0" y="0"/>
                  </a:moveTo>
                  <a:lnTo>
                    <a:pt x="45" y="7"/>
                  </a:lnTo>
                  <a:lnTo>
                    <a:pt x="46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63" name="Freeform 597"/>
            <p:cNvSpPr>
              <a:spLocks/>
            </p:cNvSpPr>
            <p:nvPr/>
          </p:nvSpPr>
          <p:spPr bwMode="auto">
            <a:xfrm>
              <a:off x="982" y="1084"/>
              <a:ext cx="1" cy="2"/>
            </a:xfrm>
            <a:custGeom>
              <a:avLst/>
              <a:gdLst>
                <a:gd name="T0" fmla="*/ 0 w 5"/>
                <a:gd name="T1" fmla="*/ 0 h 49"/>
                <a:gd name="T2" fmla="*/ 0 w 5"/>
                <a:gd name="T3" fmla="*/ 0 h 49"/>
                <a:gd name="T4" fmla="*/ 0 w 5"/>
                <a:gd name="T5" fmla="*/ 0 h 49"/>
                <a:gd name="T6" fmla="*/ 0 60000 65536"/>
                <a:gd name="T7" fmla="*/ 0 60000 65536"/>
                <a:gd name="T8" fmla="*/ 0 60000 65536"/>
                <a:gd name="T9" fmla="*/ 0 w 5"/>
                <a:gd name="T10" fmla="*/ 0 h 49"/>
                <a:gd name="T11" fmla="*/ 5 w 5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9">
                  <a:moveTo>
                    <a:pt x="5" y="4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64" name="Freeform 598"/>
            <p:cNvSpPr>
              <a:spLocks/>
            </p:cNvSpPr>
            <p:nvPr/>
          </p:nvSpPr>
          <p:spPr bwMode="auto">
            <a:xfrm>
              <a:off x="981" y="1095"/>
              <a:ext cx="52" cy="51"/>
            </a:xfrm>
            <a:custGeom>
              <a:avLst/>
              <a:gdLst>
                <a:gd name="T0" fmla="*/ 0 w 1242"/>
                <a:gd name="T1" fmla="*/ 0 h 1243"/>
                <a:gd name="T2" fmla="*/ 0 w 1242"/>
                <a:gd name="T3" fmla="*/ 0 h 1243"/>
                <a:gd name="T4" fmla="*/ 0 w 1242"/>
                <a:gd name="T5" fmla="*/ 0 h 1243"/>
                <a:gd name="T6" fmla="*/ 0 60000 65536"/>
                <a:gd name="T7" fmla="*/ 0 60000 65536"/>
                <a:gd name="T8" fmla="*/ 0 60000 65536"/>
                <a:gd name="T9" fmla="*/ 0 w 1242"/>
                <a:gd name="T10" fmla="*/ 0 h 1243"/>
                <a:gd name="T11" fmla="*/ 1242 w 1242"/>
                <a:gd name="T12" fmla="*/ 1243 h 12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2" h="1243">
                  <a:moveTo>
                    <a:pt x="1242" y="124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65" name="Freeform 599"/>
            <p:cNvSpPr>
              <a:spLocks/>
            </p:cNvSpPr>
            <p:nvPr/>
          </p:nvSpPr>
          <p:spPr bwMode="auto">
            <a:xfrm>
              <a:off x="963" y="1091"/>
              <a:ext cx="18" cy="4"/>
            </a:xfrm>
            <a:custGeom>
              <a:avLst/>
              <a:gdLst>
                <a:gd name="T0" fmla="*/ 0 w 431"/>
                <a:gd name="T1" fmla="*/ 0 h 90"/>
                <a:gd name="T2" fmla="*/ 0 w 431"/>
                <a:gd name="T3" fmla="*/ 0 h 90"/>
                <a:gd name="T4" fmla="*/ 0 w 431"/>
                <a:gd name="T5" fmla="*/ 0 h 90"/>
                <a:gd name="T6" fmla="*/ 0 w 431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1"/>
                <a:gd name="T13" fmla="*/ 0 h 90"/>
                <a:gd name="T14" fmla="*/ 431 w 431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1" h="90">
                  <a:moveTo>
                    <a:pt x="431" y="90"/>
                  </a:moveTo>
                  <a:lnTo>
                    <a:pt x="216" y="0"/>
                  </a:lnTo>
                  <a:lnTo>
                    <a:pt x="0" y="90"/>
                  </a:lnTo>
                  <a:lnTo>
                    <a:pt x="1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66" name="Freeform 600"/>
            <p:cNvSpPr>
              <a:spLocks/>
            </p:cNvSpPr>
            <p:nvPr/>
          </p:nvSpPr>
          <p:spPr bwMode="auto">
            <a:xfrm>
              <a:off x="965" y="1093"/>
              <a:ext cx="15" cy="3"/>
            </a:xfrm>
            <a:custGeom>
              <a:avLst/>
              <a:gdLst>
                <a:gd name="T0" fmla="*/ 0 w 359"/>
                <a:gd name="T1" fmla="*/ 0 h 75"/>
                <a:gd name="T2" fmla="*/ 0 w 359"/>
                <a:gd name="T3" fmla="*/ 0 h 75"/>
                <a:gd name="T4" fmla="*/ 0 w 359"/>
                <a:gd name="T5" fmla="*/ 0 h 75"/>
                <a:gd name="T6" fmla="*/ 0 w 359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9"/>
                <a:gd name="T13" fmla="*/ 0 h 75"/>
                <a:gd name="T14" fmla="*/ 359 w 359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9" h="75">
                  <a:moveTo>
                    <a:pt x="359" y="75"/>
                  </a:moveTo>
                  <a:lnTo>
                    <a:pt x="180" y="0"/>
                  </a:lnTo>
                  <a:lnTo>
                    <a:pt x="0" y="75"/>
                  </a:lnTo>
                  <a:lnTo>
                    <a:pt x="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67" name="Freeform 601"/>
            <p:cNvSpPr>
              <a:spLocks/>
            </p:cNvSpPr>
            <p:nvPr/>
          </p:nvSpPr>
          <p:spPr bwMode="auto">
            <a:xfrm>
              <a:off x="966" y="1086"/>
              <a:ext cx="1" cy="1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0" y="0"/>
                  </a:moveTo>
                  <a:lnTo>
                    <a:pt x="25" y="18"/>
                  </a:lnTo>
                  <a:lnTo>
                    <a:pt x="26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68" name="Freeform 602"/>
            <p:cNvSpPr>
              <a:spLocks/>
            </p:cNvSpPr>
            <p:nvPr/>
          </p:nvSpPr>
          <p:spPr bwMode="auto">
            <a:xfrm>
              <a:off x="998" y="1087"/>
              <a:ext cx="1" cy="1"/>
            </a:xfrm>
            <a:custGeom>
              <a:avLst/>
              <a:gdLst>
                <a:gd name="T0" fmla="*/ 0 w 12"/>
                <a:gd name="T1" fmla="*/ 0 h 31"/>
                <a:gd name="T2" fmla="*/ 0 w 12"/>
                <a:gd name="T3" fmla="*/ 0 h 31"/>
                <a:gd name="T4" fmla="*/ 0 w 12"/>
                <a:gd name="T5" fmla="*/ 0 h 31"/>
                <a:gd name="T6" fmla="*/ 0 60000 65536"/>
                <a:gd name="T7" fmla="*/ 0 60000 65536"/>
                <a:gd name="T8" fmla="*/ 0 60000 65536"/>
                <a:gd name="T9" fmla="*/ 0 w 12"/>
                <a:gd name="T10" fmla="*/ 0 h 31"/>
                <a:gd name="T11" fmla="*/ 12 w 12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1">
                  <a:moveTo>
                    <a:pt x="0" y="31"/>
                  </a:moveTo>
                  <a:lnTo>
                    <a:pt x="11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69" name="Freeform 603"/>
            <p:cNvSpPr>
              <a:spLocks/>
            </p:cNvSpPr>
            <p:nvPr/>
          </p:nvSpPr>
          <p:spPr bwMode="auto">
            <a:xfrm>
              <a:off x="997" y="1088"/>
              <a:ext cx="1" cy="1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0" y="0"/>
                  </a:moveTo>
                  <a:lnTo>
                    <a:pt x="25" y="18"/>
                  </a:lnTo>
                  <a:lnTo>
                    <a:pt x="26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70" name="Freeform 604"/>
            <p:cNvSpPr>
              <a:spLocks/>
            </p:cNvSpPr>
            <p:nvPr/>
          </p:nvSpPr>
          <p:spPr bwMode="auto">
            <a:xfrm>
              <a:off x="997" y="1087"/>
              <a:ext cx="1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71" name="Freeform 605"/>
            <p:cNvSpPr>
              <a:spLocks/>
            </p:cNvSpPr>
            <p:nvPr/>
          </p:nvSpPr>
          <p:spPr bwMode="auto">
            <a:xfrm>
              <a:off x="1003" y="1089"/>
              <a:ext cx="2" cy="1"/>
            </a:xfrm>
            <a:custGeom>
              <a:avLst/>
              <a:gdLst>
                <a:gd name="T0" fmla="*/ 0 w 46"/>
                <a:gd name="T1" fmla="*/ 0 h 8"/>
                <a:gd name="T2" fmla="*/ 0 w 46"/>
                <a:gd name="T3" fmla="*/ 0 h 8"/>
                <a:gd name="T4" fmla="*/ 0 w 46"/>
                <a:gd name="T5" fmla="*/ 0 h 8"/>
                <a:gd name="T6" fmla="*/ 0 60000 65536"/>
                <a:gd name="T7" fmla="*/ 0 60000 65536"/>
                <a:gd name="T8" fmla="*/ 0 60000 65536"/>
                <a:gd name="T9" fmla="*/ 0 w 46"/>
                <a:gd name="T10" fmla="*/ 0 h 8"/>
                <a:gd name="T11" fmla="*/ 46 w 4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8">
                  <a:moveTo>
                    <a:pt x="0" y="0"/>
                  </a:moveTo>
                  <a:lnTo>
                    <a:pt x="45" y="8"/>
                  </a:lnTo>
                  <a:lnTo>
                    <a:pt x="46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72" name="Freeform 606"/>
            <p:cNvSpPr>
              <a:spLocks/>
            </p:cNvSpPr>
            <p:nvPr/>
          </p:nvSpPr>
          <p:spPr bwMode="auto">
            <a:xfrm>
              <a:off x="1005" y="1088"/>
              <a:ext cx="1" cy="2"/>
            </a:xfrm>
            <a:custGeom>
              <a:avLst/>
              <a:gdLst>
                <a:gd name="T0" fmla="*/ 0 w 5"/>
                <a:gd name="T1" fmla="*/ 0 h 49"/>
                <a:gd name="T2" fmla="*/ 0 w 5"/>
                <a:gd name="T3" fmla="*/ 0 h 49"/>
                <a:gd name="T4" fmla="*/ 0 w 5"/>
                <a:gd name="T5" fmla="*/ 0 h 49"/>
                <a:gd name="T6" fmla="*/ 0 60000 65536"/>
                <a:gd name="T7" fmla="*/ 0 60000 65536"/>
                <a:gd name="T8" fmla="*/ 0 60000 65536"/>
                <a:gd name="T9" fmla="*/ 0 w 5"/>
                <a:gd name="T10" fmla="*/ 0 h 49"/>
                <a:gd name="T11" fmla="*/ 5 w 5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9">
                  <a:moveTo>
                    <a:pt x="5" y="4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73" name="Freeform 607"/>
            <p:cNvSpPr>
              <a:spLocks/>
            </p:cNvSpPr>
            <p:nvPr/>
          </p:nvSpPr>
          <p:spPr bwMode="auto">
            <a:xfrm>
              <a:off x="1003" y="1088"/>
              <a:ext cx="2" cy="1"/>
            </a:xfrm>
            <a:custGeom>
              <a:avLst/>
              <a:gdLst>
                <a:gd name="T0" fmla="*/ 0 w 40"/>
                <a:gd name="T1" fmla="*/ 0 h 41"/>
                <a:gd name="T2" fmla="*/ 0 w 40"/>
                <a:gd name="T3" fmla="*/ 0 h 41"/>
                <a:gd name="T4" fmla="*/ 0 w 40"/>
                <a:gd name="T5" fmla="*/ 0 h 41"/>
                <a:gd name="T6" fmla="*/ 0 60000 65536"/>
                <a:gd name="T7" fmla="*/ 0 60000 65536"/>
                <a:gd name="T8" fmla="*/ 0 60000 65536"/>
                <a:gd name="T9" fmla="*/ 0 w 40"/>
                <a:gd name="T10" fmla="*/ 0 h 41"/>
                <a:gd name="T11" fmla="*/ 40 w 40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41">
                  <a:moveTo>
                    <a:pt x="0" y="41"/>
                  </a:moveTo>
                  <a:lnTo>
                    <a:pt x="39" y="0"/>
                  </a:lnTo>
                  <a:lnTo>
                    <a:pt x="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74" name="Freeform 608"/>
            <p:cNvSpPr>
              <a:spLocks/>
            </p:cNvSpPr>
            <p:nvPr/>
          </p:nvSpPr>
          <p:spPr bwMode="auto">
            <a:xfrm>
              <a:off x="1028" y="1089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75" name="Freeform 609"/>
            <p:cNvSpPr>
              <a:spLocks/>
            </p:cNvSpPr>
            <p:nvPr/>
          </p:nvSpPr>
          <p:spPr bwMode="auto">
            <a:xfrm>
              <a:off x="1027" y="1089"/>
              <a:ext cx="1" cy="1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60000 65536"/>
                <a:gd name="T7" fmla="*/ 0 60000 65536"/>
                <a:gd name="T8" fmla="*/ 0 60000 65536"/>
                <a:gd name="T9" fmla="*/ 0 w 27"/>
                <a:gd name="T10" fmla="*/ 0 h 18"/>
                <a:gd name="T11" fmla="*/ 27 w 2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8">
                  <a:moveTo>
                    <a:pt x="0" y="0"/>
                  </a:moveTo>
                  <a:lnTo>
                    <a:pt x="26" y="18"/>
                  </a:lnTo>
                  <a:lnTo>
                    <a:pt x="27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76" name="Freeform 610"/>
            <p:cNvSpPr>
              <a:spLocks/>
            </p:cNvSpPr>
            <p:nvPr/>
          </p:nvSpPr>
          <p:spPr bwMode="auto">
            <a:xfrm>
              <a:off x="1027" y="1089"/>
              <a:ext cx="2" cy="1"/>
            </a:xfrm>
            <a:custGeom>
              <a:avLst/>
              <a:gdLst>
                <a:gd name="T0" fmla="*/ 0 w 37"/>
                <a:gd name="T1" fmla="*/ 0 h 14"/>
                <a:gd name="T2" fmla="*/ 0 w 37"/>
                <a:gd name="T3" fmla="*/ 0 h 14"/>
                <a:gd name="T4" fmla="*/ 0 w 37"/>
                <a:gd name="T5" fmla="*/ 0 h 14"/>
                <a:gd name="T6" fmla="*/ 0 60000 65536"/>
                <a:gd name="T7" fmla="*/ 0 60000 65536"/>
                <a:gd name="T8" fmla="*/ 0 60000 65536"/>
                <a:gd name="T9" fmla="*/ 0 w 37"/>
                <a:gd name="T10" fmla="*/ 0 h 14"/>
                <a:gd name="T11" fmla="*/ 37 w 3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4">
                  <a:moveTo>
                    <a:pt x="0" y="14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77" name="Freeform 611"/>
            <p:cNvSpPr>
              <a:spLocks/>
            </p:cNvSpPr>
            <p:nvPr/>
          </p:nvSpPr>
          <p:spPr bwMode="auto">
            <a:xfrm>
              <a:off x="955" y="1077"/>
              <a:ext cx="1" cy="1"/>
            </a:xfrm>
            <a:custGeom>
              <a:avLst/>
              <a:gdLst>
                <a:gd name="T0" fmla="*/ 0 w 9"/>
                <a:gd name="T1" fmla="*/ 0 h 24"/>
                <a:gd name="T2" fmla="*/ 0 w 9"/>
                <a:gd name="T3" fmla="*/ 0 h 24"/>
                <a:gd name="T4" fmla="*/ 0 w 9"/>
                <a:gd name="T5" fmla="*/ 0 h 24"/>
                <a:gd name="T6" fmla="*/ 0 60000 65536"/>
                <a:gd name="T7" fmla="*/ 0 60000 65536"/>
                <a:gd name="T8" fmla="*/ 0 60000 65536"/>
                <a:gd name="T9" fmla="*/ 0 w 9"/>
                <a:gd name="T10" fmla="*/ 0 h 24"/>
                <a:gd name="T11" fmla="*/ 9 w 9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4">
                  <a:moveTo>
                    <a:pt x="0" y="24"/>
                  </a:move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78" name="Freeform 612"/>
            <p:cNvSpPr>
              <a:spLocks/>
            </p:cNvSpPr>
            <p:nvPr/>
          </p:nvSpPr>
          <p:spPr bwMode="auto">
            <a:xfrm>
              <a:off x="958" y="1082"/>
              <a:ext cx="2" cy="1"/>
            </a:xfrm>
            <a:custGeom>
              <a:avLst/>
              <a:gdLst>
                <a:gd name="T0" fmla="*/ 0 w 46"/>
                <a:gd name="T1" fmla="*/ 0 h 7"/>
                <a:gd name="T2" fmla="*/ 0 w 46"/>
                <a:gd name="T3" fmla="*/ 0 h 7"/>
                <a:gd name="T4" fmla="*/ 0 w 46"/>
                <a:gd name="T5" fmla="*/ 0 h 7"/>
                <a:gd name="T6" fmla="*/ 0 60000 65536"/>
                <a:gd name="T7" fmla="*/ 0 60000 65536"/>
                <a:gd name="T8" fmla="*/ 0 60000 65536"/>
                <a:gd name="T9" fmla="*/ 0 w 46"/>
                <a:gd name="T10" fmla="*/ 0 h 7"/>
                <a:gd name="T11" fmla="*/ 46 w 46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7">
                  <a:moveTo>
                    <a:pt x="0" y="0"/>
                  </a:moveTo>
                  <a:lnTo>
                    <a:pt x="45" y="7"/>
                  </a:lnTo>
                  <a:lnTo>
                    <a:pt x="46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79" name="Freeform 613"/>
            <p:cNvSpPr>
              <a:spLocks/>
            </p:cNvSpPr>
            <p:nvPr/>
          </p:nvSpPr>
          <p:spPr bwMode="auto">
            <a:xfrm>
              <a:off x="960" y="1081"/>
              <a:ext cx="1" cy="2"/>
            </a:xfrm>
            <a:custGeom>
              <a:avLst/>
              <a:gdLst>
                <a:gd name="T0" fmla="*/ 0 w 5"/>
                <a:gd name="T1" fmla="*/ 0 h 48"/>
                <a:gd name="T2" fmla="*/ 0 w 5"/>
                <a:gd name="T3" fmla="*/ 0 h 48"/>
                <a:gd name="T4" fmla="*/ 0 w 5"/>
                <a:gd name="T5" fmla="*/ 0 h 48"/>
                <a:gd name="T6" fmla="*/ 0 60000 65536"/>
                <a:gd name="T7" fmla="*/ 0 60000 65536"/>
                <a:gd name="T8" fmla="*/ 0 60000 65536"/>
                <a:gd name="T9" fmla="*/ 0 w 5"/>
                <a:gd name="T10" fmla="*/ 0 h 48"/>
                <a:gd name="T11" fmla="*/ 5 w 5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8">
                  <a:moveTo>
                    <a:pt x="5" y="4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80" name="Freeform 614"/>
            <p:cNvSpPr>
              <a:spLocks/>
            </p:cNvSpPr>
            <p:nvPr/>
          </p:nvSpPr>
          <p:spPr bwMode="auto">
            <a:xfrm>
              <a:off x="958" y="1081"/>
              <a:ext cx="2" cy="1"/>
            </a:xfrm>
            <a:custGeom>
              <a:avLst/>
              <a:gdLst>
                <a:gd name="T0" fmla="*/ 0 w 41"/>
                <a:gd name="T1" fmla="*/ 0 h 41"/>
                <a:gd name="T2" fmla="*/ 0 w 41"/>
                <a:gd name="T3" fmla="*/ 0 h 41"/>
                <a:gd name="T4" fmla="*/ 0 w 41"/>
                <a:gd name="T5" fmla="*/ 0 h 41"/>
                <a:gd name="T6" fmla="*/ 0 60000 65536"/>
                <a:gd name="T7" fmla="*/ 0 60000 65536"/>
                <a:gd name="T8" fmla="*/ 0 60000 65536"/>
                <a:gd name="T9" fmla="*/ 0 w 41"/>
                <a:gd name="T10" fmla="*/ 0 h 41"/>
                <a:gd name="T11" fmla="*/ 41 w 41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41">
                  <a:moveTo>
                    <a:pt x="0" y="41"/>
                  </a:moveTo>
                  <a:lnTo>
                    <a:pt x="40" y="0"/>
                  </a:lnTo>
                  <a:lnTo>
                    <a:pt x="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81" name="Freeform 615"/>
            <p:cNvSpPr>
              <a:spLocks/>
            </p:cNvSpPr>
            <p:nvPr/>
          </p:nvSpPr>
          <p:spPr bwMode="auto">
            <a:xfrm>
              <a:off x="985" y="1078"/>
              <a:ext cx="1" cy="2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82" name="Freeform 616"/>
            <p:cNvSpPr>
              <a:spLocks/>
            </p:cNvSpPr>
            <p:nvPr/>
          </p:nvSpPr>
          <p:spPr bwMode="auto">
            <a:xfrm>
              <a:off x="984" y="1079"/>
              <a:ext cx="1" cy="1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0" y="0"/>
                  </a:moveTo>
                  <a:lnTo>
                    <a:pt x="25" y="18"/>
                  </a:lnTo>
                  <a:lnTo>
                    <a:pt x="26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83" name="Freeform 617"/>
            <p:cNvSpPr>
              <a:spLocks/>
            </p:cNvSpPr>
            <p:nvPr/>
          </p:nvSpPr>
          <p:spPr bwMode="auto">
            <a:xfrm>
              <a:off x="984" y="1078"/>
              <a:ext cx="2" cy="1"/>
            </a:xfrm>
            <a:custGeom>
              <a:avLst/>
              <a:gdLst>
                <a:gd name="T0" fmla="*/ 0 w 36"/>
                <a:gd name="T1" fmla="*/ 0 h 13"/>
                <a:gd name="T2" fmla="*/ 0 w 36"/>
                <a:gd name="T3" fmla="*/ 0 h 13"/>
                <a:gd name="T4" fmla="*/ 0 w 36"/>
                <a:gd name="T5" fmla="*/ 0 h 13"/>
                <a:gd name="T6" fmla="*/ 0 60000 65536"/>
                <a:gd name="T7" fmla="*/ 0 60000 65536"/>
                <a:gd name="T8" fmla="*/ 0 60000 65536"/>
                <a:gd name="T9" fmla="*/ 0 w 36"/>
                <a:gd name="T10" fmla="*/ 0 h 13"/>
                <a:gd name="T11" fmla="*/ 36 w 3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3">
                  <a:moveTo>
                    <a:pt x="0" y="13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84" name="Freeform 618"/>
            <p:cNvSpPr>
              <a:spLocks/>
            </p:cNvSpPr>
            <p:nvPr/>
          </p:nvSpPr>
          <p:spPr bwMode="auto">
            <a:xfrm>
              <a:off x="981" y="1084"/>
              <a:ext cx="1" cy="2"/>
            </a:xfrm>
            <a:custGeom>
              <a:avLst/>
              <a:gdLst>
                <a:gd name="T0" fmla="*/ 0 w 41"/>
                <a:gd name="T1" fmla="*/ 0 h 42"/>
                <a:gd name="T2" fmla="*/ 0 w 41"/>
                <a:gd name="T3" fmla="*/ 0 h 42"/>
                <a:gd name="T4" fmla="*/ 0 w 41"/>
                <a:gd name="T5" fmla="*/ 0 h 42"/>
                <a:gd name="T6" fmla="*/ 0 60000 65536"/>
                <a:gd name="T7" fmla="*/ 0 60000 65536"/>
                <a:gd name="T8" fmla="*/ 0 60000 65536"/>
                <a:gd name="T9" fmla="*/ 0 w 41"/>
                <a:gd name="T10" fmla="*/ 0 h 42"/>
                <a:gd name="T11" fmla="*/ 41 w 41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42">
                  <a:moveTo>
                    <a:pt x="0" y="42"/>
                  </a:moveTo>
                  <a:lnTo>
                    <a:pt x="40" y="0"/>
                  </a:lnTo>
                  <a:lnTo>
                    <a:pt x="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85" name="Freeform 619"/>
            <p:cNvSpPr>
              <a:spLocks/>
            </p:cNvSpPr>
            <p:nvPr/>
          </p:nvSpPr>
          <p:spPr bwMode="auto">
            <a:xfrm>
              <a:off x="980" y="1077"/>
              <a:ext cx="1" cy="1"/>
            </a:xfrm>
            <a:custGeom>
              <a:avLst/>
              <a:gdLst>
                <a:gd name="T0" fmla="*/ 0 w 3"/>
                <a:gd name="T1" fmla="*/ 0 h 8"/>
                <a:gd name="T2" fmla="*/ 0 w 3"/>
                <a:gd name="T3" fmla="*/ 0 h 8"/>
                <a:gd name="T4" fmla="*/ 0 w 3"/>
                <a:gd name="T5" fmla="*/ 0 h 8"/>
                <a:gd name="T6" fmla="*/ 0 60000 65536"/>
                <a:gd name="T7" fmla="*/ 0 60000 65536"/>
                <a:gd name="T8" fmla="*/ 0 60000 65536"/>
                <a:gd name="T9" fmla="*/ 0 w 3"/>
                <a:gd name="T10" fmla="*/ 0 h 8"/>
                <a:gd name="T11" fmla="*/ 3 w 3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8">
                  <a:moveTo>
                    <a:pt x="3" y="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86" name="Freeform 620"/>
            <p:cNvSpPr>
              <a:spLocks/>
            </p:cNvSpPr>
            <p:nvPr/>
          </p:nvSpPr>
          <p:spPr bwMode="auto">
            <a:xfrm>
              <a:off x="979" y="1077"/>
              <a:ext cx="1" cy="1"/>
            </a:xfrm>
            <a:custGeom>
              <a:avLst/>
              <a:gdLst>
                <a:gd name="T0" fmla="*/ 0 w 32"/>
                <a:gd name="T1" fmla="*/ 0 h 2"/>
                <a:gd name="T2" fmla="*/ 0 w 32"/>
                <a:gd name="T3" fmla="*/ 1 h 2"/>
                <a:gd name="T4" fmla="*/ 0 w 32"/>
                <a:gd name="T5" fmla="*/ 1 h 2"/>
                <a:gd name="T6" fmla="*/ 0 60000 65536"/>
                <a:gd name="T7" fmla="*/ 0 60000 65536"/>
                <a:gd name="T8" fmla="*/ 0 60000 65536"/>
                <a:gd name="T9" fmla="*/ 0 w 32"/>
                <a:gd name="T10" fmla="*/ 0 h 2"/>
                <a:gd name="T11" fmla="*/ 32 w 3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2">
                  <a:moveTo>
                    <a:pt x="0" y="0"/>
                  </a:moveTo>
                  <a:lnTo>
                    <a:pt x="31" y="2"/>
                  </a:lnTo>
                  <a:lnTo>
                    <a:pt x="3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87" name="Freeform 621"/>
            <p:cNvSpPr>
              <a:spLocks/>
            </p:cNvSpPr>
            <p:nvPr/>
          </p:nvSpPr>
          <p:spPr bwMode="auto">
            <a:xfrm>
              <a:off x="979" y="1077"/>
              <a:ext cx="1" cy="1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6"/>
                  </a:move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88" name="Freeform 622"/>
            <p:cNvSpPr>
              <a:spLocks/>
            </p:cNvSpPr>
            <p:nvPr/>
          </p:nvSpPr>
          <p:spPr bwMode="auto">
            <a:xfrm>
              <a:off x="995" y="1077"/>
              <a:ext cx="1" cy="2"/>
            </a:xfrm>
            <a:custGeom>
              <a:avLst/>
              <a:gdLst>
                <a:gd name="T0" fmla="*/ 0 w 6"/>
                <a:gd name="T1" fmla="*/ 0 h 33"/>
                <a:gd name="T2" fmla="*/ 0 w 6"/>
                <a:gd name="T3" fmla="*/ 0 h 33"/>
                <a:gd name="T4" fmla="*/ 0 w 6"/>
                <a:gd name="T5" fmla="*/ 0 h 33"/>
                <a:gd name="T6" fmla="*/ 0 60000 65536"/>
                <a:gd name="T7" fmla="*/ 0 60000 65536"/>
                <a:gd name="T8" fmla="*/ 0 60000 65536"/>
                <a:gd name="T9" fmla="*/ 0 w 6"/>
                <a:gd name="T10" fmla="*/ 0 h 33"/>
                <a:gd name="T11" fmla="*/ 6 w 6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3">
                  <a:moveTo>
                    <a:pt x="6" y="3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89" name="Freeform 623"/>
            <p:cNvSpPr>
              <a:spLocks/>
            </p:cNvSpPr>
            <p:nvPr/>
          </p:nvSpPr>
          <p:spPr bwMode="auto">
            <a:xfrm>
              <a:off x="1010" y="1079"/>
              <a:ext cx="1" cy="1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90" name="Freeform 624"/>
            <p:cNvSpPr>
              <a:spLocks/>
            </p:cNvSpPr>
            <p:nvPr/>
          </p:nvSpPr>
          <p:spPr bwMode="auto">
            <a:xfrm>
              <a:off x="1009" y="1080"/>
              <a:ext cx="2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1" y="3"/>
                  </a:lnTo>
                  <a:lnTo>
                    <a:pt x="3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91" name="Freeform 625"/>
            <p:cNvSpPr>
              <a:spLocks/>
            </p:cNvSpPr>
            <p:nvPr/>
          </p:nvSpPr>
          <p:spPr bwMode="auto">
            <a:xfrm>
              <a:off x="994" y="1079"/>
              <a:ext cx="1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1" y="3"/>
                  </a:lnTo>
                  <a:lnTo>
                    <a:pt x="3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92" name="Freeform 626"/>
            <p:cNvSpPr>
              <a:spLocks/>
            </p:cNvSpPr>
            <p:nvPr/>
          </p:nvSpPr>
          <p:spPr bwMode="auto">
            <a:xfrm>
              <a:off x="994" y="1077"/>
              <a:ext cx="1" cy="2"/>
            </a:xfrm>
            <a:custGeom>
              <a:avLst/>
              <a:gdLst>
                <a:gd name="T0" fmla="*/ 0 w 26"/>
                <a:gd name="T1" fmla="*/ 0 h 30"/>
                <a:gd name="T2" fmla="*/ 0 w 26"/>
                <a:gd name="T3" fmla="*/ 0 h 30"/>
                <a:gd name="T4" fmla="*/ 0 w 26"/>
                <a:gd name="T5" fmla="*/ 0 h 30"/>
                <a:gd name="T6" fmla="*/ 0 60000 65536"/>
                <a:gd name="T7" fmla="*/ 0 60000 65536"/>
                <a:gd name="T8" fmla="*/ 0 60000 65536"/>
                <a:gd name="T9" fmla="*/ 0 w 26"/>
                <a:gd name="T10" fmla="*/ 0 h 30"/>
                <a:gd name="T11" fmla="*/ 26 w 26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30">
                  <a:moveTo>
                    <a:pt x="0" y="3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93" name="Freeform 627"/>
            <p:cNvSpPr>
              <a:spLocks/>
            </p:cNvSpPr>
            <p:nvPr/>
          </p:nvSpPr>
          <p:spPr bwMode="auto">
            <a:xfrm>
              <a:off x="1009" y="1079"/>
              <a:ext cx="1" cy="1"/>
            </a:xfrm>
            <a:custGeom>
              <a:avLst/>
              <a:gdLst>
                <a:gd name="T0" fmla="*/ 0 w 26"/>
                <a:gd name="T1" fmla="*/ 0 h 29"/>
                <a:gd name="T2" fmla="*/ 0 w 26"/>
                <a:gd name="T3" fmla="*/ 0 h 29"/>
                <a:gd name="T4" fmla="*/ 0 w 26"/>
                <a:gd name="T5" fmla="*/ 0 h 29"/>
                <a:gd name="T6" fmla="*/ 0 60000 65536"/>
                <a:gd name="T7" fmla="*/ 0 60000 65536"/>
                <a:gd name="T8" fmla="*/ 0 60000 65536"/>
                <a:gd name="T9" fmla="*/ 0 w 26"/>
                <a:gd name="T10" fmla="*/ 0 h 29"/>
                <a:gd name="T11" fmla="*/ 26 w 26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9">
                  <a:moveTo>
                    <a:pt x="0" y="2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94" name="Freeform 628"/>
            <p:cNvSpPr>
              <a:spLocks/>
            </p:cNvSpPr>
            <p:nvPr/>
          </p:nvSpPr>
          <p:spPr bwMode="auto">
            <a:xfrm>
              <a:off x="1016" y="1080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95" name="Freeform 629"/>
            <p:cNvSpPr>
              <a:spLocks/>
            </p:cNvSpPr>
            <p:nvPr/>
          </p:nvSpPr>
          <p:spPr bwMode="auto">
            <a:xfrm>
              <a:off x="1015" y="1081"/>
              <a:ext cx="1" cy="1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0 h 17"/>
                <a:gd name="T4" fmla="*/ 0 w 27"/>
                <a:gd name="T5" fmla="*/ 0 h 17"/>
                <a:gd name="T6" fmla="*/ 0 60000 65536"/>
                <a:gd name="T7" fmla="*/ 0 60000 65536"/>
                <a:gd name="T8" fmla="*/ 0 60000 65536"/>
                <a:gd name="T9" fmla="*/ 0 w 27"/>
                <a:gd name="T10" fmla="*/ 0 h 17"/>
                <a:gd name="T11" fmla="*/ 27 w 2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7">
                  <a:moveTo>
                    <a:pt x="0" y="0"/>
                  </a:moveTo>
                  <a:lnTo>
                    <a:pt x="26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96" name="Freeform 630"/>
            <p:cNvSpPr>
              <a:spLocks/>
            </p:cNvSpPr>
            <p:nvPr/>
          </p:nvSpPr>
          <p:spPr bwMode="auto">
            <a:xfrm>
              <a:off x="1015" y="1080"/>
              <a:ext cx="1" cy="1"/>
            </a:xfrm>
            <a:custGeom>
              <a:avLst/>
              <a:gdLst>
                <a:gd name="T0" fmla="*/ 0 w 37"/>
                <a:gd name="T1" fmla="*/ 0 h 14"/>
                <a:gd name="T2" fmla="*/ 0 w 37"/>
                <a:gd name="T3" fmla="*/ 0 h 14"/>
                <a:gd name="T4" fmla="*/ 0 w 37"/>
                <a:gd name="T5" fmla="*/ 0 h 14"/>
                <a:gd name="T6" fmla="*/ 0 60000 65536"/>
                <a:gd name="T7" fmla="*/ 0 60000 65536"/>
                <a:gd name="T8" fmla="*/ 0 60000 65536"/>
                <a:gd name="T9" fmla="*/ 0 w 37"/>
                <a:gd name="T10" fmla="*/ 0 h 14"/>
                <a:gd name="T11" fmla="*/ 37 w 3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4">
                  <a:moveTo>
                    <a:pt x="0" y="14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97" name="Freeform 631"/>
            <p:cNvSpPr>
              <a:spLocks/>
            </p:cNvSpPr>
            <p:nvPr/>
          </p:nvSpPr>
          <p:spPr bwMode="auto">
            <a:xfrm>
              <a:off x="1026" y="1080"/>
              <a:ext cx="1" cy="1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98" name="Freeform 632"/>
            <p:cNvSpPr>
              <a:spLocks/>
            </p:cNvSpPr>
            <p:nvPr/>
          </p:nvSpPr>
          <p:spPr bwMode="auto">
            <a:xfrm>
              <a:off x="1025" y="1081"/>
              <a:ext cx="1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1" y="3"/>
                  </a:lnTo>
                  <a:lnTo>
                    <a:pt x="3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99" name="Freeform 633"/>
            <p:cNvSpPr>
              <a:spLocks/>
            </p:cNvSpPr>
            <p:nvPr/>
          </p:nvSpPr>
          <p:spPr bwMode="auto">
            <a:xfrm>
              <a:off x="1025" y="1080"/>
              <a:ext cx="1" cy="1"/>
            </a:xfrm>
            <a:custGeom>
              <a:avLst/>
              <a:gdLst>
                <a:gd name="T0" fmla="*/ 0 w 26"/>
                <a:gd name="T1" fmla="*/ 0 h 29"/>
                <a:gd name="T2" fmla="*/ 0 w 26"/>
                <a:gd name="T3" fmla="*/ 0 h 29"/>
                <a:gd name="T4" fmla="*/ 0 w 26"/>
                <a:gd name="T5" fmla="*/ 0 h 29"/>
                <a:gd name="T6" fmla="*/ 0 60000 65536"/>
                <a:gd name="T7" fmla="*/ 0 60000 65536"/>
                <a:gd name="T8" fmla="*/ 0 60000 65536"/>
                <a:gd name="T9" fmla="*/ 0 w 26"/>
                <a:gd name="T10" fmla="*/ 0 h 29"/>
                <a:gd name="T11" fmla="*/ 26 w 26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9">
                  <a:moveTo>
                    <a:pt x="0" y="2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00" name="Freeform 634"/>
            <p:cNvSpPr>
              <a:spLocks/>
            </p:cNvSpPr>
            <p:nvPr/>
          </p:nvSpPr>
          <p:spPr bwMode="auto">
            <a:xfrm>
              <a:off x="1167" y="1148"/>
              <a:ext cx="18" cy="3"/>
            </a:xfrm>
            <a:custGeom>
              <a:avLst/>
              <a:gdLst>
                <a:gd name="T0" fmla="*/ 0 w 432"/>
                <a:gd name="T1" fmla="*/ 0 h 89"/>
                <a:gd name="T2" fmla="*/ 0 w 432"/>
                <a:gd name="T3" fmla="*/ 0 h 89"/>
                <a:gd name="T4" fmla="*/ 0 w 432"/>
                <a:gd name="T5" fmla="*/ 0 h 89"/>
                <a:gd name="T6" fmla="*/ 0 w 432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89"/>
                <a:gd name="T14" fmla="*/ 432 w 432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89">
                  <a:moveTo>
                    <a:pt x="0" y="0"/>
                  </a:moveTo>
                  <a:lnTo>
                    <a:pt x="215" y="89"/>
                  </a:lnTo>
                  <a:lnTo>
                    <a:pt x="431" y="0"/>
                  </a:lnTo>
                  <a:lnTo>
                    <a:pt x="4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01" name="Freeform 635"/>
            <p:cNvSpPr>
              <a:spLocks/>
            </p:cNvSpPr>
            <p:nvPr/>
          </p:nvSpPr>
          <p:spPr bwMode="auto">
            <a:xfrm>
              <a:off x="1168" y="1146"/>
              <a:ext cx="15" cy="3"/>
            </a:xfrm>
            <a:custGeom>
              <a:avLst/>
              <a:gdLst>
                <a:gd name="T0" fmla="*/ 0 w 360"/>
                <a:gd name="T1" fmla="*/ 0 h 74"/>
                <a:gd name="T2" fmla="*/ 0 w 360"/>
                <a:gd name="T3" fmla="*/ 0 h 74"/>
                <a:gd name="T4" fmla="*/ 0 w 360"/>
                <a:gd name="T5" fmla="*/ 0 h 74"/>
                <a:gd name="T6" fmla="*/ 0 w 360"/>
                <a:gd name="T7" fmla="*/ 0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0"/>
                <a:gd name="T13" fmla="*/ 0 h 74"/>
                <a:gd name="T14" fmla="*/ 360 w 360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0" h="74">
                  <a:moveTo>
                    <a:pt x="0" y="0"/>
                  </a:moveTo>
                  <a:lnTo>
                    <a:pt x="179" y="74"/>
                  </a:lnTo>
                  <a:lnTo>
                    <a:pt x="359" y="0"/>
                  </a:lnTo>
                  <a:lnTo>
                    <a:pt x="36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02" name="Freeform 636"/>
            <p:cNvSpPr>
              <a:spLocks/>
            </p:cNvSpPr>
            <p:nvPr/>
          </p:nvSpPr>
          <p:spPr bwMode="auto">
            <a:xfrm>
              <a:off x="1114" y="1083"/>
              <a:ext cx="2" cy="1"/>
            </a:xfrm>
            <a:custGeom>
              <a:avLst/>
              <a:gdLst>
                <a:gd name="T0" fmla="*/ 0 w 46"/>
                <a:gd name="T1" fmla="*/ 0 h 8"/>
                <a:gd name="T2" fmla="*/ 0 w 46"/>
                <a:gd name="T3" fmla="*/ 0 h 8"/>
                <a:gd name="T4" fmla="*/ 0 w 46"/>
                <a:gd name="T5" fmla="*/ 0 h 8"/>
                <a:gd name="T6" fmla="*/ 0 60000 65536"/>
                <a:gd name="T7" fmla="*/ 0 60000 65536"/>
                <a:gd name="T8" fmla="*/ 0 60000 65536"/>
                <a:gd name="T9" fmla="*/ 0 w 46"/>
                <a:gd name="T10" fmla="*/ 0 h 8"/>
                <a:gd name="T11" fmla="*/ 46 w 4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8">
                  <a:moveTo>
                    <a:pt x="0" y="0"/>
                  </a:moveTo>
                  <a:lnTo>
                    <a:pt x="45" y="8"/>
                  </a:lnTo>
                  <a:lnTo>
                    <a:pt x="46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03" name="Freeform 637"/>
            <p:cNvSpPr>
              <a:spLocks/>
            </p:cNvSpPr>
            <p:nvPr/>
          </p:nvSpPr>
          <p:spPr bwMode="auto">
            <a:xfrm>
              <a:off x="1114" y="1081"/>
              <a:ext cx="2" cy="2"/>
            </a:xfrm>
            <a:custGeom>
              <a:avLst/>
              <a:gdLst>
                <a:gd name="T0" fmla="*/ 0 w 41"/>
                <a:gd name="T1" fmla="*/ 0 h 41"/>
                <a:gd name="T2" fmla="*/ 0 w 41"/>
                <a:gd name="T3" fmla="*/ 0 h 41"/>
                <a:gd name="T4" fmla="*/ 0 w 41"/>
                <a:gd name="T5" fmla="*/ 0 h 41"/>
                <a:gd name="T6" fmla="*/ 0 60000 65536"/>
                <a:gd name="T7" fmla="*/ 0 60000 65536"/>
                <a:gd name="T8" fmla="*/ 0 60000 65536"/>
                <a:gd name="T9" fmla="*/ 0 w 41"/>
                <a:gd name="T10" fmla="*/ 0 h 41"/>
                <a:gd name="T11" fmla="*/ 41 w 41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41">
                  <a:moveTo>
                    <a:pt x="0" y="41"/>
                  </a:moveTo>
                  <a:lnTo>
                    <a:pt x="40" y="0"/>
                  </a:lnTo>
                  <a:lnTo>
                    <a:pt x="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04" name="Freeform 638"/>
            <p:cNvSpPr>
              <a:spLocks/>
            </p:cNvSpPr>
            <p:nvPr/>
          </p:nvSpPr>
          <p:spPr bwMode="auto">
            <a:xfrm>
              <a:off x="1100" y="1093"/>
              <a:ext cx="15" cy="3"/>
            </a:xfrm>
            <a:custGeom>
              <a:avLst/>
              <a:gdLst>
                <a:gd name="T0" fmla="*/ 0 w 360"/>
                <a:gd name="T1" fmla="*/ 0 h 75"/>
                <a:gd name="T2" fmla="*/ 0 w 360"/>
                <a:gd name="T3" fmla="*/ 0 h 75"/>
                <a:gd name="T4" fmla="*/ 0 w 360"/>
                <a:gd name="T5" fmla="*/ 0 h 75"/>
                <a:gd name="T6" fmla="*/ 0 w 360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0"/>
                <a:gd name="T13" fmla="*/ 0 h 75"/>
                <a:gd name="T14" fmla="*/ 360 w 360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0" h="75">
                  <a:moveTo>
                    <a:pt x="360" y="75"/>
                  </a:moveTo>
                  <a:lnTo>
                    <a:pt x="179" y="0"/>
                  </a:lnTo>
                  <a:lnTo>
                    <a:pt x="0" y="75"/>
                  </a:lnTo>
                  <a:lnTo>
                    <a:pt x="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05" name="Freeform 639"/>
            <p:cNvSpPr>
              <a:spLocks/>
            </p:cNvSpPr>
            <p:nvPr/>
          </p:nvSpPr>
          <p:spPr bwMode="auto">
            <a:xfrm>
              <a:off x="1099" y="1091"/>
              <a:ext cx="18" cy="4"/>
            </a:xfrm>
            <a:custGeom>
              <a:avLst/>
              <a:gdLst>
                <a:gd name="T0" fmla="*/ 0 w 431"/>
                <a:gd name="T1" fmla="*/ 0 h 90"/>
                <a:gd name="T2" fmla="*/ 0 w 431"/>
                <a:gd name="T3" fmla="*/ 0 h 90"/>
                <a:gd name="T4" fmla="*/ 0 w 431"/>
                <a:gd name="T5" fmla="*/ 0 h 90"/>
                <a:gd name="T6" fmla="*/ 0 w 431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1"/>
                <a:gd name="T13" fmla="*/ 0 h 90"/>
                <a:gd name="T14" fmla="*/ 431 w 431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1" h="90">
                  <a:moveTo>
                    <a:pt x="431" y="90"/>
                  </a:moveTo>
                  <a:lnTo>
                    <a:pt x="215" y="0"/>
                  </a:lnTo>
                  <a:lnTo>
                    <a:pt x="0" y="90"/>
                  </a:lnTo>
                  <a:lnTo>
                    <a:pt x="1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06" name="Freeform 640"/>
            <p:cNvSpPr>
              <a:spLocks/>
            </p:cNvSpPr>
            <p:nvPr/>
          </p:nvSpPr>
          <p:spPr bwMode="auto">
            <a:xfrm>
              <a:off x="1107" y="1085"/>
              <a:ext cx="1" cy="2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07" name="Freeform 641"/>
            <p:cNvSpPr>
              <a:spLocks/>
            </p:cNvSpPr>
            <p:nvPr/>
          </p:nvSpPr>
          <p:spPr bwMode="auto">
            <a:xfrm>
              <a:off x="1106" y="1085"/>
              <a:ext cx="2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08" name="Freeform 642"/>
            <p:cNvSpPr>
              <a:spLocks/>
            </p:cNvSpPr>
            <p:nvPr/>
          </p:nvSpPr>
          <p:spPr bwMode="auto">
            <a:xfrm>
              <a:off x="1087" y="1085"/>
              <a:ext cx="1" cy="2"/>
            </a:xfrm>
            <a:custGeom>
              <a:avLst/>
              <a:gdLst>
                <a:gd name="T0" fmla="*/ 0 w 5"/>
                <a:gd name="T1" fmla="*/ 0 h 32"/>
                <a:gd name="T2" fmla="*/ 0 w 5"/>
                <a:gd name="T3" fmla="*/ 0 h 32"/>
                <a:gd name="T4" fmla="*/ 0 w 5"/>
                <a:gd name="T5" fmla="*/ 0 h 32"/>
                <a:gd name="T6" fmla="*/ 0 60000 65536"/>
                <a:gd name="T7" fmla="*/ 0 60000 65536"/>
                <a:gd name="T8" fmla="*/ 0 60000 65536"/>
                <a:gd name="T9" fmla="*/ 0 w 5"/>
                <a:gd name="T10" fmla="*/ 0 h 32"/>
                <a:gd name="T11" fmla="*/ 5 w 5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2">
                  <a:moveTo>
                    <a:pt x="5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09" name="Freeform 643"/>
            <p:cNvSpPr>
              <a:spLocks/>
            </p:cNvSpPr>
            <p:nvPr/>
          </p:nvSpPr>
          <p:spPr bwMode="auto">
            <a:xfrm>
              <a:off x="1085" y="1085"/>
              <a:ext cx="2" cy="2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0 h 30"/>
                <a:gd name="T4" fmla="*/ 0 w 25"/>
                <a:gd name="T5" fmla="*/ 0 h 30"/>
                <a:gd name="T6" fmla="*/ 0 60000 65536"/>
                <a:gd name="T7" fmla="*/ 0 60000 65536"/>
                <a:gd name="T8" fmla="*/ 0 60000 65536"/>
                <a:gd name="T9" fmla="*/ 0 w 25"/>
                <a:gd name="T10" fmla="*/ 0 h 30"/>
                <a:gd name="T11" fmla="*/ 25 w 25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30">
                  <a:moveTo>
                    <a:pt x="0" y="3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10" name="Freeform 644"/>
            <p:cNvSpPr>
              <a:spLocks/>
            </p:cNvSpPr>
            <p:nvPr/>
          </p:nvSpPr>
          <p:spPr bwMode="auto">
            <a:xfrm>
              <a:off x="1048" y="1095"/>
              <a:ext cx="51" cy="51"/>
            </a:xfrm>
            <a:custGeom>
              <a:avLst/>
              <a:gdLst>
                <a:gd name="T0" fmla="*/ 0 w 1230"/>
                <a:gd name="T1" fmla="*/ 0 h 1231"/>
                <a:gd name="T2" fmla="*/ 0 w 1230"/>
                <a:gd name="T3" fmla="*/ 0 h 1231"/>
                <a:gd name="T4" fmla="*/ 0 w 1230"/>
                <a:gd name="T5" fmla="*/ 0 h 1231"/>
                <a:gd name="T6" fmla="*/ 0 60000 65536"/>
                <a:gd name="T7" fmla="*/ 0 60000 65536"/>
                <a:gd name="T8" fmla="*/ 0 60000 65536"/>
                <a:gd name="T9" fmla="*/ 0 w 1230"/>
                <a:gd name="T10" fmla="*/ 0 h 1231"/>
                <a:gd name="T11" fmla="*/ 1230 w 1230"/>
                <a:gd name="T12" fmla="*/ 1231 h 12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30" h="1231">
                  <a:moveTo>
                    <a:pt x="1230" y="0"/>
                  </a:moveTo>
                  <a:lnTo>
                    <a:pt x="0" y="1231"/>
                  </a:lnTo>
                  <a:lnTo>
                    <a:pt x="1" y="123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11" name="Freeform 645"/>
            <p:cNvSpPr>
              <a:spLocks/>
            </p:cNvSpPr>
            <p:nvPr/>
          </p:nvSpPr>
          <p:spPr bwMode="auto">
            <a:xfrm>
              <a:off x="1049" y="1096"/>
              <a:ext cx="51" cy="52"/>
            </a:xfrm>
            <a:custGeom>
              <a:avLst/>
              <a:gdLst>
                <a:gd name="T0" fmla="*/ 0 w 1235"/>
                <a:gd name="T1" fmla="*/ 0 h 1235"/>
                <a:gd name="T2" fmla="*/ 0 w 1235"/>
                <a:gd name="T3" fmla="*/ 0 h 1235"/>
                <a:gd name="T4" fmla="*/ 0 w 1235"/>
                <a:gd name="T5" fmla="*/ 0 h 1235"/>
                <a:gd name="T6" fmla="*/ 0 60000 65536"/>
                <a:gd name="T7" fmla="*/ 0 60000 65536"/>
                <a:gd name="T8" fmla="*/ 0 60000 65536"/>
                <a:gd name="T9" fmla="*/ 0 w 1235"/>
                <a:gd name="T10" fmla="*/ 0 h 1235"/>
                <a:gd name="T11" fmla="*/ 1235 w 1235"/>
                <a:gd name="T12" fmla="*/ 1235 h 12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35" h="1235">
                  <a:moveTo>
                    <a:pt x="1235" y="0"/>
                  </a:moveTo>
                  <a:lnTo>
                    <a:pt x="0" y="1235"/>
                  </a:lnTo>
                  <a:lnTo>
                    <a:pt x="1" y="123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12" name="Freeform 646"/>
            <p:cNvSpPr>
              <a:spLocks/>
            </p:cNvSpPr>
            <p:nvPr/>
          </p:nvSpPr>
          <p:spPr bwMode="auto">
            <a:xfrm>
              <a:off x="1059" y="1090"/>
              <a:ext cx="1" cy="1"/>
            </a:xfrm>
            <a:custGeom>
              <a:avLst/>
              <a:gdLst>
                <a:gd name="T0" fmla="*/ 0 w 2"/>
                <a:gd name="T1" fmla="*/ 0 h 5"/>
                <a:gd name="T2" fmla="*/ 1 w 2"/>
                <a:gd name="T3" fmla="*/ 0 h 5"/>
                <a:gd name="T4" fmla="*/ 1 w 2"/>
                <a:gd name="T5" fmla="*/ 0 h 5"/>
                <a:gd name="T6" fmla="*/ 0 60000 65536"/>
                <a:gd name="T7" fmla="*/ 0 60000 65536"/>
                <a:gd name="T8" fmla="*/ 0 60000 65536"/>
                <a:gd name="T9" fmla="*/ 0 w 2"/>
                <a:gd name="T10" fmla="*/ 0 h 5"/>
                <a:gd name="T11" fmla="*/ 2 w 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5">
                  <a:moveTo>
                    <a:pt x="0" y="5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13" name="Freeform 647"/>
            <p:cNvSpPr>
              <a:spLocks/>
            </p:cNvSpPr>
            <p:nvPr/>
          </p:nvSpPr>
          <p:spPr bwMode="auto">
            <a:xfrm>
              <a:off x="1059" y="1090"/>
              <a:ext cx="1" cy="1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0 h 5"/>
                <a:gd name="T4" fmla="*/ 0 w 13"/>
                <a:gd name="T5" fmla="*/ 0 h 5"/>
                <a:gd name="T6" fmla="*/ 0 60000 65536"/>
                <a:gd name="T7" fmla="*/ 0 60000 65536"/>
                <a:gd name="T8" fmla="*/ 0 60000 65536"/>
                <a:gd name="T9" fmla="*/ 0 w 13"/>
                <a:gd name="T10" fmla="*/ 0 h 5"/>
                <a:gd name="T11" fmla="*/ 13 w 1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5">
                  <a:moveTo>
                    <a:pt x="0" y="5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14" name="Freeform 648"/>
            <p:cNvSpPr>
              <a:spLocks/>
            </p:cNvSpPr>
            <p:nvPr/>
          </p:nvSpPr>
          <p:spPr bwMode="auto">
            <a:xfrm>
              <a:off x="1085" y="1087"/>
              <a:ext cx="2" cy="1"/>
            </a:xfrm>
            <a:custGeom>
              <a:avLst/>
              <a:gdLst>
                <a:gd name="T0" fmla="*/ 0 w 30"/>
                <a:gd name="T1" fmla="*/ 0 h 3"/>
                <a:gd name="T2" fmla="*/ 0 w 30"/>
                <a:gd name="T3" fmla="*/ 0 h 3"/>
                <a:gd name="T4" fmla="*/ 0 w 30"/>
                <a:gd name="T5" fmla="*/ 0 h 3"/>
                <a:gd name="T6" fmla="*/ 0 60000 65536"/>
                <a:gd name="T7" fmla="*/ 0 60000 65536"/>
                <a:gd name="T8" fmla="*/ 0 60000 65536"/>
                <a:gd name="T9" fmla="*/ 0 w 30"/>
                <a:gd name="T10" fmla="*/ 0 h 3"/>
                <a:gd name="T11" fmla="*/ 30 w 3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">
                  <a:moveTo>
                    <a:pt x="0" y="0"/>
                  </a:moveTo>
                  <a:lnTo>
                    <a:pt x="29" y="3"/>
                  </a:lnTo>
                  <a:lnTo>
                    <a:pt x="3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15" name="Freeform 649"/>
            <p:cNvSpPr>
              <a:spLocks/>
            </p:cNvSpPr>
            <p:nvPr/>
          </p:nvSpPr>
          <p:spPr bwMode="auto">
            <a:xfrm>
              <a:off x="1106" y="1086"/>
              <a:ext cx="1" cy="1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60000 65536"/>
                <a:gd name="T7" fmla="*/ 0 60000 65536"/>
                <a:gd name="T8" fmla="*/ 0 60000 65536"/>
                <a:gd name="T9" fmla="*/ 0 w 27"/>
                <a:gd name="T10" fmla="*/ 0 h 18"/>
                <a:gd name="T11" fmla="*/ 27 w 2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8">
                  <a:moveTo>
                    <a:pt x="0" y="0"/>
                  </a:moveTo>
                  <a:lnTo>
                    <a:pt x="26" y="18"/>
                  </a:lnTo>
                  <a:lnTo>
                    <a:pt x="27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16" name="Freeform 650"/>
            <p:cNvSpPr>
              <a:spLocks/>
            </p:cNvSpPr>
            <p:nvPr/>
          </p:nvSpPr>
          <p:spPr bwMode="auto">
            <a:xfrm>
              <a:off x="1102" y="1087"/>
              <a:ext cx="1" cy="1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17" name="Freeform 651"/>
            <p:cNvSpPr>
              <a:spLocks/>
            </p:cNvSpPr>
            <p:nvPr/>
          </p:nvSpPr>
          <p:spPr bwMode="auto">
            <a:xfrm>
              <a:off x="1101" y="1088"/>
              <a:ext cx="1" cy="1"/>
            </a:xfrm>
            <a:custGeom>
              <a:avLst/>
              <a:gdLst>
                <a:gd name="T0" fmla="*/ 0 w 31"/>
                <a:gd name="T1" fmla="*/ 0 h 3"/>
                <a:gd name="T2" fmla="*/ 0 w 31"/>
                <a:gd name="T3" fmla="*/ 0 h 3"/>
                <a:gd name="T4" fmla="*/ 0 w 31"/>
                <a:gd name="T5" fmla="*/ 0 h 3"/>
                <a:gd name="T6" fmla="*/ 0 60000 65536"/>
                <a:gd name="T7" fmla="*/ 0 60000 65536"/>
                <a:gd name="T8" fmla="*/ 0 60000 65536"/>
                <a:gd name="T9" fmla="*/ 0 w 31"/>
                <a:gd name="T10" fmla="*/ 0 h 3"/>
                <a:gd name="T11" fmla="*/ 31 w 3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">
                  <a:moveTo>
                    <a:pt x="0" y="0"/>
                  </a:moveTo>
                  <a:lnTo>
                    <a:pt x="30" y="3"/>
                  </a:lnTo>
                  <a:lnTo>
                    <a:pt x="3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18" name="Freeform 652"/>
            <p:cNvSpPr>
              <a:spLocks/>
            </p:cNvSpPr>
            <p:nvPr/>
          </p:nvSpPr>
          <p:spPr bwMode="auto">
            <a:xfrm>
              <a:off x="1101" y="1087"/>
              <a:ext cx="1" cy="1"/>
            </a:xfrm>
            <a:custGeom>
              <a:avLst/>
              <a:gdLst>
                <a:gd name="T0" fmla="*/ 0 w 25"/>
                <a:gd name="T1" fmla="*/ 0 h 29"/>
                <a:gd name="T2" fmla="*/ 0 w 25"/>
                <a:gd name="T3" fmla="*/ 0 h 29"/>
                <a:gd name="T4" fmla="*/ 0 w 25"/>
                <a:gd name="T5" fmla="*/ 0 h 29"/>
                <a:gd name="T6" fmla="*/ 0 60000 65536"/>
                <a:gd name="T7" fmla="*/ 0 60000 65536"/>
                <a:gd name="T8" fmla="*/ 0 60000 65536"/>
                <a:gd name="T9" fmla="*/ 0 w 25"/>
                <a:gd name="T10" fmla="*/ 0 h 29"/>
                <a:gd name="T11" fmla="*/ 25 w 25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29">
                  <a:moveTo>
                    <a:pt x="0" y="29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19" name="Freeform 653"/>
            <p:cNvSpPr>
              <a:spLocks/>
            </p:cNvSpPr>
            <p:nvPr/>
          </p:nvSpPr>
          <p:spPr bwMode="auto">
            <a:xfrm>
              <a:off x="1046" y="1082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20" name="Freeform 654"/>
            <p:cNvSpPr>
              <a:spLocks/>
            </p:cNvSpPr>
            <p:nvPr/>
          </p:nvSpPr>
          <p:spPr bwMode="auto">
            <a:xfrm>
              <a:off x="1045" y="1082"/>
              <a:ext cx="1" cy="1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0 h 17"/>
                <a:gd name="T4" fmla="*/ 0 w 27"/>
                <a:gd name="T5" fmla="*/ 0 h 17"/>
                <a:gd name="T6" fmla="*/ 0 60000 65536"/>
                <a:gd name="T7" fmla="*/ 0 60000 65536"/>
                <a:gd name="T8" fmla="*/ 0 60000 65536"/>
                <a:gd name="T9" fmla="*/ 0 w 27"/>
                <a:gd name="T10" fmla="*/ 0 h 17"/>
                <a:gd name="T11" fmla="*/ 27 w 2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7">
                  <a:moveTo>
                    <a:pt x="0" y="0"/>
                  </a:moveTo>
                  <a:lnTo>
                    <a:pt x="26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21" name="Freeform 655"/>
            <p:cNvSpPr>
              <a:spLocks/>
            </p:cNvSpPr>
            <p:nvPr/>
          </p:nvSpPr>
          <p:spPr bwMode="auto">
            <a:xfrm>
              <a:off x="1045" y="1082"/>
              <a:ext cx="2" cy="1"/>
            </a:xfrm>
            <a:custGeom>
              <a:avLst/>
              <a:gdLst>
                <a:gd name="T0" fmla="*/ 0 w 37"/>
                <a:gd name="T1" fmla="*/ 0 h 14"/>
                <a:gd name="T2" fmla="*/ 0 w 37"/>
                <a:gd name="T3" fmla="*/ 0 h 14"/>
                <a:gd name="T4" fmla="*/ 0 w 37"/>
                <a:gd name="T5" fmla="*/ 0 h 14"/>
                <a:gd name="T6" fmla="*/ 0 60000 65536"/>
                <a:gd name="T7" fmla="*/ 0 60000 65536"/>
                <a:gd name="T8" fmla="*/ 0 60000 65536"/>
                <a:gd name="T9" fmla="*/ 0 w 37"/>
                <a:gd name="T10" fmla="*/ 0 h 14"/>
                <a:gd name="T11" fmla="*/ 37 w 3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4">
                  <a:moveTo>
                    <a:pt x="0" y="14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22" name="Freeform 656"/>
            <p:cNvSpPr>
              <a:spLocks/>
            </p:cNvSpPr>
            <p:nvPr/>
          </p:nvSpPr>
          <p:spPr bwMode="auto">
            <a:xfrm>
              <a:off x="1041" y="1081"/>
              <a:ext cx="1" cy="2"/>
            </a:xfrm>
            <a:custGeom>
              <a:avLst/>
              <a:gdLst>
                <a:gd name="T0" fmla="*/ 0 w 7"/>
                <a:gd name="T1" fmla="*/ 0 h 31"/>
                <a:gd name="T2" fmla="*/ 0 w 7"/>
                <a:gd name="T3" fmla="*/ 0 h 31"/>
                <a:gd name="T4" fmla="*/ 0 w 7"/>
                <a:gd name="T5" fmla="*/ 0 h 31"/>
                <a:gd name="T6" fmla="*/ 0 60000 65536"/>
                <a:gd name="T7" fmla="*/ 0 60000 65536"/>
                <a:gd name="T8" fmla="*/ 0 60000 65536"/>
                <a:gd name="T9" fmla="*/ 0 w 7"/>
                <a:gd name="T10" fmla="*/ 0 h 31"/>
                <a:gd name="T11" fmla="*/ 7 w 7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1">
                  <a:moveTo>
                    <a:pt x="7" y="3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23" name="Freeform 657"/>
            <p:cNvSpPr>
              <a:spLocks/>
            </p:cNvSpPr>
            <p:nvPr/>
          </p:nvSpPr>
          <p:spPr bwMode="auto">
            <a:xfrm>
              <a:off x="1040" y="1083"/>
              <a:ext cx="1" cy="1"/>
            </a:xfrm>
            <a:custGeom>
              <a:avLst/>
              <a:gdLst>
                <a:gd name="T0" fmla="*/ 0 w 31"/>
                <a:gd name="T1" fmla="*/ 0 h 3"/>
                <a:gd name="T2" fmla="*/ 0 w 31"/>
                <a:gd name="T3" fmla="*/ 0 h 3"/>
                <a:gd name="T4" fmla="*/ 0 w 31"/>
                <a:gd name="T5" fmla="*/ 0 h 3"/>
                <a:gd name="T6" fmla="*/ 0 60000 65536"/>
                <a:gd name="T7" fmla="*/ 0 60000 65536"/>
                <a:gd name="T8" fmla="*/ 0 60000 65536"/>
                <a:gd name="T9" fmla="*/ 0 w 31"/>
                <a:gd name="T10" fmla="*/ 0 h 3"/>
                <a:gd name="T11" fmla="*/ 31 w 3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">
                  <a:moveTo>
                    <a:pt x="0" y="0"/>
                  </a:moveTo>
                  <a:lnTo>
                    <a:pt x="30" y="3"/>
                  </a:lnTo>
                  <a:lnTo>
                    <a:pt x="3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24" name="Freeform 658"/>
            <p:cNvSpPr>
              <a:spLocks/>
            </p:cNvSpPr>
            <p:nvPr/>
          </p:nvSpPr>
          <p:spPr bwMode="auto">
            <a:xfrm>
              <a:off x="1040" y="1081"/>
              <a:ext cx="1" cy="2"/>
            </a:xfrm>
            <a:custGeom>
              <a:avLst/>
              <a:gdLst>
                <a:gd name="T0" fmla="*/ 0 w 24"/>
                <a:gd name="T1" fmla="*/ 0 h 28"/>
                <a:gd name="T2" fmla="*/ 0 w 24"/>
                <a:gd name="T3" fmla="*/ 0 h 28"/>
                <a:gd name="T4" fmla="*/ 0 w 24"/>
                <a:gd name="T5" fmla="*/ 0 h 28"/>
                <a:gd name="T6" fmla="*/ 0 60000 65536"/>
                <a:gd name="T7" fmla="*/ 0 60000 65536"/>
                <a:gd name="T8" fmla="*/ 0 60000 65536"/>
                <a:gd name="T9" fmla="*/ 0 w 24"/>
                <a:gd name="T10" fmla="*/ 0 h 28"/>
                <a:gd name="T11" fmla="*/ 24 w 24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28">
                  <a:moveTo>
                    <a:pt x="0" y="28"/>
                  </a:moveTo>
                  <a:lnTo>
                    <a:pt x="23" y="0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25" name="Freeform 659"/>
            <p:cNvSpPr>
              <a:spLocks/>
            </p:cNvSpPr>
            <p:nvPr/>
          </p:nvSpPr>
          <p:spPr bwMode="auto">
            <a:xfrm>
              <a:off x="1056" y="1083"/>
              <a:ext cx="1" cy="1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26" name="Freeform 660"/>
            <p:cNvSpPr>
              <a:spLocks/>
            </p:cNvSpPr>
            <p:nvPr/>
          </p:nvSpPr>
          <p:spPr bwMode="auto">
            <a:xfrm>
              <a:off x="1071" y="1084"/>
              <a:ext cx="1" cy="1"/>
            </a:xfrm>
            <a:custGeom>
              <a:avLst/>
              <a:gdLst>
                <a:gd name="T0" fmla="*/ 0 w 5"/>
                <a:gd name="T1" fmla="*/ 0 h 32"/>
                <a:gd name="T2" fmla="*/ 0 w 5"/>
                <a:gd name="T3" fmla="*/ 0 h 32"/>
                <a:gd name="T4" fmla="*/ 0 w 5"/>
                <a:gd name="T5" fmla="*/ 0 h 32"/>
                <a:gd name="T6" fmla="*/ 0 60000 65536"/>
                <a:gd name="T7" fmla="*/ 0 60000 65536"/>
                <a:gd name="T8" fmla="*/ 0 60000 65536"/>
                <a:gd name="T9" fmla="*/ 0 w 5"/>
                <a:gd name="T10" fmla="*/ 0 h 32"/>
                <a:gd name="T11" fmla="*/ 5 w 5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2">
                  <a:moveTo>
                    <a:pt x="5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27" name="Freeform 661"/>
            <p:cNvSpPr>
              <a:spLocks/>
            </p:cNvSpPr>
            <p:nvPr/>
          </p:nvSpPr>
          <p:spPr bwMode="auto">
            <a:xfrm>
              <a:off x="1070" y="1085"/>
              <a:ext cx="2" cy="1"/>
            </a:xfrm>
            <a:custGeom>
              <a:avLst/>
              <a:gdLst>
                <a:gd name="T0" fmla="*/ 0 w 31"/>
                <a:gd name="T1" fmla="*/ 0 h 2"/>
                <a:gd name="T2" fmla="*/ 0 w 31"/>
                <a:gd name="T3" fmla="*/ 1 h 2"/>
                <a:gd name="T4" fmla="*/ 0 w 31"/>
                <a:gd name="T5" fmla="*/ 1 h 2"/>
                <a:gd name="T6" fmla="*/ 0 60000 65536"/>
                <a:gd name="T7" fmla="*/ 0 60000 65536"/>
                <a:gd name="T8" fmla="*/ 0 60000 65536"/>
                <a:gd name="T9" fmla="*/ 0 w 31"/>
                <a:gd name="T10" fmla="*/ 0 h 2"/>
                <a:gd name="T11" fmla="*/ 31 w 3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2">
                  <a:moveTo>
                    <a:pt x="0" y="0"/>
                  </a:moveTo>
                  <a:lnTo>
                    <a:pt x="30" y="2"/>
                  </a:lnTo>
                  <a:lnTo>
                    <a:pt x="3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28" name="Freeform 662"/>
            <p:cNvSpPr>
              <a:spLocks/>
            </p:cNvSpPr>
            <p:nvPr/>
          </p:nvSpPr>
          <p:spPr bwMode="auto">
            <a:xfrm>
              <a:off x="1055" y="1084"/>
              <a:ext cx="1" cy="1"/>
            </a:xfrm>
            <a:custGeom>
              <a:avLst/>
              <a:gdLst>
                <a:gd name="T0" fmla="*/ 0 w 31"/>
                <a:gd name="T1" fmla="*/ 0 h 2"/>
                <a:gd name="T2" fmla="*/ 0 w 31"/>
                <a:gd name="T3" fmla="*/ 1 h 2"/>
                <a:gd name="T4" fmla="*/ 0 w 31"/>
                <a:gd name="T5" fmla="*/ 1 h 2"/>
                <a:gd name="T6" fmla="*/ 0 60000 65536"/>
                <a:gd name="T7" fmla="*/ 0 60000 65536"/>
                <a:gd name="T8" fmla="*/ 0 60000 65536"/>
                <a:gd name="T9" fmla="*/ 0 w 31"/>
                <a:gd name="T10" fmla="*/ 0 h 2"/>
                <a:gd name="T11" fmla="*/ 31 w 3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2">
                  <a:moveTo>
                    <a:pt x="0" y="0"/>
                  </a:moveTo>
                  <a:lnTo>
                    <a:pt x="30" y="2"/>
                  </a:lnTo>
                  <a:lnTo>
                    <a:pt x="3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29" name="Freeform 663"/>
            <p:cNvSpPr>
              <a:spLocks/>
            </p:cNvSpPr>
            <p:nvPr/>
          </p:nvSpPr>
          <p:spPr bwMode="auto">
            <a:xfrm>
              <a:off x="1055" y="1083"/>
              <a:ext cx="1" cy="1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0 h 30"/>
                <a:gd name="T4" fmla="*/ 0 w 25"/>
                <a:gd name="T5" fmla="*/ 0 h 30"/>
                <a:gd name="T6" fmla="*/ 0 60000 65536"/>
                <a:gd name="T7" fmla="*/ 0 60000 65536"/>
                <a:gd name="T8" fmla="*/ 0 60000 65536"/>
                <a:gd name="T9" fmla="*/ 0 w 25"/>
                <a:gd name="T10" fmla="*/ 0 h 30"/>
                <a:gd name="T11" fmla="*/ 25 w 25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30">
                  <a:moveTo>
                    <a:pt x="0" y="3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30" name="Freeform 664"/>
            <p:cNvSpPr>
              <a:spLocks/>
            </p:cNvSpPr>
            <p:nvPr/>
          </p:nvSpPr>
          <p:spPr bwMode="auto">
            <a:xfrm>
              <a:off x="1070" y="1084"/>
              <a:ext cx="1" cy="1"/>
            </a:xfrm>
            <a:custGeom>
              <a:avLst/>
              <a:gdLst>
                <a:gd name="T0" fmla="*/ 0 w 26"/>
                <a:gd name="T1" fmla="*/ 0 h 30"/>
                <a:gd name="T2" fmla="*/ 0 w 26"/>
                <a:gd name="T3" fmla="*/ 0 h 30"/>
                <a:gd name="T4" fmla="*/ 0 w 26"/>
                <a:gd name="T5" fmla="*/ 0 h 30"/>
                <a:gd name="T6" fmla="*/ 0 60000 65536"/>
                <a:gd name="T7" fmla="*/ 0 60000 65536"/>
                <a:gd name="T8" fmla="*/ 0 60000 65536"/>
                <a:gd name="T9" fmla="*/ 0 w 26"/>
                <a:gd name="T10" fmla="*/ 0 h 30"/>
                <a:gd name="T11" fmla="*/ 26 w 26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30">
                  <a:moveTo>
                    <a:pt x="0" y="3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31" name="Freeform 665"/>
            <p:cNvSpPr>
              <a:spLocks/>
            </p:cNvSpPr>
            <p:nvPr/>
          </p:nvSpPr>
          <p:spPr bwMode="auto">
            <a:xfrm>
              <a:off x="1094" y="1077"/>
              <a:ext cx="1" cy="1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0 h 17"/>
                <a:gd name="T4" fmla="*/ 0 w 27"/>
                <a:gd name="T5" fmla="*/ 0 h 17"/>
                <a:gd name="T6" fmla="*/ 0 60000 65536"/>
                <a:gd name="T7" fmla="*/ 0 60000 65536"/>
                <a:gd name="T8" fmla="*/ 0 60000 65536"/>
                <a:gd name="T9" fmla="*/ 0 w 27"/>
                <a:gd name="T10" fmla="*/ 0 h 17"/>
                <a:gd name="T11" fmla="*/ 27 w 2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7">
                  <a:moveTo>
                    <a:pt x="0" y="0"/>
                  </a:moveTo>
                  <a:lnTo>
                    <a:pt x="26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32" name="Freeform 666"/>
            <p:cNvSpPr>
              <a:spLocks/>
            </p:cNvSpPr>
            <p:nvPr/>
          </p:nvSpPr>
          <p:spPr bwMode="auto">
            <a:xfrm>
              <a:off x="1077" y="1084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33" name="Freeform 667"/>
            <p:cNvSpPr>
              <a:spLocks/>
            </p:cNvSpPr>
            <p:nvPr/>
          </p:nvSpPr>
          <p:spPr bwMode="auto">
            <a:xfrm>
              <a:off x="1076" y="1084"/>
              <a:ext cx="1" cy="1"/>
            </a:xfrm>
            <a:custGeom>
              <a:avLst/>
              <a:gdLst>
                <a:gd name="T0" fmla="*/ 0 w 25"/>
                <a:gd name="T1" fmla="*/ 0 h 18"/>
                <a:gd name="T2" fmla="*/ 0 w 25"/>
                <a:gd name="T3" fmla="*/ 0 h 18"/>
                <a:gd name="T4" fmla="*/ 0 w 25"/>
                <a:gd name="T5" fmla="*/ 0 h 18"/>
                <a:gd name="T6" fmla="*/ 0 60000 65536"/>
                <a:gd name="T7" fmla="*/ 0 60000 65536"/>
                <a:gd name="T8" fmla="*/ 0 60000 65536"/>
                <a:gd name="T9" fmla="*/ 0 w 25"/>
                <a:gd name="T10" fmla="*/ 0 h 18"/>
                <a:gd name="T11" fmla="*/ 25 w 25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18">
                  <a:moveTo>
                    <a:pt x="0" y="0"/>
                  </a:moveTo>
                  <a:lnTo>
                    <a:pt x="24" y="18"/>
                  </a:lnTo>
                  <a:lnTo>
                    <a:pt x="25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34" name="Freeform 668"/>
            <p:cNvSpPr>
              <a:spLocks/>
            </p:cNvSpPr>
            <p:nvPr/>
          </p:nvSpPr>
          <p:spPr bwMode="auto">
            <a:xfrm>
              <a:off x="1094" y="1077"/>
              <a:ext cx="1" cy="1"/>
            </a:xfrm>
            <a:custGeom>
              <a:avLst/>
              <a:gdLst>
                <a:gd name="T0" fmla="*/ 0 w 16"/>
                <a:gd name="T1" fmla="*/ 0 h 5"/>
                <a:gd name="T2" fmla="*/ 0 w 16"/>
                <a:gd name="T3" fmla="*/ 0 h 5"/>
                <a:gd name="T4" fmla="*/ 0 w 16"/>
                <a:gd name="T5" fmla="*/ 0 h 5"/>
                <a:gd name="T6" fmla="*/ 0 60000 65536"/>
                <a:gd name="T7" fmla="*/ 0 60000 65536"/>
                <a:gd name="T8" fmla="*/ 0 60000 65536"/>
                <a:gd name="T9" fmla="*/ 0 w 16"/>
                <a:gd name="T10" fmla="*/ 0 h 5"/>
                <a:gd name="T11" fmla="*/ 16 w 16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5">
                  <a:moveTo>
                    <a:pt x="0" y="5"/>
                  </a:moveTo>
                  <a:lnTo>
                    <a:pt x="15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35" name="Freeform 669"/>
            <p:cNvSpPr>
              <a:spLocks/>
            </p:cNvSpPr>
            <p:nvPr/>
          </p:nvSpPr>
          <p:spPr bwMode="auto">
            <a:xfrm>
              <a:off x="1076" y="1084"/>
              <a:ext cx="1" cy="1"/>
            </a:xfrm>
            <a:custGeom>
              <a:avLst/>
              <a:gdLst>
                <a:gd name="T0" fmla="*/ 0 w 36"/>
                <a:gd name="T1" fmla="*/ 0 h 13"/>
                <a:gd name="T2" fmla="*/ 0 w 36"/>
                <a:gd name="T3" fmla="*/ 0 h 13"/>
                <a:gd name="T4" fmla="*/ 0 w 36"/>
                <a:gd name="T5" fmla="*/ 0 h 13"/>
                <a:gd name="T6" fmla="*/ 0 60000 65536"/>
                <a:gd name="T7" fmla="*/ 0 60000 65536"/>
                <a:gd name="T8" fmla="*/ 0 60000 65536"/>
                <a:gd name="T9" fmla="*/ 0 w 36"/>
                <a:gd name="T10" fmla="*/ 0 h 13"/>
                <a:gd name="T11" fmla="*/ 36 w 3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3">
                  <a:moveTo>
                    <a:pt x="0" y="13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36" name="Freeform 670"/>
            <p:cNvSpPr>
              <a:spLocks/>
            </p:cNvSpPr>
            <p:nvPr/>
          </p:nvSpPr>
          <p:spPr bwMode="auto">
            <a:xfrm>
              <a:off x="1091" y="1079"/>
              <a:ext cx="2" cy="1"/>
            </a:xfrm>
            <a:custGeom>
              <a:avLst/>
              <a:gdLst>
                <a:gd name="T0" fmla="*/ 0 w 46"/>
                <a:gd name="T1" fmla="*/ 0 h 7"/>
                <a:gd name="T2" fmla="*/ 0 w 46"/>
                <a:gd name="T3" fmla="*/ 0 h 7"/>
                <a:gd name="T4" fmla="*/ 0 w 46"/>
                <a:gd name="T5" fmla="*/ 0 h 7"/>
                <a:gd name="T6" fmla="*/ 0 60000 65536"/>
                <a:gd name="T7" fmla="*/ 0 60000 65536"/>
                <a:gd name="T8" fmla="*/ 0 60000 65536"/>
                <a:gd name="T9" fmla="*/ 0 w 46"/>
                <a:gd name="T10" fmla="*/ 0 h 7"/>
                <a:gd name="T11" fmla="*/ 46 w 46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7">
                  <a:moveTo>
                    <a:pt x="0" y="0"/>
                  </a:moveTo>
                  <a:lnTo>
                    <a:pt x="45" y="7"/>
                  </a:lnTo>
                  <a:lnTo>
                    <a:pt x="46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37" name="Freeform 671"/>
            <p:cNvSpPr>
              <a:spLocks/>
            </p:cNvSpPr>
            <p:nvPr/>
          </p:nvSpPr>
          <p:spPr bwMode="auto">
            <a:xfrm>
              <a:off x="1093" y="1077"/>
              <a:ext cx="1" cy="2"/>
            </a:xfrm>
            <a:custGeom>
              <a:avLst/>
              <a:gdLst>
                <a:gd name="T0" fmla="*/ 0 w 5"/>
                <a:gd name="T1" fmla="*/ 0 h 49"/>
                <a:gd name="T2" fmla="*/ 0 w 5"/>
                <a:gd name="T3" fmla="*/ 0 h 49"/>
                <a:gd name="T4" fmla="*/ 0 w 5"/>
                <a:gd name="T5" fmla="*/ 0 h 49"/>
                <a:gd name="T6" fmla="*/ 0 60000 65536"/>
                <a:gd name="T7" fmla="*/ 0 60000 65536"/>
                <a:gd name="T8" fmla="*/ 0 60000 65536"/>
                <a:gd name="T9" fmla="*/ 0 w 5"/>
                <a:gd name="T10" fmla="*/ 0 h 49"/>
                <a:gd name="T11" fmla="*/ 5 w 5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9">
                  <a:moveTo>
                    <a:pt x="5" y="4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38" name="Freeform 672"/>
            <p:cNvSpPr>
              <a:spLocks/>
            </p:cNvSpPr>
            <p:nvPr/>
          </p:nvSpPr>
          <p:spPr bwMode="auto">
            <a:xfrm>
              <a:off x="1091" y="1077"/>
              <a:ext cx="2" cy="2"/>
            </a:xfrm>
            <a:custGeom>
              <a:avLst/>
              <a:gdLst>
                <a:gd name="T0" fmla="*/ 0 w 41"/>
                <a:gd name="T1" fmla="*/ 0 h 42"/>
                <a:gd name="T2" fmla="*/ 0 w 41"/>
                <a:gd name="T3" fmla="*/ 0 h 42"/>
                <a:gd name="T4" fmla="*/ 0 w 41"/>
                <a:gd name="T5" fmla="*/ 0 h 42"/>
                <a:gd name="T6" fmla="*/ 0 60000 65536"/>
                <a:gd name="T7" fmla="*/ 0 60000 65536"/>
                <a:gd name="T8" fmla="*/ 0 60000 65536"/>
                <a:gd name="T9" fmla="*/ 0 w 41"/>
                <a:gd name="T10" fmla="*/ 0 h 42"/>
                <a:gd name="T11" fmla="*/ 41 w 41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42">
                  <a:moveTo>
                    <a:pt x="0" y="42"/>
                  </a:moveTo>
                  <a:lnTo>
                    <a:pt x="40" y="0"/>
                  </a:lnTo>
                  <a:lnTo>
                    <a:pt x="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39" name="Freeform 673"/>
            <p:cNvSpPr>
              <a:spLocks/>
            </p:cNvSpPr>
            <p:nvPr/>
          </p:nvSpPr>
          <p:spPr bwMode="auto">
            <a:xfrm>
              <a:off x="1095" y="1077"/>
              <a:ext cx="1" cy="1"/>
            </a:xfrm>
            <a:custGeom>
              <a:avLst/>
              <a:gdLst>
                <a:gd name="T0" fmla="*/ 0 w 8"/>
                <a:gd name="T1" fmla="*/ 0 h 22"/>
                <a:gd name="T2" fmla="*/ 0 w 8"/>
                <a:gd name="T3" fmla="*/ 0 h 22"/>
                <a:gd name="T4" fmla="*/ 0 w 8"/>
                <a:gd name="T5" fmla="*/ 0 h 22"/>
                <a:gd name="T6" fmla="*/ 0 60000 65536"/>
                <a:gd name="T7" fmla="*/ 0 60000 65536"/>
                <a:gd name="T8" fmla="*/ 0 60000 65536"/>
                <a:gd name="T9" fmla="*/ 0 w 8"/>
                <a:gd name="T10" fmla="*/ 0 h 22"/>
                <a:gd name="T11" fmla="*/ 8 w 8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2">
                  <a:moveTo>
                    <a:pt x="0" y="22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40" name="Freeform 674"/>
            <p:cNvSpPr>
              <a:spLocks/>
            </p:cNvSpPr>
            <p:nvPr/>
          </p:nvSpPr>
          <p:spPr bwMode="auto">
            <a:xfrm>
              <a:off x="1138" y="1084"/>
              <a:ext cx="1" cy="2"/>
            </a:xfrm>
            <a:custGeom>
              <a:avLst/>
              <a:gdLst>
                <a:gd name="T0" fmla="*/ 0 w 6"/>
                <a:gd name="T1" fmla="*/ 0 h 49"/>
                <a:gd name="T2" fmla="*/ 0 w 6"/>
                <a:gd name="T3" fmla="*/ 0 h 49"/>
                <a:gd name="T4" fmla="*/ 0 w 6"/>
                <a:gd name="T5" fmla="*/ 0 h 49"/>
                <a:gd name="T6" fmla="*/ 0 60000 65536"/>
                <a:gd name="T7" fmla="*/ 0 60000 65536"/>
                <a:gd name="T8" fmla="*/ 0 60000 65536"/>
                <a:gd name="T9" fmla="*/ 0 w 6"/>
                <a:gd name="T10" fmla="*/ 0 h 49"/>
                <a:gd name="T11" fmla="*/ 6 w 6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9">
                  <a:moveTo>
                    <a:pt x="6" y="4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41" name="Freeform 675"/>
            <p:cNvSpPr>
              <a:spLocks/>
            </p:cNvSpPr>
            <p:nvPr/>
          </p:nvSpPr>
          <p:spPr bwMode="auto">
            <a:xfrm>
              <a:off x="1137" y="1084"/>
              <a:ext cx="1" cy="2"/>
            </a:xfrm>
            <a:custGeom>
              <a:avLst/>
              <a:gdLst>
                <a:gd name="T0" fmla="*/ 0 w 40"/>
                <a:gd name="T1" fmla="*/ 0 h 41"/>
                <a:gd name="T2" fmla="*/ 0 w 40"/>
                <a:gd name="T3" fmla="*/ 0 h 41"/>
                <a:gd name="T4" fmla="*/ 0 w 40"/>
                <a:gd name="T5" fmla="*/ 0 h 41"/>
                <a:gd name="T6" fmla="*/ 0 60000 65536"/>
                <a:gd name="T7" fmla="*/ 0 60000 65536"/>
                <a:gd name="T8" fmla="*/ 0 60000 65536"/>
                <a:gd name="T9" fmla="*/ 0 w 40"/>
                <a:gd name="T10" fmla="*/ 0 h 41"/>
                <a:gd name="T11" fmla="*/ 40 w 40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41">
                  <a:moveTo>
                    <a:pt x="0" y="41"/>
                  </a:moveTo>
                  <a:lnTo>
                    <a:pt x="39" y="0"/>
                  </a:lnTo>
                  <a:lnTo>
                    <a:pt x="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42" name="Freeform 676"/>
            <p:cNvSpPr>
              <a:spLocks/>
            </p:cNvSpPr>
            <p:nvPr/>
          </p:nvSpPr>
          <p:spPr bwMode="auto">
            <a:xfrm>
              <a:off x="1115" y="1096"/>
              <a:ext cx="52" cy="52"/>
            </a:xfrm>
            <a:custGeom>
              <a:avLst/>
              <a:gdLst>
                <a:gd name="T0" fmla="*/ 0 w 1228"/>
                <a:gd name="T1" fmla="*/ 0 h 1234"/>
                <a:gd name="T2" fmla="*/ 0 w 1228"/>
                <a:gd name="T3" fmla="*/ 0 h 1234"/>
                <a:gd name="T4" fmla="*/ 0 w 1228"/>
                <a:gd name="T5" fmla="*/ 0 h 1234"/>
                <a:gd name="T6" fmla="*/ 0 60000 65536"/>
                <a:gd name="T7" fmla="*/ 0 60000 65536"/>
                <a:gd name="T8" fmla="*/ 0 60000 65536"/>
                <a:gd name="T9" fmla="*/ 0 w 1228"/>
                <a:gd name="T10" fmla="*/ 0 h 1234"/>
                <a:gd name="T11" fmla="*/ 1228 w 1228"/>
                <a:gd name="T12" fmla="*/ 1234 h 12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8" h="1234">
                  <a:moveTo>
                    <a:pt x="1228" y="123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43" name="Freeform 677"/>
            <p:cNvSpPr>
              <a:spLocks/>
            </p:cNvSpPr>
            <p:nvPr/>
          </p:nvSpPr>
          <p:spPr bwMode="auto">
            <a:xfrm>
              <a:off x="1117" y="1095"/>
              <a:ext cx="51" cy="51"/>
            </a:xfrm>
            <a:custGeom>
              <a:avLst/>
              <a:gdLst>
                <a:gd name="T0" fmla="*/ 0 w 1230"/>
                <a:gd name="T1" fmla="*/ 0 h 1233"/>
                <a:gd name="T2" fmla="*/ 0 w 1230"/>
                <a:gd name="T3" fmla="*/ 0 h 1233"/>
                <a:gd name="T4" fmla="*/ 0 w 1230"/>
                <a:gd name="T5" fmla="*/ 0 h 1233"/>
                <a:gd name="T6" fmla="*/ 0 60000 65536"/>
                <a:gd name="T7" fmla="*/ 0 60000 65536"/>
                <a:gd name="T8" fmla="*/ 0 60000 65536"/>
                <a:gd name="T9" fmla="*/ 0 w 1230"/>
                <a:gd name="T10" fmla="*/ 0 h 1233"/>
                <a:gd name="T11" fmla="*/ 1230 w 1230"/>
                <a:gd name="T12" fmla="*/ 1233 h 12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30" h="1233">
                  <a:moveTo>
                    <a:pt x="1230" y="123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44" name="Freeform 678"/>
            <p:cNvSpPr>
              <a:spLocks/>
            </p:cNvSpPr>
            <p:nvPr/>
          </p:nvSpPr>
          <p:spPr bwMode="auto">
            <a:xfrm>
              <a:off x="1132" y="1089"/>
              <a:ext cx="1" cy="2"/>
            </a:xfrm>
            <a:custGeom>
              <a:avLst/>
              <a:gdLst>
                <a:gd name="T0" fmla="*/ 0 w 5"/>
                <a:gd name="T1" fmla="*/ 0 h 28"/>
                <a:gd name="T2" fmla="*/ 0 w 5"/>
                <a:gd name="T3" fmla="*/ 0 h 28"/>
                <a:gd name="T4" fmla="*/ 0 w 5"/>
                <a:gd name="T5" fmla="*/ 0 h 28"/>
                <a:gd name="T6" fmla="*/ 0 60000 65536"/>
                <a:gd name="T7" fmla="*/ 0 60000 65536"/>
                <a:gd name="T8" fmla="*/ 0 60000 65536"/>
                <a:gd name="T9" fmla="*/ 0 w 5"/>
                <a:gd name="T10" fmla="*/ 0 h 28"/>
                <a:gd name="T11" fmla="*/ 5 w 5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28">
                  <a:moveTo>
                    <a:pt x="5" y="2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45" name="Freeform 679"/>
            <p:cNvSpPr>
              <a:spLocks/>
            </p:cNvSpPr>
            <p:nvPr/>
          </p:nvSpPr>
          <p:spPr bwMode="auto">
            <a:xfrm>
              <a:off x="1117" y="1088"/>
              <a:ext cx="1" cy="1"/>
            </a:xfrm>
            <a:custGeom>
              <a:avLst/>
              <a:gdLst>
                <a:gd name="T0" fmla="*/ 0 w 5"/>
                <a:gd name="T1" fmla="*/ 0 h 32"/>
                <a:gd name="T2" fmla="*/ 0 w 5"/>
                <a:gd name="T3" fmla="*/ 0 h 32"/>
                <a:gd name="T4" fmla="*/ 0 w 5"/>
                <a:gd name="T5" fmla="*/ 0 h 32"/>
                <a:gd name="T6" fmla="*/ 0 60000 65536"/>
                <a:gd name="T7" fmla="*/ 0 60000 65536"/>
                <a:gd name="T8" fmla="*/ 0 60000 65536"/>
                <a:gd name="T9" fmla="*/ 0 w 5"/>
                <a:gd name="T10" fmla="*/ 0 h 32"/>
                <a:gd name="T11" fmla="*/ 5 w 5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2">
                  <a:moveTo>
                    <a:pt x="5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46" name="Freeform 680"/>
            <p:cNvSpPr>
              <a:spLocks/>
            </p:cNvSpPr>
            <p:nvPr/>
          </p:nvSpPr>
          <p:spPr bwMode="auto">
            <a:xfrm>
              <a:off x="1116" y="1089"/>
              <a:ext cx="1" cy="1"/>
            </a:xfrm>
            <a:custGeom>
              <a:avLst/>
              <a:gdLst>
                <a:gd name="T0" fmla="*/ 0 w 31"/>
                <a:gd name="T1" fmla="*/ 0 h 4"/>
                <a:gd name="T2" fmla="*/ 0 w 31"/>
                <a:gd name="T3" fmla="*/ 0 h 4"/>
                <a:gd name="T4" fmla="*/ 0 w 31"/>
                <a:gd name="T5" fmla="*/ 0 h 4"/>
                <a:gd name="T6" fmla="*/ 0 60000 65536"/>
                <a:gd name="T7" fmla="*/ 0 60000 65536"/>
                <a:gd name="T8" fmla="*/ 0 60000 65536"/>
                <a:gd name="T9" fmla="*/ 0 w 31"/>
                <a:gd name="T10" fmla="*/ 0 h 4"/>
                <a:gd name="T11" fmla="*/ 31 w 31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4">
                  <a:moveTo>
                    <a:pt x="0" y="0"/>
                  </a:moveTo>
                  <a:lnTo>
                    <a:pt x="30" y="4"/>
                  </a:lnTo>
                  <a:lnTo>
                    <a:pt x="3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47" name="Freeform 681"/>
            <p:cNvSpPr>
              <a:spLocks/>
            </p:cNvSpPr>
            <p:nvPr/>
          </p:nvSpPr>
          <p:spPr bwMode="auto">
            <a:xfrm>
              <a:off x="1131" y="1089"/>
              <a:ext cx="1" cy="2"/>
            </a:xfrm>
            <a:custGeom>
              <a:avLst/>
              <a:gdLst>
                <a:gd name="T0" fmla="*/ 0 w 26"/>
                <a:gd name="T1" fmla="*/ 0 h 28"/>
                <a:gd name="T2" fmla="*/ 0 w 26"/>
                <a:gd name="T3" fmla="*/ 0 h 28"/>
                <a:gd name="T4" fmla="*/ 0 w 26"/>
                <a:gd name="T5" fmla="*/ 0 h 28"/>
                <a:gd name="T6" fmla="*/ 0 60000 65536"/>
                <a:gd name="T7" fmla="*/ 0 60000 65536"/>
                <a:gd name="T8" fmla="*/ 0 60000 65536"/>
                <a:gd name="T9" fmla="*/ 0 w 26"/>
                <a:gd name="T10" fmla="*/ 0 h 28"/>
                <a:gd name="T11" fmla="*/ 26 w 2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8">
                  <a:moveTo>
                    <a:pt x="0" y="28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48" name="Freeform 682"/>
            <p:cNvSpPr>
              <a:spLocks/>
            </p:cNvSpPr>
            <p:nvPr/>
          </p:nvSpPr>
          <p:spPr bwMode="auto">
            <a:xfrm>
              <a:off x="1116" y="1088"/>
              <a:ext cx="1" cy="1"/>
            </a:xfrm>
            <a:custGeom>
              <a:avLst/>
              <a:gdLst>
                <a:gd name="T0" fmla="*/ 0 w 26"/>
                <a:gd name="T1" fmla="*/ 0 h 28"/>
                <a:gd name="T2" fmla="*/ 0 w 26"/>
                <a:gd name="T3" fmla="*/ 0 h 28"/>
                <a:gd name="T4" fmla="*/ 0 w 26"/>
                <a:gd name="T5" fmla="*/ 0 h 28"/>
                <a:gd name="T6" fmla="*/ 0 60000 65536"/>
                <a:gd name="T7" fmla="*/ 0 60000 65536"/>
                <a:gd name="T8" fmla="*/ 0 60000 65536"/>
                <a:gd name="T9" fmla="*/ 0 w 26"/>
                <a:gd name="T10" fmla="*/ 0 h 28"/>
                <a:gd name="T11" fmla="*/ 26 w 2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8">
                  <a:moveTo>
                    <a:pt x="0" y="28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49" name="Freeform 683"/>
            <p:cNvSpPr>
              <a:spLocks/>
            </p:cNvSpPr>
            <p:nvPr/>
          </p:nvSpPr>
          <p:spPr bwMode="auto">
            <a:xfrm>
              <a:off x="1138" y="1087"/>
              <a:ext cx="1" cy="1"/>
            </a:xfrm>
            <a:custGeom>
              <a:avLst/>
              <a:gdLst>
                <a:gd name="T0" fmla="*/ 0 w 12"/>
                <a:gd name="T1" fmla="*/ 0 h 31"/>
                <a:gd name="T2" fmla="*/ 0 w 12"/>
                <a:gd name="T3" fmla="*/ 0 h 31"/>
                <a:gd name="T4" fmla="*/ 0 w 12"/>
                <a:gd name="T5" fmla="*/ 0 h 31"/>
                <a:gd name="T6" fmla="*/ 0 60000 65536"/>
                <a:gd name="T7" fmla="*/ 0 60000 65536"/>
                <a:gd name="T8" fmla="*/ 0 60000 65536"/>
                <a:gd name="T9" fmla="*/ 0 w 12"/>
                <a:gd name="T10" fmla="*/ 0 h 31"/>
                <a:gd name="T11" fmla="*/ 12 w 12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1">
                  <a:moveTo>
                    <a:pt x="0" y="31"/>
                  </a:moveTo>
                  <a:lnTo>
                    <a:pt x="11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50" name="Freeform 684"/>
            <p:cNvSpPr>
              <a:spLocks/>
            </p:cNvSpPr>
            <p:nvPr/>
          </p:nvSpPr>
          <p:spPr bwMode="auto">
            <a:xfrm>
              <a:off x="1137" y="1088"/>
              <a:ext cx="1" cy="1"/>
            </a:xfrm>
            <a:custGeom>
              <a:avLst/>
              <a:gdLst>
                <a:gd name="T0" fmla="*/ 0 w 25"/>
                <a:gd name="T1" fmla="*/ 0 h 18"/>
                <a:gd name="T2" fmla="*/ 0 w 25"/>
                <a:gd name="T3" fmla="*/ 0 h 18"/>
                <a:gd name="T4" fmla="*/ 0 w 25"/>
                <a:gd name="T5" fmla="*/ 0 h 18"/>
                <a:gd name="T6" fmla="*/ 0 60000 65536"/>
                <a:gd name="T7" fmla="*/ 0 60000 65536"/>
                <a:gd name="T8" fmla="*/ 0 60000 65536"/>
                <a:gd name="T9" fmla="*/ 0 w 25"/>
                <a:gd name="T10" fmla="*/ 0 h 18"/>
                <a:gd name="T11" fmla="*/ 25 w 25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18">
                  <a:moveTo>
                    <a:pt x="0" y="0"/>
                  </a:moveTo>
                  <a:lnTo>
                    <a:pt x="24" y="18"/>
                  </a:lnTo>
                  <a:lnTo>
                    <a:pt x="25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51" name="Freeform 685"/>
            <p:cNvSpPr>
              <a:spLocks/>
            </p:cNvSpPr>
            <p:nvPr/>
          </p:nvSpPr>
          <p:spPr bwMode="auto">
            <a:xfrm>
              <a:off x="1137" y="1087"/>
              <a:ext cx="1" cy="1"/>
            </a:xfrm>
            <a:custGeom>
              <a:avLst/>
              <a:gdLst>
                <a:gd name="T0" fmla="*/ 0 w 36"/>
                <a:gd name="T1" fmla="*/ 0 h 13"/>
                <a:gd name="T2" fmla="*/ 0 w 36"/>
                <a:gd name="T3" fmla="*/ 0 h 13"/>
                <a:gd name="T4" fmla="*/ 0 w 36"/>
                <a:gd name="T5" fmla="*/ 0 h 13"/>
                <a:gd name="T6" fmla="*/ 0 60000 65536"/>
                <a:gd name="T7" fmla="*/ 0 60000 65536"/>
                <a:gd name="T8" fmla="*/ 0 60000 65536"/>
                <a:gd name="T9" fmla="*/ 0 w 36"/>
                <a:gd name="T10" fmla="*/ 0 h 13"/>
                <a:gd name="T11" fmla="*/ 36 w 3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3">
                  <a:moveTo>
                    <a:pt x="0" y="13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52" name="Freeform 686"/>
            <p:cNvSpPr>
              <a:spLocks/>
            </p:cNvSpPr>
            <p:nvPr/>
          </p:nvSpPr>
          <p:spPr bwMode="auto">
            <a:xfrm>
              <a:off x="1137" y="1086"/>
              <a:ext cx="1" cy="1"/>
            </a:xfrm>
            <a:custGeom>
              <a:avLst/>
              <a:gdLst>
                <a:gd name="T0" fmla="*/ 0 w 46"/>
                <a:gd name="T1" fmla="*/ 0 h 8"/>
                <a:gd name="T2" fmla="*/ 0 w 46"/>
                <a:gd name="T3" fmla="*/ 0 h 8"/>
                <a:gd name="T4" fmla="*/ 0 w 46"/>
                <a:gd name="T5" fmla="*/ 0 h 8"/>
                <a:gd name="T6" fmla="*/ 0 60000 65536"/>
                <a:gd name="T7" fmla="*/ 0 60000 65536"/>
                <a:gd name="T8" fmla="*/ 0 60000 65536"/>
                <a:gd name="T9" fmla="*/ 0 w 46"/>
                <a:gd name="T10" fmla="*/ 0 h 8"/>
                <a:gd name="T11" fmla="*/ 46 w 4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8">
                  <a:moveTo>
                    <a:pt x="0" y="0"/>
                  </a:moveTo>
                  <a:lnTo>
                    <a:pt x="45" y="8"/>
                  </a:lnTo>
                  <a:lnTo>
                    <a:pt x="46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53" name="Freeform 687"/>
            <p:cNvSpPr>
              <a:spLocks/>
            </p:cNvSpPr>
            <p:nvPr/>
          </p:nvSpPr>
          <p:spPr bwMode="auto">
            <a:xfrm>
              <a:off x="1168" y="1089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54" name="Freeform 688"/>
            <p:cNvSpPr>
              <a:spLocks/>
            </p:cNvSpPr>
            <p:nvPr/>
          </p:nvSpPr>
          <p:spPr bwMode="auto">
            <a:xfrm>
              <a:off x="1167" y="1089"/>
              <a:ext cx="1" cy="1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0 h 17"/>
                <a:gd name="T4" fmla="*/ 0 w 27"/>
                <a:gd name="T5" fmla="*/ 0 h 17"/>
                <a:gd name="T6" fmla="*/ 0 60000 65536"/>
                <a:gd name="T7" fmla="*/ 0 60000 65536"/>
                <a:gd name="T8" fmla="*/ 0 60000 65536"/>
                <a:gd name="T9" fmla="*/ 0 w 27"/>
                <a:gd name="T10" fmla="*/ 0 h 17"/>
                <a:gd name="T11" fmla="*/ 27 w 2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7">
                  <a:moveTo>
                    <a:pt x="0" y="0"/>
                  </a:moveTo>
                  <a:lnTo>
                    <a:pt x="26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55" name="Freeform 689"/>
            <p:cNvSpPr>
              <a:spLocks/>
            </p:cNvSpPr>
            <p:nvPr/>
          </p:nvSpPr>
          <p:spPr bwMode="auto">
            <a:xfrm>
              <a:off x="1167" y="1089"/>
              <a:ext cx="2" cy="1"/>
            </a:xfrm>
            <a:custGeom>
              <a:avLst/>
              <a:gdLst>
                <a:gd name="T0" fmla="*/ 0 w 37"/>
                <a:gd name="T1" fmla="*/ 0 h 14"/>
                <a:gd name="T2" fmla="*/ 0 w 37"/>
                <a:gd name="T3" fmla="*/ 0 h 14"/>
                <a:gd name="T4" fmla="*/ 0 w 37"/>
                <a:gd name="T5" fmla="*/ 0 h 14"/>
                <a:gd name="T6" fmla="*/ 0 60000 65536"/>
                <a:gd name="T7" fmla="*/ 0 60000 65536"/>
                <a:gd name="T8" fmla="*/ 0 60000 65536"/>
                <a:gd name="T9" fmla="*/ 0 w 37"/>
                <a:gd name="T10" fmla="*/ 0 h 14"/>
                <a:gd name="T11" fmla="*/ 37 w 3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4">
                  <a:moveTo>
                    <a:pt x="0" y="14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56" name="Freeform 690"/>
            <p:cNvSpPr>
              <a:spLocks/>
            </p:cNvSpPr>
            <p:nvPr/>
          </p:nvSpPr>
          <p:spPr bwMode="auto">
            <a:xfrm>
              <a:off x="1159" y="1090"/>
              <a:ext cx="2" cy="1"/>
            </a:xfrm>
            <a:custGeom>
              <a:avLst/>
              <a:gdLst>
                <a:gd name="T0" fmla="*/ 0 w 47"/>
                <a:gd name="T1" fmla="*/ 0 h 7"/>
                <a:gd name="T2" fmla="*/ 0 w 47"/>
                <a:gd name="T3" fmla="*/ 0 h 7"/>
                <a:gd name="T4" fmla="*/ 0 w 47"/>
                <a:gd name="T5" fmla="*/ 0 h 7"/>
                <a:gd name="T6" fmla="*/ 0 60000 65536"/>
                <a:gd name="T7" fmla="*/ 0 60000 65536"/>
                <a:gd name="T8" fmla="*/ 0 60000 65536"/>
                <a:gd name="T9" fmla="*/ 0 w 47"/>
                <a:gd name="T10" fmla="*/ 0 h 7"/>
                <a:gd name="T11" fmla="*/ 47 w 47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7">
                  <a:moveTo>
                    <a:pt x="0" y="0"/>
                  </a:moveTo>
                  <a:lnTo>
                    <a:pt x="46" y="7"/>
                  </a:lnTo>
                  <a:lnTo>
                    <a:pt x="47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57" name="Freeform 691"/>
            <p:cNvSpPr>
              <a:spLocks/>
            </p:cNvSpPr>
            <p:nvPr/>
          </p:nvSpPr>
          <p:spPr bwMode="auto">
            <a:xfrm>
              <a:off x="1161" y="1088"/>
              <a:ext cx="1" cy="2"/>
            </a:xfrm>
            <a:custGeom>
              <a:avLst/>
              <a:gdLst>
                <a:gd name="T0" fmla="*/ 0 w 6"/>
                <a:gd name="T1" fmla="*/ 0 h 48"/>
                <a:gd name="T2" fmla="*/ 0 w 6"/>
                <a:gd name="T3" fmla="*/ 0 h 48"/>
                <a:gd name="T4" fmla="*/ 0 w 6"/>
                <a:gd name="T5" fmla="*/ 0 h 48"/>
                <a:gd name="T6" fmla="*/ 0 60000 65536"/>
                <a:gd name="T7" fmla="*/ 0 60000 65536"/>
                <a:gd name="T8" fmla="*/ 0 60000 65536"/>
                <a:gd name="T9" fmla="*/ 0 w 6"/>
                <a:gd name="T10" fmla="*/ 0 h 48"/>
                <a:gd name="T11" fmla="*/ 6 w 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8">
                  <a:moveTo>
                    <a:pt x="6" y="4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58" name="Freeform 692"/>
            <p:cNvSpPr>
              <a:spLocks/>
            </p:cNvSpPr>
            <p:nvPr/>
          </p:nvSpPr>
          <p:spPr bwMode="auto">
            <a:xfrm>
              <a:off x="1159" y="1088"/>
              <a:ext cx="2" cy="2"/>
            </a:xfrm>
            <a:custGeom>
              <a:avLst/>
              <a:gdLst>
                <a:gd name="T0" fmla="*/ 0 w 41"/>
                <a:gd name="T1" fmla="*/ 0 h 41"/>
                <a:gd name="T2" fmla="*/ 0 w 41"/>
                <a:gd name="T3" fmla="*/ 0 h 41"/>
                <a:gd name="T4" fmla="*/ 0 w 41"/>
                <a:gd name="T5" fmla="*/ 0 h 41"/>
                <a:gd name="T6" fmla="*/ 0 60000 65536"/>
                <a:gd name="T7" fmla="*/ 0 60000 65536"/>
                <a:gd name="T8" fmla="*/ 0 60000 65536"/>
                <a:gd name="T9" fmla="*/ 0 w 41"/>
                <a:gd name="T10" fmla="*/ 0 h 41"/>
                <a:gd name="T11" fmla="*/ 41 w 41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41">
                  <a:moveTo>
                    <a:pt x="0" y="41"/>
                  </a:moveTo>
                  <a:lnTo>
                    <a:pt x="40" y="0"/>
                  </a:lnTo>
                  <a:lnTo>
                    <a:pt x="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59" name="Freeform 693"/>
            <p:cNvSpPr>
              <a:spLocks/>
            </p:cNvSpPr>
            <p:nvPr/>
          </p:nvSpPr>
          <p:spPr bwMode="auto">
            <a:xfrm>
              <a:off x="1125" y="1078"/>
              <a:ext cx="1" cy="2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60" name="Freeform 694"/>
            <p:cNvSpPr>
              <a:spLocks/>
            </p:cNvSpPr>
            <p:nvPr/>
          </p:nvSpPr>
          <p:spPr bwMode="auto">
            <a:xfrm>
              <a:off x="1124" y="1079"/>
              <a:ext cx="1" cy="1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60000 65536"/>
                <a:gd name="T7" fmla="*/ 0 60000 65536"/>
                <a:gd name="T8" fmla="*/ 0 60000 65536"/>
                <a:gd name="T9" fmla="*/ 0 w 27"/>
                <a:gd name="T10" fmla="*/ 0 h 18"/>
                <a:gd name="T11" fmla="*/ 27 w 2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8">
                  <a:moveTo>
                    <a:pt x="0" y="0"/>
                  </a:moveTo>
                  <a:lnTo>
                    <a:pt x="26" y="18"/>
                  </a:lnTo>
                  <a:lnTo>
                    <a:pt x="27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61" name="Freeform 695"/>
            <p:cNvSpPr>
              <a:spLocks/>
            </p:cNvSpPr>
            <p:nvPr/>
          </p:nvSpPr>
          <p:spPr bwMode="auto">
            <a:xfrm>
              <a:off x="1124" y="1078"/>
              <a:ext cx="2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62" name="Freeform 696"/>
            <p:cNvSpPr>
              <a:spLocks/>
            </p:cNvSpPr>
            <p:nvPr/>
          </p:nvSpPr>
          <p:spPr bwMode="auto">
            <a:xfrm>
              <a:off x="1116" y="1081"/>
              <a:ext cx="1" cy="2"/>
            </a:xfrm>
            <a:custGeom>
              <a:avLst/>
              <a:gdLst>
                <a:gd name="T0" fmla="*/ 0 w 5"/>
                <a:gd name="T1" fmla="*/ 0 h 49"/>
                <a:gd name="T2" fmla="*/ 0 w 5"/>
                <a:gd name="T3" fmla="*/ 0 h 49"/>
                <a:gd name="T4" fmla="*/ 0 w 5"/>
                <a:gd name="T5" fmla="*/ 0 h 49"/>
                <a:gd name="T6" fmla="*/ 0 60000 65536"/>
                <a:gd name="T7" fmla="*/ 0 60000 65536"/>
                <a:gd name="T8" fmla="*/ 0 60000 65536"/>
                <a:gd name="T9" fmla="*/ 0 w 5"/>
                <a:gd name="T10" fmla="*/ 0 h 49"/>
                <a:gd name="T11" fmla="*/ 5 w 5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9">
                  <a:moveTo>
                    <a:pt x="5" y="4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63" name="Freeform 697"/>
            <p:cNvSpPr>
              <a:spLocks/>
            </p:cNvSpPr>
            <p:nvPr/>
          </p:nvSpPr>
          <p:spPr bwMode="auto">
            <a:xfrm>
              <a:off x="1174" y="1079"/>
              <a:ext cx="1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1" y="3"/>
                  </a:lnTo>
                  <a:lnTo>
                    <a:pt x="3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64" name="Freeform 698"/>
            <p:cNvSpPr>
              <a:spLocks/>
            </p:cNvSpPr>
            <p:nvPr/>
          </p:nvSpPr>
          <p:spPr bwMode="auto">
            <a:xfrm>
              <a:off x="1174" y="1077"/>
              <a:ext cx="1" cy="2"/>
            </a:xfrm>
            <a:custGeom>
              <a:avLst/>
              <a:gdLst>
                <a:gd name="T0" fmla="*/ 0 w 26"/>
                <a:gd name="T1" fmla="*/ 0 h 29"/>
                <a:gd name="T2" fmla="*/ 0 w 26"/>
                <a:gd name="T3" fmla="*/ 0 h 29"/>
                <a:gd name="T4" fmla="*/ 0 w 26"/>
                <a:gd name="T5" fmla="*/ 0 h 29"/>
                <a:gd name="T6" fmla="*/ 0 60000 65536"/>
                <a:gd name="T7" fmla="*/ 0 60000 65536"/>
                <a:gd name="T8" fmla="*/ 0 60000 65536"/>
                <a:gd name="T9" fmla="*/ 0 w 26"/>
                <a:gd name="T10" fmla="*/ 0 h 29"/>
                <a:gd name="T11" fmla="*/ 26 w 26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9">
                  <a:moveTo>
                    <a:pt x="0" y="2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65" name="Freeform 699"/>
            <p:cNvSpPr>
              <a:spLocks/>
            </p:cNvSpPr>
            <p:nvPr/>
          </p:nvSpPr>
          <p:spPr bwMode="auto">
            <a:xfrm>
              <a:off x="1156" y="1080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66" name="Freeform 700"/>
            <p:cNvSpPr>
              <a:spLocks/>
            </p:cNvSpPr>
            <p:nvPr/>
          </p:nvSpPr>
          <p:spPr bwMode="auto">
            <a:xfrm>
              <a:off x="1155" y="1081"/>
              <a:ext cx="1" cy="1"/>
            </a:xfrm>
            <a:custGeom>
              <a:avLst/>
              <a:gdLst>
                <a:gd name="T0" fmla="*/ 0 w 26"/>
                <a:gd name="T1" fmla="*/ 0 h 17"/>
                <a:gd name="T2" fmla="*/ 0 w 26"/>
                <a:gd name="T3" fmla="*/ 0 h 17"/>
                <a:gd name="T4" fmla="*/ 0 w 26"/>
                <a:gd name="T5" fmla="*/ 0 h 17"/>
                <a:gd name="T6" fmla="*/ 0 60000 65536"/>
                <a:gd name="T7" fmla="*/ 0 60000 65536"/>
                <a:gd name="T8" fmla="*/ 0 60000 65536"/>
                <a:gd name="T9" fmla="*/ 0 w 26"/>
                <a:gd name="T10" fmla="*/ 0 h 17"/>
                <a:gd name="T11" fmla="*/ 26 w 2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7">
                  <a:moveTo>
                    <a:pt x="0" y="0"/>
                  </a:moveTo>
                  <a:lnTo>
                    <a:pt x="25" y="17"/>
                  </a:lnTo>
                  <a:lnTo>
                    <a:pt x="26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67" name="Freeform 701"/>
            <p:cNvSpPr>
              <a:spLocks/>
            </p:cNvSpPr>
            <p:nvPr/>
          </p:nvSpPr>
          <p:spPr bwMode="auto">
            <a:xfrm>
              <a:off x="1155" y="1080"/>
              <a:ext cx="1" cy="1"/>
            </a:xfrm>
            <a:custGeom>
              <a:avLst/>
              <a:gdLst>
                <a:gd name="T0" fmla="*/ 0 w 36"/>
                <a:gd name="T1" fmla="*/ 0 h 14"/>
                <a:gd name="T2" fmla="*/ 0 w 36"/>
                <a:gd name="T3" fmla="*/ 0 h 14"/>
                <a:gd name="T4" fmla="*/ 0 w 36"/>
                <a:gd name="T5" fmla="*/ 0 h 14"/>
                <a:gd name="T6" fmla="*/ 0 60000 65536"/>
                <a:gd name="T7" fmla="*/ 0 60000 65536"/>
                <a:gd name="T8" fmla="*/ 0 60000 65536"/>
                <a:gd name="T9" fmla="*/ 0 w 36"/>
                <a:gd name="T10" fmla="*/ 0 h 14"/>
                <a:gd name="T11" fmla="*/ 36 w 3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4">
                  <a:moveTo>
                    <a:pt x="0" y="14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68" name="Freeform 702"/>
            <p:cNvSpPr>
              <a:spLocks/>
            </p:cNvSpPr>
            <p:nvPr/>
          </p:nvSpPr>
          <p:spPr bwMode="auto">
            <a:xfrm>
              <a:off x="1160" y="1077"/>
              <a:ext cx="1" cy="1"/>
            </a:xfrm>
            <a:custGeom>
              <a:avLst/>
              <a:gdLst>
                <a:gd name="T0" fmla="*/ 1 w 2"/>
                <a:gd name="T1" fmla="*/ 0 h 9"/>
                <a:gd name="T2" fmla="*/ 0 w 2"/>
                <a:gd name="T3" fmla="*/ 0 h 9"/>
                <a:gd name="T4" fmla="*/ 1 w 2"/>
                <a:gd name="T5" fmla="*/ 0 h 9"/>
                <a:gd name="T6" fmla="*/ 0 60000 65536"/>
                <a:gd name="T7" fmla="*/ 0 60000 65536"/>
                <a:gd name="T8" fmla="*/ 0 60000 65536"/>
                <a:gd name="T9" fmla="*/ 0 w 2"/>
                <a:gd name="T10" fmla="*/ 0 h 9"/>
                <a:gd name="T11" fmla="*/ 2 w 2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9">
                  <a:moveTo>
                    <a:pt x="2" y="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69" name="Freeform 703"/>
            <p:cNvSpPr>
              <a:spLocks/>
            </p:cNvSpPr>
            <p:nvPr/>
          </p:nvSpPr>
          <p:spPr bwMode="auto">
            <a:xfrm>
              <a:off x="1159" y="1077"/>
              <a:ext cx="1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1" y="3"/>
                  </a:lnTo>
                  <a:lnTo>
                    <a:pt x="3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70" name="Freeform 704"/>
            <p:cNvSpPr>
              <a:spLocks/>
            </p:cNvSpPr>
            <p:nvPr/>
          </p:nvSpPr>
          <p:spPr bwMode="auto">
            <a:xfrm>
              <a:off x="1159" y="1077"/>
              <a:ext cx="1" cy="1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6"/>
                  </a:move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71" name="Freeform 705"/>
            <p:cNvSpPr>
              <a:spLocks/>
            </p:cNvSpPr>
            <p:nvPr/>
          </p:nvSpPr>
          <p:spPr bwMode="auto">
            <a:xfrm>
              <a:off x="1186" y="1082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72" name="Freeform 706"/>
            <p:cNvSpPr>
              <a:spLocks/>
            </p:cNvSpPr>
            <p:nvPr/>
          </p:nvSpPr>
          <p:spPr bwMode="auto">
            <a:xfrm>
              <a:off x="1185" y="1082"/>
              <a:ext cx="1" cy="1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0 h 17"/>
                <a:gd name="T4" fmla="*/ 0 w 27"/>
                <a:gd name="T5" fmla="*/ 0 h 17"/>
                <a:gd name="T6" fmla="*/ 0 60000 65536"/>
                <a:gd name="T7" fmla="*/ 0 60000 65536"/>
                <a:gd name="T8" fmla="*/ 0 60000 65536"/>
                <a:gd name="T9" fmla="*/ 0 w 27"/>
                <a:gd name="T10" fmla="*/ 0 h 17"/>
                <a:gd name="T11" fmla="*/ 27 w 2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7">
                  <a:moveTo>
                    <a:pt x="0" y="0"/>
                  </a:moveTo>
                  <a:lnTo>
                    <a:pt x="26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73" name="Freeform 707"/>
            <p:cNvSpPr>
              <a:spLocks/>
            </p:cNvSpPr>
            <p:nvPr/>
          </p:nvSpPr>
          <p:spPr bwMode="auto">
            <a:xfrm>
              <a:off x="1185" y="1082"/>
              <a:ext cx="2" cy="1"/>
            </a:xfrm>
            <a:custGeom>
              <a:avLst/>
              <a:gdLst>
                <a:gd name="T0" fmla="*/ 0 w 37"/>
                <a:gd name="T1" fmla="*/ 0 h 14"/>
                <a:gd name="T2" fmla="*/ 0 w 37"/>
                <a:gd name="T3" fmla="*/ 0 h 14"/>
                <a:gd name="T4" fmla="*/ 0 w 37"/>
                <a:gd name="T5" fmla="*/ 0 h 14"/>
                <a:gd name="T6" fmla="*/ 0 60000 65536"/>
                <a:gd name="T7" fmla="*/ 0 60000 65536"/>
                <a:gd name="T8" fmla="*/ 0 60000 65536"/>
                <a:gd name="T9" fmla="*/ 0 w 37"/>
                <a:gd name="T10" fmla="*/ 0 h 14"/>
                <a:gd name="T11" fmla="*/ 37 w 3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4">
                  <a:moveTo>
                    <a:pt x="0" y="14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74" name="Freeform 708"/>
            <p:cNvSpPr>
              <a:spLocks/>
            </p:cNvSpPr>
            <p:nvPr/>
          </p:nvSpPr>
          <p:spPr bwMode="auto">
            <a:xfrm>
              <a:off x="1190" y="1079"/>
              <a:ext cx="1" cy="1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75" name="Freeform 709"/>
            <p:cNvSpPr>
              <a:spLocks/>
            </p:cNvSpPr>
            <p:nvPr/>
          </p:nvSpPr>
          <p:spPr bwMode="auto">
            <a:xfrm>
              <a:off x="1175" y="1077"/>
              <a:ext cx="1" cy="2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76" name="Freeform 710"/>
            <p:cNvSpPr>
              <a:spLocks/>
            </p:cNvSpPr>
            <p:nvPr/>
          </p:nvSpPr>
          <p:spPr bwMode="auto">
            <a:xfrm>
              <a:off x="1189" y="1080"/>
              <a:ext cx="1" cy="1"/>
            </a:xfrm>
            <a:custGeom>
              <a:avLst/>
              <a:gdLst>
                <a:gd name="T0" fmla="*/ 0 w 32"/>
                <a:gd name="T1" fmla="*/ 0 h 2"/>
                <a:gd name="T2" fmla="*/ 0 w 32"/>
                <a:gd name="T3" fmla="*/ 1 h 2"/>
                <a:gd name="T4" fmla="*/ 0 w 32"/>
                <a:gd name="T5" fmla="*/ 1 h 2"/>
                <a:gd name="T6" fmla="*/ 0 60000 65536"/>
                <a:gd name="T7" fmla="*/ 0 60000 65536"/>
                <a:gd name="T8" fmla="*/ 0 60000 65536"/>
                <a:gd name="T9" fmla="*/ 0 w 32"/>
                <a:gd name="T10" fmla="*/ 0 h 2"/>
                <a:gd name="T11" fmla="*/ 32 w 3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2">
                  <a:moveTo>
                    <a:pt x="0" y="0"/>
                  </a:moveTo>
                  <a:lnTo>
                    <a:pt x="31" y="2"/>
                  </a:lnTo>
                  <a:lnTo>
                    <a:pt x="3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77" name="Freeform 711"/>
            <p:cNvSpPr>
              <a:spLocks/>
            </p:cNvSpPr>
            <p:nvPr/>
          </p:nvSpPr>
          <p:spPr bwMode="auto">
            <a:xfrm>
              <a:off x="1189" y="1079"/>
              <a:ext cx="1" cy="1"/>
            </a:xfrm>
            <a:custGeom>
              <a:avLst/>
              <a:gdLst>
                <a:gd name="T0" fmla="*/ 0 w 26"/>
                <a:gd name="T1" fmla="*/ 0 h 30"/>
                <a:gd name="T2" fmla="*/ 0 w 26"/>
                <a:gd name="T3" fmla="*/ 0 h 30"/>
                <a:gd name="T4" fmla="*/ 0 w 26"/>
                <a:gd name="T5" fmla="*/ 0 h 30"/>
                <a:gd name="T6" fmla="*/ 0 60000 65536"/>
                <a:gd name="T7" fmla="*/ 0 60000 65536"/>
                <a:gd name="T8" fmla="*/ 0 60000 65536"/>
                <a:gd name="T9" fmla="*/ 0 w 26"/>
                <a:gd name="T10" fmla="*/ 0 h 30"/>
                <a:gd name="T11" fmla="*/ 26 w 26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30">
                  <a:moveTo>
                    <a:pt x="0" y="3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78" name="Freeform 712"/>
            <p:cNvSpPr>
              <a:spLocks/>
            </p:cNvSpPr>
            <p:nvPr/>
          </p:nvSpPr>
          <p:spPr bwMode="auto">
            <a:xfrm>
              <a:off x="777" y="999"/>
              <a:ext cx="20" cy="20"/>
            </a:xfrm>
            <a:custGeom>
              <a:avLst/>
              <a:gdLst>
                <a:gd name="T0" fmla="*/ 0 w 482"/>
                <a:gd name="T1" fmla="*/ 0 h 482"/>
                <a:gd name="T2" fmla="*/ 0 w 482"/>
                <a:gd name="T3" fmla="*/ 0 h 482"/>
                <a:gd name="T4" fmla="*/ 0 w 482"/>
                <a:gd name="T5" fmla="*/ 0 h 482"/>
                <a:gd name="T6" fmla="*/ 0 60000 65536"/>
                <a:gd name="T7" fmla="*/ 0 60000 65536"/>
                <a:gd name="T8" fmla="*/ 0 60000 65536"/>
                <a:gd name="T9" fmla="*/ 0 w 482"/>
                <a:gd name="T10" fmla="*/ 0 h 482"/>
                <a:gd name="T11" fmla="*/ 482 w 482"/>
                <a:gd name="T12" fmla="*/ 482 h 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2" h="482">
                  <a:moveTo>
                    <a:pt x="0" y="482"/>
                  </a:moveTo>
                  <a:lnTo>
                    <a:pt x="481" y="0"/>
                  </a:lnTo>
                  <a:lnTo>
                    <a:pt x="48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79" name="Freeform 713"/>
            <p:cNvSpPr>
              <a:spLocks/>
            </p:cNvSpPr>
            <p:nvPr/>
          </p:nvSpPr>
          <p:spPr bwMode="auto">
            <a:xfrm>
              <a:off x="777" y="999"/>
              <a:ext cx="43" cy="1"/>
            </a:xfrm>
            <a:custGeom>
              <a:avLst/>
              <a:gdLst>
                <a:gd name="T0" fmla="*/ 0 w 1028"/>
                <a:gd name="T1" fmla="*/ 0 h 1"/>
                <a:gd name="T2" fmla="*/ 0 w 1028"/>
                <a:gd name="T3" fmla="*/ 0 h 1"/>
                <a:gd name="T4" fmla="*/ 0 w 1028"/>
                <a:gd name="T5" fmla="*/ 0 h 1"/>
                <a:gd name="T6" fmla="*/ 0 60000 65536"/>
                <a:gd name="T7" fmla="*/ 0 60000 65536"/>
                <a:gd name="T8" fmla="*/ 0 60000 65536"/>
                <a:gd name="T9" fmla="*/ 0 w 1028"/>
                <a:gd name="T10" fmla="*/ 0 h 1"/>
                <a:gd name="T11" fmla="*/ 1028 w 102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8" h="1">
                  <a:moveTo>
                    <a:pt x="0" y="0"/>
                  </a:moveTo>
                  <a:lnTo>
                    <a:pt x="1027" y="0"/>
                  </a:lnTo>
                  <a:lnTo>
                    <a:pt x="102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80" name="Freeform 714"/>
            <p:cNvSpPr>
              <a:spLocks/>
            </p:cNvSpPr>
            <p:nvPr/>
          </p:nvSpPr>
          <p:spPr bwMode="auto">
            <a:xfrm>
              <a:off x="777" y="999"/>
              <a:ext cx="9" cy="9"/>
            </a:xfrm>
            <a:custGeom>
              <a:avLst/>
              <a:gdLst>
                <a:gd name="T0" fmla="*/ 0 w 212"/>
                <a:gd name="T1" fmla="*/ 0 h 212"/>
                <a:gd name="T2" fmla="*/ 0 w 212"/>
                <a:gd name="T3" fmla="*/ 0 h 212"/>
                <a:gd name="T4" fmla="*/ 0 w 212"/>
                <a:gd name="T5" fmla="*/ 0 h 212"/>
                <a:gd name="T6" fmla="*/ 0 60000 65536"/>
                <a:gd name="T7" fmla="*/ 0 60000 65536"/>
                <a:gd name="T8" fmla="*/ 0 60000 65536"/>
                <a:gd name="T9" fmla="*/ 0 w 212"/>
                <a:gd name="T10" fmla="*/ 0 h 212"/>
                <a:gd name="T11" fmla="*/ 212 w 212"/>
                <a:gd name="T12" fmla="*/ 212 h 2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" h="212">
                  <a:moveTo>
                    <a:pt x="0" y="212"/>
                  </a:moveTo>
                  <a:lnTo>
                    <a:pt x="211" y="0"/>
                  </a:lnTo>
                  <a:lnTo>
                    <a:pt x="2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81" name="Freeform 715"/>
            <p:cNvSpPr>
              <a:spLocks/>
            </p:cNvSpPr>
            <p:nvPr/>
          </p:nvSpPr>
          <p:spPr bwMode="auto">
            <a:xfrm>
              <a:off x="1357" y="1515"/>
              <a:ext cx="1" cy="29"/>
            </a:xfrm>
            <a:custGeom>
              <a:avLst/>
              <a:gdLst>
                <a:gd name="T0" fmla="*/ 0 w 1"/>
                <a:gd name="T1" fmla="*/ 0 h 686"/>
                <a:gd name="T2" fmla="*/ 0 w 1"/>
                <a:gd name="T3" fmla="*/ 0 h 686"/>
                <a:gd name="T4" fmla="*/ 1 w 1"/>
                <a:gd name="T5" fmla="*/ 0 h 686"/>
                <a:gd name="T6" fmla="*/ 0 60000 65536"/>
                <a:gd name="T7" fmla="*/ 0 60000 65536"/>
                <a:gd name="T8" fmla="*/ 0 60000 65536"/>
                <a:gd name="T9" fmla="*/ 0 w 1"/>
                <a:gd name="T10" fmla="*/ 0 h 686"/>
                <a:gd name="T11" fmla="*/ 1 w 1"/>
                <a:gd name="T12" fmla="*/ 686 h 6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86">
                  <a:moveTo>
                    <a:pt x="0" y="0"/>
                  </a:moveTo>
                  <a:lnTo>
                    <a:pt x="0" y="686"/>
                  </a:lnTo>
                  <a:lnTo>
                    <a:pt x="1" y="68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82" name="Freeform 716"/>
            <p:cNvSpPr>
              <a:spLocks/>
            </p:cNvSpPr>
            <p:nvPr/>
          </p:nvSpPr>
          <p:spPr bwMode="auto">
            <a:xfrm>
              <a:off x="1355" y="1515"/>
              <a:ext cx="1" cy="29"/>
            </a:xfrm>
            <a:custGeom>
              <a:avLst/>
              <a:gdLst>
                <a:gd name="T0" fmla="*/ 0 w 1"/>
                <a:gd name="T1" fmla="*/ 0 h 686"/>
                <a:gd name="T2" fmla="*/ 0 w 1"/>
                <a:gd name="T3" fmla="*/ 0 h 686"/>
                <a:gd name="T4" fmla="*/ 1 w 1"/>
                <a:gd name="T5" fmla="*/ 0 h 686"/>
                <a:gd name="T6" fmla="*/ 0 60000 65536"/>
                <a:gd name="T7" fmla="*/ 0 60000 65536"/>
                <a:gd name="T8" fmla="*/ 0 60000 65536"/>
                <a:gd name="T9" fmla="*/ 0 w 1"/>
                <a:gd name="T10" fmla="*/ 0 h 686"/>
                <a:gd name="T11" fmla="*/ 1 w 1"/>
                <a:gd name="T12" fmla="*/ 686 h 6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86">
                  <a:moveTo>
                    <a:pt x="0" y="0"/>
                  </a:moveTo>
                  <a:lnTo>
                    <a:pt x="0" y="686"/>
                  </a:lnTo>
                  <a:lnTo>
                    <a:pt x="1" y="68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83" name="Freeform 717"/>
            <p:cNvSpPr>
              <a:spLocks/>
            </p:cNvSpPr>
            <p:nvPr/>
          </p:nvSpPr>
          <p:spPr bwMode="auto">
            <a:xfrm>
              <a:off x="1365" y="1342"/>
              <a:ext cx="1" cy="201"/>
            </a:xfrm>
            <a:custGeom>
              <a:avLst/>
              <a:gdLst>
                <a:gd name="T0" fmla="*/ 0 w 1"/>
                <a:gd name="T1" fmla="*/ 0 h 4815"/>
                <a:gd name="T2" fmla="*/ 0 w 1"/>
                <a:gd name="T3" fmla="*/ 0 h 4815"/>
                <a:gd name="T4" fmla="*/ 1 w 1"/>
                <a:gd name="T5" fmla="*/ 0 h 4815"/>
                <a:gd name="T6" fmla="*/ 0 60000 65536"/>
                <a:gd name="T7" fmla="*/ 0 60000 65536"/>
                <a:gd name="T8" fmla="*/ 0 60000 65536"/>
                <a:gd name="T9" fmla="*/ 0 w 1"/>
                <a:gd name="T10" fmla="*/ 0 h 4815"/>
                <a:gd name="T11" fmla="*/ 1 w 1"/>
                <a:gd name="T12" fmla="*/ 4815 h 48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815">
                  <a:moveTo>
                    <a:pt x="0" y="0"/>
                  </a:moveTo>
                  <a:lnTo>
                    <a:pt x="0" y="4815"/>
                  </a:lnTo>
                  <a:lnTo>
                    <a:pt x="1" y="481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84" name="Freeform 718"/>
            <p:cNvSpPr>
              <a:spLocks/>
            </p:cNvSpPr>
            <p:nvPr/>
          </p:nvSpPr>
          <p:spPr bwMode="auto">
            <a:xfrm>
              <a:off x="1363" y="1342"/>
              <a:ext cx="1" cy="200"/>
            </a:xfrm>
            <a:custGeom>
              <a:avLst/>
              <a:gdLst>
                <a:gd name="T0" fmla="*/ 0 w 25"/>
                <a:gd name="T1" fmla="*/ 0 h 4800"/>
                <a:gd name="T2" fmla="*/ 0 w 25"/>
                <a:gd name="T3" fmla="*/ 0 h 4800"/>
                <a:gd name="T4" fmla="*/ 0 w 25"/>
                <a:gd name="T5" fmla="*/ 0 h 4800"/>
                <a:gd name="T6" fmla="*/ 0 w 25"/>
                <a:gd name="T7" fmla="*/ 0 h 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4800"/>
                <a:gd name="T14" fmla="*/ 25 w 25"/>
                <a:gd name="T15" fmla="*/ 4800 h 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4800">
                  <a:moveTo>
                    <a:pt x="25" y="0"/>
                  </a:moveTo>
                  <a:lnTo>
                    <a:pt x="0" y="0"/>
                  </a:lnTo>
                  <a:lnTo>
                    <a:pt x="25" y="480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85" name="Freeform 719"/>
            <p:cNvSpPr>
              <a:spLocks/>
            </p:cNvSpPr>
            <p:nvPr/>
          </p:nvSpPr>
          <p:spPr bwMode="auto">
            <a:xfrm>
              <a:off x="1363" y="1342"/>
              <a:ext cx="1" cy="200"/>
            </a:xfrm>
            <a:custGeom>
              <a:avLst/>
              <a:gdLst>
                <a:gd name="T0" fmla="*/ 0 w 25"/>
                <a:gd name="T1" fmla="*/ 0 h 4800"/>
                <a:gd name="T2" fmla="*/ 0 w 25"/>
                <a:gd name="T3" fmla="*/ 0 h 4800"/>
                <a:gd name="T4" fmla="*/ 0 w 25"/>
                <a:gd name="T5" fmla="*/ 0 h 4800"/>
                <a:gd name="T6" fmla="*/ 0 w 25"/>
                <a:gd name="T7" fmla="*/ 0 h 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4800"/>
                <a:gd name="T14" fmla="*/ 25 w 25"/>
                <a:gd name="T15" fmla="*/ 4800 h 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4800">
                  <a:moveTo>
                    <a:pt x="0" y="0"/>
                  </a:moveTo>
                  <a:lnTo>
                    <a:pt x="25" y="4800"/>
                  </a:lnTo>
                  <a:lnTo>
                    <a:pt x="0" y="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86" name="Rectangle 720"/>
            <p:cNvSpPr>
              <a:spLocks noChangeArrowheads="1"/>
            </p:cNvSpPr>
            <p:nvPr/>
          </p:nvSpPr>
          <p:spPr bwMode="auto">
            <a:xfrm>
              <a:off x="1363" y="1342"/>
              <a:ext cx="1" cy="2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87" name="Freeform 721"/>
            <p:cNvSpPr>
              <a:spLocks/>
            </p:cNvSpPr>
            <p:nvPr/>
          </p:nvSpPr>
          <p:spPr bwMode="auto">
            <a:xfrm>
              <a:off x="1470" y="1342"/>
              <a:ext cx="2" cy="200"/>
            </a:xfrm>
            <a:custGeom>
              <a:avLst/>
              <a:gdLst>
                <a:gd name="T0" fmla="*/ 0 w 46"/>
                <a:gd name="T1" fmla="*/ 0 h 4800"/>
                <a:gd name="T2" fmla="*/ 0 w 46"/>
                <a:gd name="T3" fmla="*/ 0 h 4800"/>
                <a:gd name="T4" fmla="*/ 0 w 46"/>
                <a:gd name="T5" fmla="*/ 0 h 4800"/>
                <a:gd name="T6" fmla="*/ 0 w 46"/>
                <a:gd name="T7" fmla="*/ 0 h 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4800"/>
                <a:gd name="T14" fmla="*/ 46 w 46"/>
                <a:gd name="T15" fmla="*/ 4800 h 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4800">
                  <a:moveTo>
                    <a:pt x="46" y="0"/>
                  </a:moveTo>
                  <a:lnTo>
                    <a:pt x="0" y="0"/>
                  </a:lnTo>
                  <a:lnTo>
                    <a:pt x="46" y="480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88" name="Freeform 722"/>
            <p:cNvSpPr>
              <a:spLocks/>
            </p:cNvSpPr>
            <p:nvPr/>
          </p:nvSpPr>
          <p:spPr bwMode="auto">
            <a:xfrm>
              <a:off x="1470" y="1342"/>
              <a:ext cx="2" cy="200"/>
            </a:xfrm>
            <a:custGeom>
              <a:avLst/>
              <a:gdLst>
                <a:gd name="T0" fmla="*/ 0 w 46"/>
                <a:gd name="T1" fmla="*/ 0 h 4800"/>
                <a:gd name="T2" fmla="*/ 0 w 46"/>
                <a:gd name="T3" fmla="*/ 0 h 4800"/>
                <a:gd name="T4" fmla="*/ 0 w 46"/>
                <a:gd name="T5" fmla="*/ 0 h 4800"/>
                <a:gd name="T6" fmla="*/ 0 w 46"/>
                <a:gd name="T7" fmla="*/ 0 h 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4800"/>
                <a:gd name="T14" fmla="*/ 46 w 46"/>
                <a:gd name="T15" fmla="*/ 4800 h 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4800">
                  <a:moveTo>
                    <a:pt x="0" y="0"/>
                  </a:moveTo>
                  <a:lnTo>
                    <a:pt x="46" y="4800"/>
                  </a:lnTo>
                  <a:lnTo>
                    <a:pt x="0" y="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89" name="Rectangle 723"/>
            <p:cNvSpPr>
              <a:spLocks noChangeArrowheads="1"/>
            </p:cNvSpPr>
            <p:nvPr/>
          </p:nvSpPr>
          <p:spPr bwMode="auto">
            <a:xfrm>
              <a:off x="1470" y="1342"/>
              <a:ext cx="2" cy="2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90" name="Freeform 724"/>
            <p:cNvSpPr>
              <a:spLocks/>
            </p:cNvSpPr>
            <p:nvPr/>
          </p:nvSpPr>
          <p:spPr bwMode="auto">
            <a:xfrm>
              <a:off x="1362" y="1513"/>
              <a:ext cx="1" cy="33"/>
            </a:xfrm>
            <a:custGeom>
              <a:avLst/>
              <a:gdLst>
                <a:gd name="T0" fmla="*/ 0 w 1"/>
                <a:gd name="T1" fmla="*/ 0 h 772"/>
                <a:gd name="T2" fmla="*/ 0 w 1"/>
                <a:gd name="T3" fmla="*/ 0 h 772"/>
                <a:gd name="T4" fmla="*/ 1 w 1"/>
                <a:gd name="T5" fmla="*/ 0 h 772"/>
                <a:gd name="T6" fmla="*/ 0 60000 65536"/>
                <a:gd name="T7" fmla="*/ 0 60000 65536"/>
                <a:gd name="T8" fmla="*/ 0 60000 65536"/>
                <a:gd name="T9" fmla="*/ 0 w 1"/>
                <a:gd name="T10" fmla="*/ 0 h 772"/>
                <a:gd name="T11" fmla="*/ 1 w 1"/>
                <a:gd name="T12" fmla="*/ 772 h 7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72">
                  <a:moveTo>
                    <a:pt x="0" y="0"/>
                  </a:moveTo>
                  <a:lnTo>
                    <a:pt x="0" y="772"/>
                  </a:lnTo>
                  <a:lnTo>
                    <a:pt x="1" y="7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91" name="Freeform 725"/>
            <p:cNvSpPr>
              <a:spLocks/>
            </p:cNvSpPr>
            <p:nvPr/>
          </p:nvSpPr>
          <p:spPr bwMode="auto">
            <a:xfrm>
              <a:off x="1351" y="1513"/>
              <a:ext cx="1" cy="33"/>
            </a:xfrm>
            <a:custGeom>
              <a:avLst/>
              <a:gdLst>
                <a:gd name="T0" fmla="*/ 0 w 1"/>
                <a:gd name="T1" fmla="*/ 0 h 772"/>
                <a:gd name="T2" fmla="*/ 0 w 1"/>
                <a:gd name="T3" fmla="*/ 0 h 772"/>
                <a:gd name="T4" fmla="*/ 1 w 1"/>
                <a:gd name="T5" fmla="*/ 0 h 772"/>
                <a:gd name="T6" fmla="*/ 0 60000 65536"/>
                <a:gd name="T7" fmla="*/ 0 60000 65536"/>
                <a:gd name="T8" fmla="*/ 0 60000 65536"/>
                <a:gd name="T9" fmla="*/ 0 w 1"/>
                <a:gd name="T10" fmla="*/ 0 h 772"/>
                <a:gd name="T11" fmla="*/ 1 w 1"/>
                <a:gd name="T12" fmla="*/ 772 h 7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72">
                  <a:moveTo>
                    <a:pt x="0" y="0"/>
                  </a:moveTo>
                  <a:lnTo>
                    <a:pt x="0" y="772"/>
                  </a:lnTo>
                  <a:lnTo>
                    <a:pt x="1" y="7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92" name="Freeform 726"/>
            <p:cNvSpPr>
              <a:spLocks/>
            </p:cNvSpPr>
            <p:nvPr/>
          </p:nvSpPr>
          <p:spPr bwMode="auto">
            <a:xfrm>
              <a:off x="1370" y="1542"/>
              <a:ext cx="1" cy="48"/>
            </a:xfrm>
            <a:custGeom>
              <a:avLst/>
              <a:gdLst>
                <a:gd name="T0" fmla="*/ 0 w 25"/>
                <a:gd name="T1" fmla="*/ 0 h 1130"/>
                <a:gd name="T2" fmla="*/ 0 w 25"/>
                <a:gd name="T3" fmla="*/ 0 h 1130"/>
                <a:gd name="T4" fmla="*/ 0 w 25"/>
                <a:gd name="T5" fmla="*/ 0 h 1130"/>
                <a:gd name="T6" fmla="*/ 0 w 25"/>
                <a:gd name="T7" fmla="*/ 0 h 11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130"/>
                <a:gd name="T14" fmla="*/ 25 w 25"/>
                <a:gd name="T15" fmla="*/ 1130 h 11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130">
                  <a:moveTo>
                    <a:pt x="25" y="0"/>
                  </a:moveTo>
                  <a:lnTo>
                    <a:pt x="0" y="0"/>
                  </a:lnTo>
                  <a:lnTo>
                    <a:pt x="25" y="113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93" name="Freeform 727"/>
            <p:cNvSpPr>
              <a:spLocks/>
            </p:cNvSpPr>
            <p:nvPr/>
          </p:nvSpPr>
          <p:spPr bwMode="auto">
            <a:xfrm>
              <a:off x="1370" y="1542"/>
              <a:ext cx="1" cy="48"/>
            </a:xfrm>
            <a:custGeom>
              <a:avLst/>
              <a:gdLst>
                <a:gd name="T0" fmla="*/ 0 w 25"/>
                <a:gd name="T1" fmla="*/ 0 h 1140"/>
                <a:gd name="T2" fmla="*/ 0 w 25"/>
                <a:gd name="T3" fmla="*/ 0 h 1140"/>
                <a:gd name="T4" fmla="*/ 0 w 25"/>
                <a:gd name="T5" fmla="*/ 0 h 1140"/>
                <a:gd name="T6" fmla="*/ 0 w 25"/>
                <a:gd name="T7" fmla="*/ 0 h 11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140"/>
                <a:gd name="T14" fmla="*/ 25 w 25"/>
                <a:gd name="T15" fmla="*/ 1140 h 11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140">
                  <a:moveTo>
                    <a:pt x="0" y="0"/>
                  </a:moveTo>
                  <a:lnTo>
                    <a:pt x="25" y="1130"/>
                  </a:lnTo>
                  <a:lnTo>
                    <a:pt x="0" y="1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94" name="Freeform 728"/>
            <p:cNvSpPr>
              <a:spLocks/>
            </p:cNvSpPr>
            <p:nvPr/>
          </p:nvSpPr>
          <p:spPr bwMode="auto">
            <a:xfrm>
              <a:off x="1370" y="1542"/>
              <a:ext cx="1" cy="48"/>
            </a:xfrm>
            <a:custGeom>
              <a:avLst/>
              <a:gdLst>
                <a:gd name="T0" fmla="*/ 0 w 25"/>
                <a:gd name="T1" fmla="*/ 0 h 1140"/>
                <a:gd name="T2" fmla="*/ 0 w 25"/>
                <a:gd name="T3" fmla="*/ 0 h 1140"/>
                <a:gd name="T4" fmla="*/ 0 w 25"/>
                <a:gd name="T5" fmla="*/ 0 h 1140"/>
                <a:gd name="T6" fmla="*/ 0 w 25"/>
                <a:gd name="T7" fmla="*/ 0 h 1140"/>
                <a:gd name="T8" fmla="*/ 0 w 25"/>
                <a:gd name="T9" fmla="*/ 0 h 1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1140"/>
                <a:gd name="T17" fmla="*/ 25 w 25"/>
                <a:gd name="T18" fmla="*/ 1140 h 1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1140">
                  <a:moveTo>
                    <a:pt x="25" y="0"/>
                  </a:moveTo>
                  <a:lnTo>
                    <a:pt x="0" y="0"/>
                  </a:lnTo>
                  <a:lnTo>
                    <a:pt x="0" y="1140"/>
                  </a:lnTo>
                  <a:lnTo>
                    <a:pt x="25" y="1130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95" name="Freeform 729"/>
            <p:cNvSpPr>
              <a:spLocks/>
            </p:cNvSpPr>
            <p:nvPr/>
          </p:nvSpPr>
          <p:spPr bwMode="auto">
            <a:xfrm>
              <a:off x="1370" y="1590"/>
              <a:ext cx="61" cy="59"/>
            </a:xfrm>
            <a:custGeom>
              <a:avLst/>
              <a:gdLst>
                <a:gd name="T0" fmla="*/ 0 w 1457"/>
                <a:gd name="T1" fmla="*/ 0 h 1433"/>
                <a:gd name="T2" fmla="*/ 0 w 1457"/>
                <a:gd name="T3" fmla="*/ 0 h 1433"/>
                <a:gd name="T4" fmla="*/ 0 w 1457"/>
                <a:gd name="T5" fmla="*/ 0 h 1433"/>
                <a:gd name="T6" fmla="*/ 0 w 1457"/>
                <a:gd name="T7" fmla="*/ 0 h 14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7"/>
                <a:gd name="T13" fmla="*/ 0 h 1433"/>
                <a:gd name="T14" fmla="*/ 1457 w 1457"/>
                <a:gd name="T15" fmla="*/ 1433 h 14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7" h="1433">
                  <a:moveTo>
                    <a:pt x="25" y="0"/>
                  </a:moveTo>
                  <a:lnTo>
                    <a:pt x="0" y="10"/>
                  </a:lnTo>
                  <a:lnTo>
                    <a:pt x="1457" y="143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96" name="Freeform 730"/>
            <p:cNvSpPr>
              <a:spLocks/>
            </p:cNvSpPr>
            <p:nvPr/>
          </p:nvSpPr>
          <p:spPr bwMode="auto">
            <a:xfrm>
              <a:off x="1370" y="1590"/>
              <a:ext cx="61" cy="61"/>
            </a:xfrm>
            <a:custGeom>
              <a:avLst/>
              <a:gdLst>
                <a:gd name="T0" fmla="*/ 0 w 1457"/>
                <a:gd name="T1" fmla="*/ 0 h 1459"/>
                <a:gd name="T2" fmla="*/ 0 w 1457"/>
                <a:gd name="T3" fmla="*/ 0 h 1459"/>
                <a:gd name="T4" fmla="*/ 0 w 1457"/>
                <a:gd name="T5" fmla="*/ 0 h 1459"/>
                <a:gd name="T6" fmla="*/ 0 w 1457"/>
                <a:gd name="T7" fmla="*/ 0 h 14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7"/>
                <a:gd name="T13" fmla="*/ 0 h 1459"/>
                <a:gd name="T14" fmla="*/ 1457 w 1457"/>
                <a:gd name="T15" fmla="*/ 1459 h 14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7" h="1459">
                  <a:moveTo>
                    <a:pt x="0" y="0"/>
                  </a:moveTo>
                  <a:lnTo>
                    <a:pt x="1457" y="1423"/>
                  </a:lnTo>
                  <a:lnTo>
                    <a:pt x="1457" y="14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97" name="Freeform 731"/>
            <p:cNvSpPr>
              <a:spLocks/>
            </p:cNvSpPr>
            <p:nvPr/>
          </p:nvSpPr>
          <p:spPr bwMode="auto">
            <a:xfrm>
              <a:off x="1370" y="1590"/>
              <a:ext cx="61" cy="61"/>
            </a:xfrm>
            <a:custGeom>
              <a:avLst/>
              <a:gdLst>
                <a:gd name="T0" fmla="*/ 0 w 1457"/>
                <a:gd name="T1" fmla="*/ 0 h 1469"/>
                <a:gd name="T2" fmla="*/ 0 w 1457"/>
                <a:gd name="T3" fmla="*/ 0 h 1469"/>
                <a:gd name="T4" fmla="*/ 0 w 1457"/>
                <a:gd name="T5" fmla="*/ 0 h 1469"/>
                <a:gd name="T6" fmla="*/ 0 w 1457"/>
                <a:gd name="T7" fmla="*/ 0 h 1469"/>
                <a:gd name="T8" fmla="*/ 0 w 1457"/>
                <a:gd name="T9" fmla="*/ 0 h 14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57"/>
                <a:gd name="T16" fmla="*/ 0 h 1469"/>
                <a:gd name="T17" fmla="*/ 1457 w 1457"/>
                <a:gd name="T18" fmla="*/ 1469 h 14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57" h="1469">
                  <a:moveTo>
                    <a:pt x="25" y="0"/>
                  </a:moveTo>
                  <a:lnTo>
                    <a:pt x="0" y="10"/>
                  </a:lnTo>
                  <a:lnTo>
                    <a:pt x="1457" y="1469"/>
                  </a:lnTo>
                  <a:lnTo>
                    <a:pt x="1457" y="1433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98" name="Freeform 732"/>
            <p:cNvSpPr>
              <a:spLocks/>
            </p:cNvSpPr>
            <p:nvPr/>
          </p:nvSpPr>
          <p:spPr bwMode="auto">
            <a:xfrm>
              <a:off x="1431" y="1584"/>
              <a:ext cx="66" cy="67"/>
            </a:xfrm>
            <a:custGeom>
              <a:avLst/>
              <a:gdLst>
                <a:gd name="T0" fmla="*/ 0 w 1576"/>
                <a:gd name="T1" fmla="*/ 0 h 1604"/>
                <a:gd name="T2" fmla="*/ 0 w 1576"/>
                <a:gd name="T3" fmla="*/ 0 h 1604"/>
                <a:gd name="T4" fmla="*/ 0 w 1576"/>
                <a:gd name="T5" fmla="*/ 0 h 1604"/>
                <a:gd name="T6" fmla="*/ 0 w 1576"/>
                <a:gd name="T7" fmla="*/ 0 h 16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76"/>
                <a:gd name="T13" fmla="*/ 0 h 1604"/>
                <a:gd name="T14" fmla="*/ 1576 w 1576"/>
                <a:gd name="T15" fmla="*/ 1604 h 16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76" h="1604">
                  <a:moveTo>
                    <a:pt x="0" y="1568"/>
                  </a:moveTo>
                  <a:lnTo>
                    <a:pt x="0" y="1604"/>
                  </a:lnTo>
                  <a:lnTo>
                    <a:pt x="1576" y="0"/>
                  </a:lnTo>
                  <a:lnTo>
                    <a:pt x="0" y="15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99" name="Freeform 733"/>
            <p:cNvSpPr>
              <a:spLocks/>
            </p:cNvSpPr>
            <p:nvPr/>
          </p:nvSpPr>
          <p:spPr bwMode="auto">
            <a:xfrm>
              <a:off x="1431" y="1584"/>
              <a:ext cx="67" cy="67"/>
            </a:xfrm>
            <a:custGeom>
              <a:avLst/>
              <a:gdLst>
                <a:gd name="T0" fmla="*/ 0 w 1612"/>
                <a:gd name="T1" fmla="*/ 0 h 1604"/>
                <a:gd name="T2" fmla="*/ 0 w 1612"/>
                <a:gd name="T3" fmla="*/ 0 h 1604"/>
                <a:gd name="T4" fmla="*/ 0 w 1612"/>
                <a:gd name="T5" fmla="*/ 0 h 1604"/>
                <a:gd name="T6" fmla="*/ 0 w 1612"/>
                <a:gd name="T7" fmla="*/ 0 h 16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12"/>
                <a:gd name="T13" fmla="*/ 0 h 1604"/>
                <a:gd name="T14" fmla="*/ 1612 w 1612"/>
                <a:gd name="T15" fmla="*/ 1604 h 16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12" h="1604">
                  <a:moveTo>
                    <a:pt x="0" y="1604"/>
                  </a:moveTo>
                  <a:lnTo>
                    <a:pt x="1576" y="0"/>
                  </a:lnTo>
                  <a:lnTo>
                    <a:pt x="1612" y="0"/>
                  </a:lnTo>
                  <a:lnTo>
                    <a:pt x="0" y="16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00" name="Freeform 734"/>
            <p:cNvSpPr>
              <a:spLocks/>
            </p:cNvSpPr>
            <p:nvPr/>
          </p:nvSpPr>
          <p:spPr bwMode="auto">
            <a:xfrm>
              <a:off x="1431" y="1584"/>
              <a:ext cx="67" cy="67"/>
            </a:xfrm>
            <a:custGeom>
              <a:avLst/>
              <a:gdLst>
                <a:gd name="T0" fmla="*/ 0 w 1612"/>
                <a:gd name="T1" fmla="*/ 0 h 1604"/>
                <a:gd name="T2" fmla="*/ 0 w 1612"/>
                <a:gd name="T3" fmla="*/ 0 h 1604"/>
                <a:gd name="T4" fmla="*/ 0 w 1612"/>
                <a:gd name="T5" fmla="*/ 0 h 1604"/>
                <a:gd name="T6" fmla="*/ 0 w 1612"/>
                <a:gd name="T7" fmla="*/ 0 h 1604"/>
                <a:gd name="T8" fmla="*/ 0 w 1612"/>
                <a:gd name="T9" fmla="*/ 0 h 16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2"/>
                <a:gd name="T16" fmla="*/ 0 h 1604"/>
                <a:gd name="T17" fmla="*/ 1612 w 1612"/>
                <a:gd name="T18" fmla="*/ 1604 h 16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2" h="1604">
                  <a:moveTo>
                    <a:pt x="0" y="1568"/>
                  </a:moveTo>
                  <a:lnTo>
                    <a:pt x="0" y="1604"/>
                  </a:lnTo>
                  <a:lnTo>
                    <a:pt x="1612" y="0"/>
                  </a:lnTo>
                  <a:lnTo>
                    <a:pt x="1576" y="0"/>
                  </a:lnTo>
                  <a:lnTo>
                    <a:pt x="0" y="156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01" name="Freeform 735"/>
            <p:cNvSpPr>
              <a:spLocks/>
            </p:cNvSpPr>
            <p:nvPr/>
          </p:nvSpPr>
          <p:spPr bwMode="auto">
            <a:xfrm>
              <a:off x="1464" y="1552"/>
              <a:ext cx="34" cy="32"/>
            </a:xfrm>
            <a:custGeom>
              <a:avLst/>
              <a:gdLst>
                <a:gd name="T0" fmla="*/ 0 w 818"/>
                <a:gd name="T1" fmla="*/ 0 h 772"/>
                <a:gd name="T2" fmla="*/ 0 w 818"/>
                <a:gd name="T3" fmla="*/ 0 h 772"/>
                <a:gd name="T4" fmla="*/ 0 w 818"/>
                <a:gd name="T5" fmla="*/ 0 h 772"/>
                <a:gd name="T6" fmla="*/ 0 w 818"/>
                <a:gd name="T7" fmla="*/ 0 h 7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8"/>
                <a:gd name="T13" fmla="*/ 0 h 772"/>
                <a:gd name="T14" fmla="*/ 818 w 818"/>
                <a:gd name="T15" fmla="*/ 772 h 7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8" h="772">
                  <a:moveTo>
                    <a:pt x="782" y="772"/>
                  </a:moveTo>
                  <a:lnTo>
                    <a:pt x="818" y="772"/>
                  </a:lnTo>
                  <a:lnTo>
                    <a:pt x="0" y="0"/>
                  </a:lnTo>
                  <a:lnTo>
                    <a:pt x="782" y="7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02" name="Freeform 736"/>
            <p:cNvSpPr>
              <a:spLocks/>
            </p:cNvSpPr>
            <p:nvPr/>
          </p:nvSpPr>
          <p:spPr bwMode="auto">
            <a:xfrm>
              <a:off x="1464" y="1551"/>
              <a:ext cx="34" cy="33"/>
            </a:xfrm>
            <a:custGeom>
              <a:avLst/>
              <a:gdLst>
                <a:gd name="T0" fmla="*/ 0 w 818"/>
                <a:gd name="T1" fmla="*/ 0 h 791"/>
                <a:gd name="T2" fmla="*/ 0 w 818"/>
                <a:gd name="T3" fmla="*/ 0 h 791"/>
                <a:gd name="T4" fmla="*/ 0 w 818"/>
                <a:gd name="T5" fmla="*/ 0 h 791"/>
                <a:gd name="T6" fmla="*/ 0 w 818"/>
                <a:gd name="T7" fmla="*/ 0 h 7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8"/>
                <a:gd name="T13" fmla="*/ 0 h 791"/>
                <a:gd name="T14" fmla="*/ 818 w 818"/>
                <a:gd name="T15" fmla="*/ 791 h 7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8" h="791">
                  <a:moveTo>
                    <a:pt x="818" y="791"/>
                  </a:moveTo>
                  <a:lnTo>
                    <a:pt x="0" y="19"/>
                  </a:lnTo>
                  <a:lnTo>
                    <a:pt x="18" y="0"/>
                  </a:lnTo>
                  <a:lnTo>
                    <a:pt x="818" y="7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03" name="Freeform 737"/>
            <p:cNvSpPr>
              <a:spLocks/>
            </p:cNvSpPr>
            <p:nvPr/>
          </p:nvSpPr>
          <p:spPr bwMode="auto">
            <a:xfrm>
              <a:off x="1464" y="1551"/>
              <a:ext cx="34" cy="33"/>
            </a:xfrm>
            <a:custGeom>
              <a:avLst/>
              <a:gdLst>
                <a:gd name="T0" fmla="*/ 0 w 818"/>
                <a:gd name="T1" fmla="*/ 0 h 791"/>
                <a:gd name="T2" fmla="*/ 0 w 818"/>
                <a:gd name="T3" fmla="*/ 0 h 791"/>
                <a:gd name="T4" fmla="*/ 0 w 818"/>
                <a:gd name="T5" fmla="*/ 0 h 791"/>
                <a:gd name="T6" fmla="*/ 0 w 818"/>
                <a:gd name="T7" fmla="*/ 0 h 791"/>
                <a:gd name="T8" fmla="*/ 0 w 818"/>
                <a:gd name="T9" fmla="*/ 0 h 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8"/>
                <a:gd name="T16" fmla="*/ 0 h 791"/>
                <a:gd name="T17" fmla="*/ 818 w 818"/>
                <a:gd name="T18" fmla="*/ 791 h 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8" h="791">
                  <a:moveTo>
                    <a:pt x="782" y="791"/>
                  </a:moveTo>
                  <a:lnTo>
                    <a:pt x="818" y="791"/>
                  </a:lnTo>
                  <a:lnTo>
                    <a:pt x="18" y="0"/>
                  </a:lnTo>
                  <a:lnTo>
                    <a:pt x="0" y="19"/>
                  </a:lnTo>
                  <a:lnTo>
                    <a:pt x="782" y="79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04" name="Freeform 738"/>
            <p:cNvSpPr>
              <a:spLocks/>
            </p:cNvSpPr>
            <p:nvPr/>
          </p:nvSpPr>
          <p:spPr bwMode="auto">
            <a:xfrm>
              <a:off x="1364" y="1542"/>
              <a:ext cx="107" cy="1"/>
            </a:xfrm>
            <a:custGeom>
              <a:avLst/>
              <a:gdLst>
                <a:gd name="T0" fmla="*/ 0 w 2568"/>
                <a:gd name="T1" fmla="*/ 0 h 46"/>
                <a:gd name="T2" fmla="*/ 0 w 2568"/>
                <a:gd name="T3" fmla="*/ 0 h 46"/>
                <a:gd name="T4" fmla="*/ 0 w 2568"/>
                <a:gd name="T5" fmla="*/ 0 h 46"/>
                <a:gd name="T6" fmla="*/ 0 w 2568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68"/>
                <a:gd name="T13" fmla="*/ 0 h 46"/>
                <a:gd name="T14" fmla="*/ 2568 w 2568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68" h="46">
                  <a:moveTo>
                    <a:pt x="2568" y="46"/>
                  </a:moveTo>
                  <a:lnTo>
                    <a:pt x="2568" y="0"/>
                  </a:lnTo>
                  <a:lnTo>
                    <a:pt x="0" y="46"/>
                  </a:lnTo>
                  <a:lnTo>
                    <a:pt x="2568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05" name="Freeform 739"/>
            <p:cNvSpPr>
              <a:spLocks/>
            </p:cNvSpPr>
            <p:nvPr/>
          </p:nvSpPr>
          <p:spPr bwMode="auto">
            <a:xfrm>
              <a:off x="1364" y="1542"/>
              <a:ext cx="107" cy="1"/>
            </a:xfrm>
            <a:custGeom>
              <a:avLst/>
              <a:gdLst>
                <a:gd name="T0" fmla="*/ 0 w 2568"/>
                <a:gd name="T1" fmla="*/ 0 h 46"/>
                <a:gd name="T2" fmla="*/ 0 w 2568"/>
                <a:gd name="T3" fmla="*/ 0 h 46"/>
                <a:gd name="T4" fmla="*/ 0 w 2568"/>
                <a:gd name="T5" fmla="*/ 0 h 46"/>
                <a:gd name="T6" fmla="*/ 0 w 2568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68"/>
                <a:gd name="T13" fmla="*/ 0 h 46"/>
                <a:gd name="T14" fmla="*/ 2568 w 2568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68" h="46">
                  <a:moveTo>
                    <a:pt x="2568" y="0"/>
                  </a:moveTo>
                  <a:lnTo>
                    <a:pt x="0" y="46"/>
                  </a:lnTo>
                  <a:lnTo>
                    <a:pt x="0" y="0"/>
                  </a:lnTo>
                  <a:lnTo>
                    <a:pt x="256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06" name="Rectangle 740"/>
            <p:cNvSpPr>
              <a:spLocks noChangeArrowheads="1"/>
            </p:cNvSpPr>
            <p:nvPr/>
          </p:nvSpPr>
          <p:spPr bwMode="auto">
            <a:xfrm>
              <a:off x="1364" y="1542"/>
              <a:ext cx="107" cy="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07" name="Freeform 741"/>
            <p:cNvSpPr>
              <a:spLocks/>
            </p:cNvSpPr>
            <p:nvPr/>
          </p:nvSpPr>
          <p:spPr bwMode="auto">
            <a:xfrm>
              <a:off x="1331" y="1520"/>
              <a:ext cx="14" cy="14"/>
            </a:xfrm>
            <a:custGeom>
              <a:avLst/>
              <a:gdLst>
                <a:gd name="T0" fmla="*/ 0 w 344"/>
                <a:gd name="T1" fmla="*/ 0 h 343"/>
                <a:gd name="T2" fmla="*/ 0 w 344"/>
                <a:gd name="T3" fmla="*/ 0 h 343"/>
                <a:gd name="T4" fmla="*/ 0 w 344"/>
                <a:gd name="T5" fmla="*/ 0 h 343"/>
                <a:gd name="T6" fmla="*/ 0 w 344"/>
                <a:gd name="T7" fmla="*/ 0 h 343"/>
                <a:gd name="T8" fmla="*/ 0 w 344"/>
                <a:gd name="T9" fmla="*/ 0 h 343"/>
                <a:gd name="T10" fmla="*/ 0 w 344"/>
                <a:gd name="T11" fmla="*/ 0 h 343"/>
                <a:gd name="T12" fmla="*/ 0 w 344"/>
                <a:gd name="T13" fmla="*/ 0 h 343"/>
                <a:gd name="T14" fmla="*/ 0 w 344"/>
                <a:gd name="T15" fmla="*/ 0 h 343"/>
                <a:gd name="T16" fmla="*/ 0 w 344"/>
                <a:gd name="T17" fmla="*/ 0 h 343"/>
                <a:gd name="T18" fmla="*/ 0 w 344"/>
                <a:gd name="T19" fmla="*/ 0 h 3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4"/>
                <a:gd name="T31" fmla="*/ 0 h 343"/>
                <a:gd name="T32" fmla="*/ 344 w 344"/>
                <a:gd name="T33" fmla="*/ 343 h 3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4" h="343">
                  <a:moveTo>
                    <a:pt x="343" y="172"/>
                  </a:moveTo>
                  <a:lnTo>
                    <a:pt x="293" y="50"/>
                  </a:lnTo>
                  <a:lnTo>
                    <a:pt x="172" y="0"/>
                  </a:lnTo>
                  <a:lnTo>
                    <a:pt x="51" y="50"/>
                  </a:lnTo>
                  <a:lnTo>
                    <a:pt x="0" y="172"/>
                  </a:lnTo>
                  <a:lnTo>
                    <a:pt x="51" y="293"/>
                  </a:lnTo>
                  <a:lnTo>
                    <a:pt x="172" y="343"/>
                  </a:lnTo>
                  <a:lnTo>
                    <a:pt x="293" y="293"/>
                  </a:lnTo>
                  <a:lnTo>
                    <a:pt x="343" y="172"/>
                  </a:lnTo>
                  <a:lnTo>
                    <a:pt x="344" y="1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08" name="Freeform 742"/>
            <p:cNvSpPr>
              <a:spLocks/>
            </p:cNvSpPr>
            <p:nvPr/>
          </p:nvSpPr>
          <p:spPr bwMode="auto">
            <a:xfrm>
              <a:off x="1355" y="1547"/>
              <a:ext cx="1" cy="6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1 w 1"/>
                <a:gd name="T5" fmla="*/ 0 h 135"/>
                <a:gd name="T6" fmla="*/ 0 60000 65536"/>
                <a:gd name="T7" fmla="*/ 0 60000 65536"/>
                <a:gd name="T8" fmla="*/ 0 60000 65536"/>
                <a:gd name="T9" fmla="*/ 0 w 1"/>
                <a:gd name="T10" fmla="*/ 0 h 135"/>
                <a:gd name="T11" fmla="*/ 1 w 1"/>
                <a:gd name="T12" fmla="*/ 135 h 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35">
                  <a:moveTo>
                    <a:pt x="0" y="0"/>
                  </a:moveTo>
                  <a:lnTo>
                    <a:pt x="0" y="135"/>
                  </a:lnTo>
                  <a:lnTo>
                    <a:pt x="1" y="13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09" name="Freeform 743"/>
            <p:cNvSpPr>
              <a:spLocks/>
            </p:cNvSpPr>
            <p:nvPr/>
          </p:nvSpPr>
          <p:spPr bwMode="auto">
            <a:xfrm>
              <a:off x="1357" y="1547"/>
              <a:ext cx="1" cy="6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1 w 1"/>
                <a:gd name="T5" fmla="*/ 0 h 135"/>
                <a:gd name="T6" fmla="*/ 0 60000 65536"/>
                <a:gd name="T7" fmla="*/ 0 60000 65536"/>
                <a:gd name="T8" fmla="*/ 0 60000 65536"/>
                <a:gd name="T9" fmla="*/ 0 w 1"/>
                <a:gd name="T10" fmla="*/ 0 h 135"/>
                <a:gd name="T11" fmla="*/ 1 w 1"/>
                <a:gd name="T12" fmla="*/ 135 h 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35">
                  <a:moveTo>
                    <a:pt x="0" y="0"/>
                  </a:moveTo>
                  <a:lnTo>
                    <a:pt x="0" y="135"/>
                  </a:lnTo>
                  <a:lnTo>
                    <a:pt x="1" y="13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10" name="Freeform 744"/>
            <p:cNvSpPr>
              <a:spLocks/>
            </p:cNvSpPr>
            <p:nvPr/>
          </p:nvSpPr>
          <p:spPr bwMode="auto">
            <a:xfrm>
              <a:off x="1355" y="1553"/>
              <a:ext cx="2" cy="1"/>
            </a:xfrm>
            <a:custGeom>
              <a:avLst/>
              <a:gdLst>
                <a:gd name="T0" fmla="*/ 0 w 45"/>
                <a:gd name="T1" fmla="*/ 0 h 1"/>
                <a:gd name="T2" fmla="*/ 0 w 45"/>
                <a:gd name="T3" fmla="*/ 0 h 1"/>
                <a:gd name="T4" fmla="*/ 0 w 45"/>
                <a:gd name="T5" fmla="*/ 0 h 1"/>
                <a:gd name="T6" fmla="*/ 0 60000 65536"/>
                <a:gd name="T7" fmla="*/ 0 60000 65536"/>
                <a:gd name="T8" fmla="*/ 0 60000 65536"/>
                <a:gd name="T9" fmla="*/ 0 w 45"/>
                <a:gd name="T10" fmla="*/ 0 h 1"/>
                <a:gd name="T11" fmla="*/ 45 w 4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1">
                  <a:moveTo>
                    <a:pt x="0" y="0"/>
                  </a:moveTo>
                  <a:lnTo>
                    <a:pt x="44" y="0"/>
                  </a:lnTo>
                  <a:lnTo>
                    <a:pt x="4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11" name="Freeform 745"/>
            <p:cNvSpPr>
              <a:spLocks/>
            </p:cNvSpPr>
            <p:nvPr/>
          </p:nvSpPr>
          <p:spPr bwMode="auto">
            <a:xfrm>
              <a:off x="1351" y="1544"/>
              <a:ext cx="11" cy="1"/>
            </a:xfrm>
            <a:custGeom>
              <a:avLst/>
              <a:gdLst>
                <a:gd name="T0" fmla="*/ 0 w 257"/>
                <a:gd name="T1" fmla="*/ 0 h 1"/>
                <a:gd name="T2" fmla="*/ 0 w 257"/>
                <a:gd name="T3" fmla="*/ 0 h 1"/>
                <a:gd name="T4" fmla="*/ 0 w 257"/>
                <a:gd name="T5" fmla="*/ 0 h 1"/>
                <a:gd name="T6" fmla="*/ 0 60000 65536"/>
                <a:gd name="T7" fmla="*/ 0 60000 65536"/>
                <a:gd name="T8" fmla="*/ 0 60000 65536"/>
                <a:gd name="T9" fmla="*/ 0 w 257"/>
                <a:gd name="T10" fmla="*/ 0 h 1"/>
                <a:gd name="T11" fmla="*/ 257 w 25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7" h="1">
                  <a:moveTo>
                    <a:pt x="0" y="0"/>
                  </a:moveTo>
                  <a:lnTo>
                    <a:pt x="256" y="0"/>
                  </a:lnTo>
                  <a:lnTo>
                    <a:pt x="25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12" name="Freeform 746"/>
            <p:cNvSpPr>
              <a:spLocks/>
            </p:cNvSpPr>
            <p:nvPr/>
          </p:nvSpPr>
          <p:spPr bwMode="auto">
            <a:xfrm>
              <a:off x="1351" y="1546"/>
              <a:ext cx="11" cy="1"/>
            </a:xfrm>
            <a:custGeom>
              <a:avLst/>
              <a:gdLst>
                <a:gd name="T0" fmla="*/ 0 w 257"/>
                <a:gd name="T1" fmla="*/ 0 h 1"/>
                <a:gd name="T2" fmla="*/ 0 w 257"/>
                <a:gd name="T3" fmla="*/ 0 h 1"/>
                <a:gd name="T4" fmla="*/ 0 w 257"/>
                <a:gd name="T5" fmla="*/ 0 h 1"/>
                <a:gd name="T6" fmla="*/ 0 60000 65536"/>
                <a:gd name="T7" fmla="*/ 0 60000 65536"/>
                <a:gd name="T8" fmla="*/ 0 60000 65536"/>
                <a:gd name="T9" fmla="*/ 0 w 257"/>
                <a:gd name="T10" fmla="*/ 0 h 1"/>
                <a:gd name="T11" fmla="*/ 257 w 25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7" h="1">
                  <a:moveTo>
                    <a:pt x="0" y="0"/>
                  </a:moveTo>
                  <a:lnTo>
                    <a:pt x="256" y="0"/>
                  </a:lnTo>
                  <a:lnTo>
                    <a:pt x="25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13" name="Freeform 747"/>
            <p:cNvSpPr>
              <a:spLocks/>
            </p:cNvSpPr>
            <p:nvPr/>
          </p:nvSpPr>
          <p:spPr bwMode="auto">
            <a:xfrm>
              <a:off x="1353" y="1546"/>
              <a:ext cx="7" cy="2"/>
            </a:xfrm>
            <a:custGeom>
              <a:avLst/>
              <a:gdLst>
                <a:gd name="T0" fmla="*/ 0 w 150"/>
                <a:gd name="T1" fmla="*/ 0 h 63"/>
                <a:gd name="T2" fmla="*/ 0 w 150"/>
                <a:gd name="T3" fmla="*/ 0 h 63"/>
                <a:gd name="T4" fmla="*/ 0 w 150"/>
                <a:gd name="T5" fmla="*/ 0 h 63"/>
                <a:gd name="T6" fmla="*/ 0 w 15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"/>
                <a:gd name="T13" fmla="*/ 0 h 63"/>
                <a:gd name="T14" fmla="*/ 150 w 15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" h="63">
                  <a:moveTo>
                    <a:pt x="150" y="63"/>
                  </a:moveTo>
                  <a:lnTo>
                    <a:pt x="150" y="0"/>
                  </a:lnTo>
                  <a:lnTo>
                    <a:pt x="0" y="63"/>
                  </a:lnTo>
                  <a:lnTo>
                    <a:pt x="15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14" name="Freeform 748"/>
            <p:cNvSpPr>
              <a:spLocks/>
            </p:cNvSpPr>
            <p:nvPr/>
          </p:nvSpPr>
          <p:spPr bwMode="auto">
            <a:xfrm>
              <a:off x="1353" y="1546"/>
              <a:ext cx="7" cy="2"/>
            </a:xfrm>
            <a:custGeom>
              <a:avLst/>
              <a:gdLst>
                <a:gd name="T0" fmla="*/ 0 w 150"/>
                <a:gd name="T1" fmla="*/ 0 h 63"/>
                <a:gd name="T2" fmla="*/ 0 w 150"/>
                <a:gd name="T3" fmla="*/ 0 h 63"/>
                <a:gd name="T4" fmla="*/ 0 w 150"/>
                <a:gd name="T5" fmla="*/ 0 h 63"/>
                <a:gd name="T6" fmla="*/ 0 w 15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"/>
                <a:gd name="T13" fmla="*/ 0 h 63"/>
                <a:gd name="T14" fmla="*/ 150 w 15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" h="63">
                  <a:moveTo>
                    <a:pt x="150" y="0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15" name="Rectangle 749"/>
            <p:cNvSpPr>
              <a:spLocks noChangeArrowheads="1"/>
            </p:cNvSpPr>
            <p:nvPr/>
          </p:nvSpPr>
          <p:spPr bwMode="auto">
            <a:xfrm>
              <a:off x="1353" y="1546"/>
              <a:ext cx="7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16" name="Freeform 750"/>
            <p:cNvSpPr>
              <a:spLocks/>
            </p:cNvSpPr>
            <p:nvPr/>
          </p:nvSpPr>
          <p:spPr bwMode="auto">
            <a:xfrm>
              <a:off x="1357" y="1534"/>
              <a:ext cx="1" cy="2"/>
            </a:xfrm>
            <a:custGeom>
              <a:avLst/>
              <a:gdLst>
                <a:gd name="T0" fmla="*/ 0 w 7"/>
                <a:gd name="T1" fmla="*/ 0 h 41"/>
                <a:gd name="T2" fmla="*/ 0 w 7"/>
                <a:gd name="T3" fmla="*/ 0 h 41"/>
                <a:gd name="T4" fmla="*/ 0 w 7"/>
                <a:gd name="T5" fmla="*/ 0 h 41"/>
                <a:gd name="T6" fmla="*/ 0 w 7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41"/>
                <a:gd name="T14" fmla="*/ 7 w 7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41">
                  <a:moveTo>
                    <a:pt x="0" y="41"/>
                  </a:moveTo>
                  <a:lnTo>
                    <a:pt x="7" y="2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17" name="Freeform 751"/>
            <p:cNvSpPr>
              <a:spLocks/>
            </p:cNvSpPr>
            <p:nvPr/>
          </p:nvSpPr>
          <p:spPr bwMode="auto">
            <a:xfrm>
              <a:off x="1357" y="1520"/>
              <a:ext cx="1" cy="2"/>
            </a:xfrm>
            <a:custGeom>
              <a:avLst/>
              <a:gdLst>
                <a:gd name="T0" fmla="*/ 0 w 8"/>
                <a:gd name="T1" fmla="*/ 0 h 44"/>
                <a:gd name="T2" fmla="*/ 0 w 8"/>
                <a:gd name="T3" fmla="*/ 0 h 44"/>
                <a:gd name="T4" fmla="*/ 0 w 8"/>
                <a:gd name="T5" fmla="*/ 0 h 44"/>
                <a:gd name="T6" fmla="*/ 0 w 8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44"/>
                <a:gd name="T14" fmla="*/ 8 w 8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44">
                  <a:moveTo>
                    <a:pt x="0" y="44"/>
                  </a:moveTo>
                  <a:lnTo>
                    <a:pt x="8" y="21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18" name="Freeform 752"/>
            <p:cNvSpPr>
              <a:spLocks/>
            </p:cNvSpPr>
            <p:nvPr/>
          </p:nvSpPr>
          <p:spPr bwMode="auto">
            <a:xfrm>
              <a:off x="1357" y="1546"/>
              <a:ext cx="1" cy="1"/>
            </a:xfrm>
            <a:custGeom>
              <a:avLst/>
              <a:gdLst>
                <a:gd name="T0" fmla="*/ 0 w 1"/>
                <a:gd name="T1" fmla="*/ 0 h 30"/>
                <a:gd name="T2" fmla="*/ 0 w 1"/>
                <a:gd name="T3" fmla="*/ 0 h 30"/>
                <a:gd name="T4" fmla="*/ 1 w 1"/>
                <a:gd name="T5" fmla="*/ 0 h 30"/>
                <a:gd name="T6" fmla="*/ 0 60000 65536"/>
                <a:gd name="T7" fmla="*/ 0 60000 65536"/>
                <a:gd name="T8" fmla="*/ 0 60000 65536"/>
                <a:gd name="T9" fmla="*/ 0 w 1"/>
                <a:gd name="T10" fmla="*/ 0 h 30"/>
                <a:gd name="T11" fmla="*/ 1 w 1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">
                  <a:moveTo>
                    <a:pt x="0" y="3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19" name="Freeform 753"/>
            <p:cNvSpPr>
              <a:spLocks/>
            </p:cNvSpPr>
            <p:nvPr/>
          </p:nvSpPr>
          <p:spPr bwMode="auto">
            <a:xfrm>
              <a:off x="1355" y="1546"/>
              <a:ext cx="1" cy="1"/>
            </a:xfrm>
            <a:custGeom>
              <a:avLst/>
              <a:gdLst>
                <a:gd name="T0" fmla="*/ 0 w 1"/>
                <a:gd name="T1" fmla="*/ 0 h 30"/>
                <a:gd name="T2" fmla="*/ 0 w 1"/>
                <a:gd name="T3" fmla="*/ 0 h 30"/>
                <a:gd name="T4" fmla="*/ 1 w 1"/>
                <a:gd name="T5" fmla="*/ 0 h 30"/>
                <a:gd name="T6" fmla="*/ 0 60000 65536"/>
                <a:gd name="T7" fmla="*/ 0 60000 65536"/>
                <a:gd name="T8" fmla="*/ 0 60000 65536"/>
                <a:gd name="T9" fmla="*/ 0 w 1"/>
                <a:gd name="T10" fmla="*/ 0 h 30"/>
                <a:gd name="T11" fmla="*/ 1 w 1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">
                  <a:moveTo>
                    <a:pt x="0" y="3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20" name="Freeform 754"/>
            <p:cNvSpPr>
              <a:spLocks/>
            </p:cNvSpPr>
            <p:nvPr/>
          </p:nvSpPr>
          <p:spPr bwMode="auto">
            <a:xfrm>
              <a:off x="1359" y="1546"/>
              <a:ext cx="1" cy="1"/>
            </a:xfrm>
            <a:custGeom>
              <a:avLst/>
              <a:gdLst>
                <a:gd name="T0" fmla="*/ 0 w 2"/>
                <a:gd name="T1" fmla="*/ 0 h 30"/>
                <a:gd name="T2" fmla="*/ 0 w 2"/>
                <a:gd name="T3" fmla="*/ 0 h 30"/>
                <a:gd name="T4" fmla="*/ 1 w 2"/>
                <a:gd name="T5" fmla="*/ 0 h 30"/>
                <a:gd name="T6" fmla="*/ 0 60000 65536"/>
                <a:gd name="T7" fmla="*/ 0 60000 65536"/>
                <a:gd name="T8" fmla="*/ 0 60000 65536"/>
                <a:gd name="T9" fmla="*/ 0 w 2"/>
                <a:gd name="T10" fmla="*/ 0 h 30"/>
                <a:gd name="T11" fmla="*/ 2 w 2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0">
                  <a:moveTo>
                    <a:pt x="0" y="3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21" name="Freeform 755"/>
            <p:cNvSpPr>
              <a:spLocks/>
            </p:cNvSpPr>
            <p:nvPr/>
          </p:nvSpPr>
          <p:spPr bwMode="auto">
            <a:xfrm>
              <a:off x="1355" y="1547"/>
              <a:ext cx="3" cy="1"/>
            </a:xfrm>
            <a:custGeom>
              <a:avLst/>
              <a:gdLst>
                <a:gd name="T0" fmla="*/ 0 w 79"/>
                <a:gd name="T1" fmla="*/ 0 h 1"/>
                <a:gd name="T2" fmla="*/ 0 w 79"/>
                <a:gd name="T3" fmla="*/ 0 h 1"/>
                <a:gd name="T4" fmla="*/ 0 w 79"/>
                <a:gd name="T5" fmla="*/ 0 h 1"/>
                <a:gd name="T6" fmla="*/ 0 60000 65536"/>
                <a:gd name="T7" fmla="*/ 0 60000 65536"/>
                <a:gd name="T8" fmla="*/ 0 60000 65536"/>
                <a:gd name="T9" fmla="*/ 0 w 79"/>
                <a:gd name="T10" fmla="*/ 0 h 1"/>
                <a:gd name="T11" fmla="*/ 79 w 7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" h="1">
                  <a:moveTo>
                    <a:pt x="0" y="0"/>
                  </a:moveTo>
                  <a:lnTo>
                    <a:pt x="78" y="0"/>
                  </a:lnTo>
                  <a:lnTo>
                    <a:pt x="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22" name="Freeform 756"/>
            <p:cNvSpPr>
              <a:spLocks/>
            </p:cNvSpPr>
            <p:nvPr/>
          </p:nvSpPr>
          <p:spPr bwMode="auto">
            <a:xfrm>
              <a:off x="1354" y="1547"/>
              <a:ext cx="1" cy="1"/>
            </a:xfrm>
            <a:custGeom>
              <a:avLst/>
              <a:gdLst>
                <a:gd name="T0" fmla="*/ 0 w 35"/>
                <a:gd name="T1" fmla="*/ 0 h 6"/>
                <a:gd name="T2" fmla="*/ 0 w 35"/>
                <a:gd name="T3" fmla="*/ 0 h 6"/>
                <a:gd name="T4" fmla="*/ 0 w 35"/>
                <a:gd name="T5" fmla="*/ 0 h 6"/>
                <a:gd name="T6" fmla="*/ 0 w 3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6"/>
                <a:gd name="T14" fmla="*/ 35 w 3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6">
                  <a:moveTo>
                    <a:pt x="0" y="0"/>
                  </a:moveTo>
                  <a:lnTo>
                    <a:pt x="16" y="6"/>
                  </a:lnTo>
                  <a:lnTo>
                    <a:pt x="34" y="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23" name="Freeform 757"/>
            <p:cNvSpPr>
              <a:spLocks/>
            </p:cNvSpPr>
            <p:nvPr/>
          </p:nvSpPr>
          <p:spPr bwMode="auto">
            <a:xfrm>
              <a:off x="1355" y="1547"/>
              <a:ext cx="2" cy="1"/>
            </a:xfrm>
            <a:custGeom>
              <a:avLst/>
              <a:gdLst>
                <a:gd name="T0" fmla="*/ 0 w 45"/>
                <a:gd name="T1" fmla="*/ 0 h 1"/>
                <a:gd name="T2" fmla="*/ 0 w 45"/>
                <a:gd name="T3" fmla="*/ 0 h 1"/>
                <a:gd name="T4" fmla="*/ 0 w 45"/>
                <a:gd name="T5" fmla="*/ 0 h 1"/>
                <a:gd name="T6" fmla="*/ 0 60000 65536"/>
                <a:gd name="T7" fmla="*/ 0 60000 65536"/>
                <a:gd name="T8" fmla="*/ 0 60000 65536"/>
                <a:gd name="T9" fmla="*/ 0 w 45"/>
                <a:gd name="T10" fmla="*/ 0 h 1"/>
                <a:gd name="T11" fmla="*/ 45 w 4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1">
                  <a:moveTo>
                    <a:pt x="0" y="0"/>
                  </a:moveTo>
                  <a:lnTo>
                    <a:pt x="44" y="0"/>
                  </a:lnTo>
                  <a:lnTo>
                    <a:pt x="4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24" name="Freeform 758"/>
            <p:cNvSpPr>
              <a:spLocks/>
            </p:cNvSpPr>
            <p:nvPr/>
          </p:nvSpPr>
          <p:spPr bwMode="auto">
            <a:xfrm>
              <a:off x="1357" y="1547"/>
              <a:ext cx="2" cy="1"/>
            </a:xfrm>
            <a:custGeom>
              <a:avLst/>
              <a:gdLst>
                <a:gd name="T0" fmla="*/ 0 w 33"/>
                <a:gd name="T1" fmla="*/ 0 h 6"/>
                <a:gd name="T2" fmla="*/ 0 w 33"/>
                <a:gd name="T3" fmla="*/ 0 h 6"/>
                <a:gd name="T4" fmla="*/ 0 w 33"/>
                <a:gd name="T5" fmla="*/ 0 h 6"/>
                <a:gd name="T6" fmla="*/ 0 w 33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6"/>
                <a:gd name="T14" fmla="*/ 33 w 33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6">
                  <a:moveTo>
                    <a:pt x="0" y="0"/>
                  </a:moveTo>
                  <a:lnTo>
                    <a:pt x="16" y="6"/>
                  </a:lnTo>
                  <a:lnTo>
                    <a:pt x="31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25" name="Freeform 759"/>
            <p:cNvSpPr>
              <a:spLocks/>
            </p:cNvSpPr>
            <p:nvPr/>
          </p:nvSpPr>
          <p:spPr bwMode="auto">
            <a:xfrm>
              <a:off x="1354" y="1546"/>
              <a:ext cx="1" cy="1"/>
            </a:xfrm>
            <a:custGeom>
              <a:avLst/>
              <a:gdLst>
                <a:gd name="T0" fmla="*/ 0 w 1"/>
                <a:gd name="T1" fmla="*/ 0 h 30"/>
                <a:gd name="T2" fmla="*/ 0 w 1"/>
                <a:gd name="T3" fmla="*/ 0 h 30"/>
                <a:gd name="T4" fmla="*/ 1 w 1"/>
                <a:gd name="T5" fmla="*/ 0 h 30"/>
                <a:gd name="T6" fmla="*/ 0 60000 65536"/>
                <a:gd name="T7" fmla="*/ 0 60000 65536"/>
                <a:gd name="T8" fmla="*/ 0 60000 65536"/>
                <a:gd name="T9" fmla="*/ 0 w 1"/>
                <a:gd name="T10" fmla="*/ 0 h 30"/>
                <a:gd name="T11" fmla="*/ 1 w 1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">
                  <a:moveTo>
                    <a:pt x="0" y="0"/>
                  </a:moveTo>
                  <a:lnTo>
                    <a:pt x="0" y="30"/>
                  </a:lnTo>
                  <a:lnTo>
                    <a:pt x="1" y="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26" name="Freeform 760"/>
            <p:cNvSpPr>
              <a:spLocks/>
            </p:cNvSpPr>
            <p:nvPr/>
          </p:nvSpPr>
          <p:spPr bwMode="auto">
            <a:xfrm>
              <a:off x="1355" y="1534"/>
              <a:ext cx="1" cy="2"/>
            </a:xfrm>
            <a:custGeom>
              <a:avLst/>
              <a:gdLst>
                <a:gd name="T0" fmla="*/ 0 w 9"/>
                <a:gd name="T1" fmla="*/ 0 h 41"/>
                <a:gd name="T2" fmla="*/ 0 w 9"/>
                <a:gd name="T3" fmla="*/ 0 h 41"/>
                <a:gd name="T4" fmla="*/ 0 w 9"/>
                <a:gd name="T5" fmla="*/ 0 h 41"/>
                <a:gd name="T6" fmla="*/ 0 w 9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41"/>
                <a:gd name="T14" fmla="*/ 9 w 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41">
                  <a:moveTo>
                    <a:pt x="8" y="0"/>
                  </a:moveTo>
                  <a:lnTo>
                    <a:pt x="0" y="20"/>
                  </a:lnTo>
                  <a:lnTo>
                    <a:pt x="8" y="41"/>
                  </a:lnTo>
                  <a:lnTo>
                    <a:pt x="9" y="4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27" name="Freeform 761"/>
            <p:cNvSpPr>
              <a:spLocks/>
            </p:cNvSpPr>
            <p:nvPr/>
          </p:nvSpPr>
          <p:spPr bwMode="auto">
            <a:xfrm>
              <a:off x="1355" y="1520"/>
              <a:ext cx="1" cy="1"/>
            </a:xfrm>
            <a:custGeom>
              <a:avLst/>
              <a:gdLst>
                <a:gd name="T0" fmla="*/ 0 w 8"/>
                <a:gd name="T1" fmla="*/ 0 h 37"/>
                <a:gd name="T2" fmla="*/ 0 w 8"/>
                <a:gd name="T3" fmla="*/ 0 h 37"/>
                <a:gd name="T4" fmla="*/ 0 w 8"/>
                <a:gd name="T5" fmla="*/ 0 h 37"/>
                <a:gd name="T6" fmla="*/ 0 w 8"/>
                <a:gd name="T7" fmla="*/ 0 h 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7"/>
                <a:gd name="T14" fmla="*/ 8 w 8"/>
                <a:gd name="T15" fmla="*/ 37 h 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7">
                  <a:moveTo>
                    <a:pt x="7" y="0"/>
                  </a:moveTo>
                  <a:lnTo>
                    <a:pt x="0" y="18"/>
                  </a:lnTo>
                  <a:lnTo>
                    <a:pt x="7" y="37"/>
                  </a:lnTo>
                  <a:lnTo>
                    <a:pt x="8" y="3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28" name="Freeform 762"/>
            <p:cNvSpPr>
              <a:spLocks/>
            </p:cNvSpPr>
            <p:nvPr/>
          </p:nvSpPr>
          <p:spPr bwMode="auto">
            <a:xfrm>
              <a:off x="1464" y="1552"/>
              <a:ext cx="5" cy="4"/>
            </a:xfrm>
            <a:custGeom>
              <a:avLst/>
              <a:gdLst>
                <a:gd name="T0" fmla="*/ 0 w 115"/>
                <a:gd name="T1" fmla="*/ 0 h 97"/>
                <a:gd name="T2" fmla="*/ 0 w 115"/>
                <a:gd name="T3" fmla="*/ 0 h 97"/>
                <a:gd name="T4" fmla="*/ 0 w 115"/>
                <a:gd name="T5" fmla="*/ 0 h 97"/>
                <a:gd name="T6" fmla="*/ 0 w 115"/>
                <a:gd name="T7" fmla="*/ 0 h 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"/>
                <a:gd name="T13" fmla="*/ 0 h 97"/>
                <a:gd name="T14" fmla="*/ 115 w 115"/>
                <a:gd name="T15" fmla="*/ 97 h 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" h="97">
                  <a:moveTo>
                    <a:pt x="98" y="97"/>
                  </a:moveTo>
                  <a:lnTo>
                    <a:pt x="115" y="78"/>
                  </a:lnTo>
                  <a:lnTo>
                    <a:pt x="0" y="0"/>
                  </a:lnTo>
                  <a:lnTo>
                    <a:pt x="98" y="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29" name="Freeform 763"/>
            <p:cNvSpPr>
              <a:spLocks/>
            </p:cNvSpPr>
            <p:nvPr/>
          </p:nvSpPr>
          <p:spPr bwMode="auto">
            <a:xfrm>
              <a:off x="1464" y="1551"/>
              <a:ext cx="5" cy="4"/>
            </a:xfrm>
            <a:custGeom>
              <a:avLst/>
              <a:gdLst>
                <a:gd name="T0" fmla="*/ 0 w 115"/>
                <a:gd name="T1" fmla="*/ 0 h 88"/>
                <a:gd name="T2" fmla="*/ 0 w 115"/>
                <a:gd name="T3" fmla="*/ 0 h 88"/>
                <a:gd name="T4" fmla="*/ 0 w 115"/>
                <a:gd name="T5" fmla="*/ 0 h 88"/>
                <a:gd name="T6" fmla="*/ 0 w 115"/>
                <a:gd name="T7" fmla="*/ 0 h 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"/>
                <a:gd name="T13" fmla="*/ 0 h 88"/>
                <a:gd name="T14" fmla="*/ 115 w 115"/>
                <a:gd name="T15" fmla="*/ 88 h 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" h="88">
                  <a:moveTo>
                    <a:pt x="115" y="88"/>
                  </a:moveTo>
                  <a:lnTo>
                    <a:pt x="0" y="10"/>
                  </a:lnTo>
                  <a:lnTo>
                    <a:pt x="26" y="0"/>
                  </a:lnTo>
                  <a:lnTo>
                    <a:pt x="115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30" name="Freeform 764"/>
            <p:cNvSpPr>
              <a:spLocks/>
            </p:cNvSpPr>
            <p:nvPr/>
          </p:nvSpPr>
          <p:spPr bwMode="auto">
            <a:xfrm>
              <a:off x="1464" y="1551"/>
              <a:ext cx="5" cy="5"/>
            </a:xfrm>
            <a:custGeom>
              <a:avLst/>
              <a:gdLst>
                <a:gd name="T0" fmla="*/ 0 w 115"/>
                <a:gd name="T1" fmla="*/ 0 h 107"/>
                <a:gd name="T2" fmla="*/ 0 w 115"/>
                <a:gd name="T3" fmla="*/ 0 h 107"/>
                <a:gd name="T4" fmla="*/ 0 w 115"/>
                <a:gd name="T5" fmla="*/ 0 h 107"/>
                <a:gd name="T6" fmla="*/ 0 w 115"/>
                <a:gd name="T7" fmla="*/ 0 h 107"/>
                <a:gd name="T8" fmla="*/ 0 w 115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107"/>
                <a:gd name="T17" fmla="*/ 115 w 115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107">
                  <a:moveTo>
                    <a:pt x="98" y="107"/>
                  </a:moveTo>
                  <a:lnTo>
                    <a:pt x="115" y="88"/>
                  </a:lnTo>
                  <a:lnTo>
                    <a:pt x="26" y="0"/>
                  </a:lnTo>
                  <a:lnTo>
                    <a:pt x="0" y="10"/>
                  </a:lnTo>
                  <a:lnTo>
                    <a:pt x="98" y="10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31" name="Freeform 765"/>
            <p:cNvSpPr>
              <a:spLocks/>
            </p:cNvSpPr>
            <p:nvPr/>
          </p:nvSpPr>
          <p:spPr bwMode="auto">
            <a:xfrm>
              <a:off x="1464" y="1542"/>
              <a:ext cx="1" cy="10"/>
            </a:xfrm>
            <a:custGeom>
              <a:avLst/>
              <a:gdLst>
                <a:gd name="T0" fmla="*/ 0 w 26"/>
                <a:gd name="T1" fmla="*/ 0 h 218"/>
                <a:gd name="T2" fmla="*/ 0 w 26"/>
                <a:gd name="T3" fmla="*/ 0 h 218"/>
                <a:gd name="T4" fmla="*/ 0 w 26"/>
                <a:gd name="T5" fmla="*/ 0 h 218"/>
                <a:gd name="T6" fmla="*/ 0 w 26"/>
                <a:gd name="T7" fmla="*/ 0 h 2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18"/>
                <a:gd name="T14" fmla="*/ 26 w 26"/>
                <a:gd name="T15" fmla="*/ 218 h 2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18">
                  <a:moveTo>
                    <a:pt x="0" y="218"/>
                  </a:moveTo>
                  <a:lnTo>
                    <a:pt x="26" y="208"/>
                  </a:lnTo>
                  <a:lnTo>
                    <a:pt x="0" y="0"/>
                  </a:lnTo>
                  <a:lnTo>
                    <a:pt x="0" y="2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32" name="Freeform 766"/>
            <p:cNvSpPr>
              <a:spLocks/>
            </p:cNvSpPr>
            <p:nvPr/>
          </p:nvSpPr>
          <p:spPr bwMode="auto">
            <a:xfrm>
              <a:off x="1464" y="1542"/>
              <a:ext cx="1" cy="9"/>
            </a:xfrm>
            <a:custGeom>
              <a:avLst/>
              <a:gdLst>
                <a:gd name="T0" fmla="*/ 0 w 26"/>
                <a:gd name="T1" fmla="*/ 0 h 208"/>
                <a:gd name="T2" fmla="*/ 0 w 26"/>
                <a:gd name="T3" fmla="*/ 0 h 208"/>
                <a:gd name="T4" fmla="*/ 0 w 26"/>
                <a:gd name="T5" fmla="*/ 0 h 208"/>
                <a:gd name="T6" fmla="*/ 0 w 26"/>
                <a:gd name="T7" fmla="*/ 0 h 2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08"/>
                <a:gd name="T14" fmla="*/ 26 w 26"/>
                <a:gd name="T15" fmla="*/ 208 h 2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08">
                  <a:moveTo>
                    <a:pt x="26" y="20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26" y="2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33" name="Freeform 767"/>
            <p:cNvSpPr>
              <a:spLocks/>
            </p:cNvSpPr>
            <p:nvPr/>
          </p:nvSpPr>
          <p:spPr bwMode="auto">
            <a:xfrm>
              <a:off x="1464" y="1542"/>
              <a:ext cx="1" cy="10"/>
            </a:xfrm>
            <a:custGeom>
              <a:avLst/>
              <a:gdLst>
                <a:gd name="T0" fmla="*/ 0 w 26"/>
                <a:gd name="T1" fmla="*/ 0 h 218"/>
                <a:gd name="T2" fmla="*/ 0 w 26"/>
                <a:gd name="T3" fmla="*/ 0 h 218"/>
                <a:gd name="T4" fmla="*/ 0 w 26"/>
                <a:gd name="T5" fmla="*/ 0 h 218"/>
                <a:gd name="T6" fmla="*/ 0 w 26"/>
                <a:gd name="T7" fmla="*/ 0 h 218"/>
                <a:gd name="T8" fmla="*/ 0 w 26"/>
                <a:gd name="T9" fmla="*/ 0 h 2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18"/>
                <a:gd name="T17" fmla="*/ 26 w 26"/>
                <a:gd name="T18" fmla="*/ 218 h 2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18">
                  <a:moveTo>
                    <a:pt x="0" y="218"/>
                  </a:moveTo>
                  <a:lnTo>
                    <a:pt x="26" y="20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2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34" name="Freeform 768"/>
            <p:cNvSpPr>
              <a:spLocks/>
            </p:cNvSpPr>
            <p:nvPr/>
          </p:nvSpPr>
          <p:spPr bwMode="auto">
            <a:xfrm>
              <a:off x="1506" y="1091"/>
              <a:ext cx="18" cy="4"/>
            </a:xfrm>
            <a:custGeom>
              <a:avLst/>
              <a:gdLst>
                <a:gd name="T0" fmla="*/ 0 w 431"/>
                <a:gd name="T1" fmla="*/ 0 h 90"/>
                <a:gd name="T2" fmla="*/ 0 w 431"/>
                <a:gd name="T3" fmla="*/ 0 h 90"/>
                <a:gd name="T4" fmla="*/ 0 w 431"/>
                <a:gd name="T5" fmla="*/ 0 h 90"/>
                <a:gd name="T6" fmla="*/ 0 w 431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1"/>
                <a:gd name="T13" fmla="*/ 0 h 90"/>
                <a:gd name="T14" fmla="*/ 431 w 431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1" h="90">
                  <a:moveTo>
                    <a:pt x="431" y="90"/>
                  </a:moveTo>
                  <a:lnTo>
                    <a:pt x="216" y="0"/>
                  </a:lnTo>
                  <a:lnTo>
                    <a:pt x="0" y="90"/>
                  </a:lnTo>
                  <a:lnTo>
                    <a:pt x="1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35" name="Freeform 769"/>
            <p:cNvSpPr>
              <a:spLocks/>
            </p:cNvSpPr>
            <p:nvPr/>
          </p:nvSpPr>
          <p:spPr bwMode="auto">
            <a:xfrm>
              <a:off x="1507" y="1093"/>
              <a:ext cx="15" cy="3"/>
            </a:xfrm>
            <a:custGeom>
              <a:avLst/>
              <a:gdLst>
                <a:gd name="T0" fmla="*/ 0 w 359"/>
                <a:gd name="T1" fmla="*/ 0 h 75"/>
                <a:gd name="T2" fmla="*/ 0 w 359"/>
                <a:gd name="T3" fmla="*/ 0 h 75"/>
                <a:gd name="T4" fmla="*/ 0 w 359"/>
                <a:gd name="T5" fmla="*/ 0 h 75"/>
                <a:gd name="T6" fmla="*/ 0 w 359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9"/>
                <a:gd name="T13" fmla="*/ 0 h 75"/>
                <a:gd name="T14" fmla="*/ 359 w 359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9" h="75">
                  <a:moveTo>
                    <a:pt x="359" y="75"/>
                  </a:moveTo>
                  <a:lnTo>
                    <a:pt x="180" y="0"/>
                  </a:lnTo>
                  <a:lnTo>
                    <a:pt x="0" y="75"/>
                  </a:lnTo>
                  <a:lnTo>
                    <a:pt x="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36" name="Freeform 770"/>
            <p:cNvSpPr>
              <a:spLocks/>
            </p:cNvSpPr>
            <p:nvPr/>
          </p:nvSpPr>
          <p:spPr bwMode="auto">
            <a:xfrm>
              <a:off x="1150" y="1510"/>
              <a:ext cx="130" cy="1"/>
            </a:xfrm>
            <a:custGeom>
              <a:avLst/>
              <a:gdLst>
                <a:gd name="T0" fmla="*/ 0 w 3119"/>
                <a:gd name="T1" fmla="*/ 0 h 1"/>
                <a:gd name="T2" fmla="*/ 0 w 3119"/>
                <a:gd name="T3" fmla="*/ 0 h 1"/>
                <a:gd name="T4" fmla="*/ 0 w 3119"/>
                <a:gd name="T5" fmla="*/ 0 h 1"/>
                <a:gd name="T6" fmla="*/ 0 60000 65536"/>
                <a:gd name="T7" fmla="*/ 0 60000 65536"/>
                <a:gd name="T8" fmla="*/ 0 60000 65536"/>
                <a:gd name="T9" fmla="*/ 0 w 3119"/>
                <a:gd name="T10" fmla="*/ 0 h 1"/>
                <a:gd name="T11" fmla="*/ 3119 w 311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9" h="1">
                  <a:moveTo>
                    <a:pt x="0" y="0"/>
                  </a:moveTo>
                  <a:lnTo>
                    <a:pt x="3118" y="0"/>
                  </a:lnTo>
                  <a:lnTo>
                    <a:pt x="31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37" name="Freeform 771"/>
            <p:cNvSpPr>
              <a:spLocks/>
            </p:cNvSpPr>
            <p:nvPr/>
          </p:nvSpPr>
          <p:spPr bwMode="auto">
            <a:xfrm>
              <a:off x="1150" y="1367"/>
              <a:ext cx="130" cy="1"/>
            </a:xfrm>
            <a:custGeom>
              <a:avLst/>
              <a:gdLst>
                <a:gd name="T0" fmla="*/ 0 w 3118"/>
                <a:gd name="T1" fmla="*/ 0 h 1"/>
                <a:gd name="T2" fmla="*/ 0 w 3118"/>
                <a:gd name="T3" fmla="*/ 0 h 1"/>
                <a:gd name="T4" fmla="*/ 0 w 3118"/>
                <a:gd name="T5" fmla="*/ 0 h 1"/>
                <a:gd name="T6" fmla="*/ 0 60000 65536"/>
                <a:gd name="T7" fmla="*/ 0 60000 65536"/>
                <a:gd name="T8" fmla="*/ 0 60000 65536"/>
                <a:gd name="T9" fmla="*/ 0 w 3118"/>
                <a:gd name="T10" fmla="*/ 0 h 1"/>
                <a:gd name="T11" fmla="*/ 3118 w 31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8" h="1">
                  <a:moveTo>
                    <a:pt x="3118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38" name="Freeform 772"/>
            <p:cNvSpPr>
              <a:spLocks/>
            </p:cNvSpPr>
            <p:nvPr/>
          </p:nvSpPr>
          <p:spPr bwMode="auto">
            <a:xfrm>
              <a:off x="1002" y="1366"/>
              <a:ext cx="279" cy="1"/>
            </a:xfrm>
            <a:custGeom>
              <a:avLst/>
              <a:gdLst>
                <a:gd name="T0" fmla="*/ 0 w 6676"/>
                <a:gd name="T1" fmla="*/ 0 h 1"/>
                <a:gd name="T2" fmla="*/ 0 w 6676"/>
                <a:gd name="T3" fmla="*/ 0 h 1"/>
                <a:gd name="T4" fmla="*/ 0 w 6676"/>
                <a:gd name="T5" fmla="*/ 0 h 1"/>
                <a:gd name="T6" fmla="*/ 0 60000 65536"/>
                <a:gd name="T7" fmla="*/ 0 60000 65536"/>
                <a:gd name="T8" fmla="*/ 0 60000 65536"/>
                <a:gd name="T9" fmla="*/ 0 w 6676"/>
                <a:gd name="T10" fmla="*/ 0 h 1"/>
                <a:gd name="T11" fmla="*/ 6676 w 667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76" h="1">
                  <a:moveTo>
                    <a:pt x="667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39" name="Freeform 773"/>
            <p:cNvSpPr>
              <a:spLocks/>
            </p:cNvSpPr>
            <p:nvPr/>
          </p:nvSpPr>
          <p:spPr bwMode="auto">
            <a:xfrm>
              <a:off x="1004" y="1510"/>
              <a:ext cx="129" cy="1"/>
            </a:xfrm>
            <a:custGeom>
              <a:avLst/>
              <a:gdLst>
                <a:gd name="T0" fmla="*/ 0 w 3117"/>
                <a:gd name="T1" fmla="*/ 0 h 1"/>
                <a:gd name="T2" fmla="*/ 0 w 3117"/>
                <a:gd name="T3" fmla="*/ 0 h 1"/>
                <a:gd name="T4" fmla="*/ 0 w 3117"/>
                <a:gd name="T5" fmla="*/ 0 h 1"/>
                <a:gd name="T6" fmla="*/ 0 60000 65536"/>
                <a:gd name="T7" fmla="*/ 0 60000 65536"/>
                <a:gd name="T8" fmla="*/ 0 60000 65536"/>
                <a:gd name="T9" fmla="*/ 0 w 3117"/>
                <a:gd name="T10" fmla="*/ 0 h 1"/>
                <a:gd name="T11" fmla="*/ 3117 w 311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7" h="1">
                  <a:moveTo>
                    <a:pt x="3117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40" name="Freeform 774"/>
            <p:cNvSpPr>
              <a:spLocks/>
            </p:cNvSpPr>
            <p:nvPr/>
          </p:nvSpPr>
          <p:spPr bwMode="auto">
            <a:xfrm>
              <a:off x="1004" y="1367"/>
              <a:ext cx="130" cy="1"/>
            </a:xfrm>
            <a:custGeom>
              <a:avLst/>
              <a:gdLst>
                <a:gd name="T0" fmla="*/ 0 w 3118"/>
                <a:gd name="T1" fmla="*/ 0 h 1"/>
                <a:gd name="T2" fmla="*/ 0 w 3118"/>
                <a:gd name="T3" fmla="*/ 0 h 1"/>
                <a:gd name="T4" fmla="*/ 0 w 3118"/>
                <a:gd name="T5" fmla="*/ 0 h 1"/>
                <a:gd name="T6" fmla="*/ 0 60000 65536"/>
                <a:gd name="T7" fmla="*/ 0 60000 65536"/>
                <a:gd name="T8" fmla="*/ 0 60000 65536"/>
                <a:gd name="T9" fmla="*/ 0 w 3118"/>
                <a:gd name="T10" fmla="*/ 0 h 1"/>
                <a:gd name="T11" fmla="*/ 3118 w 31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8" h="1">
                  <a:moveTo>
                    <a:pt x="0" y="0"/>
                  </a:moveTo>
                  <a:lnTo>
                    <a:pt x="3117" y="0"/>
                  </a:lnTo>
                  <a:lnTo>
                    <a:pt x="31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41" name="Freeform 775"/>
            <p:cNvSpPr>
              <a:spLocks/>
            </p:cNvSpPr>
            <p:nvPr/>
          </p:nvSpPr>
          <p:spPr bwMode="auto">
            <a:xfrm>
              <a:off x="1001" y="1387"/>
              <a:ext cx="1" cy="15"/>
            </a:xfrm>
            <a:custGeom>
              <a:avLst/>
              <a:gdLst>
                <a:gd name="T0" fmla="*/ 0 w 1"/>
                <a:gd name="T1" fmla="*/ 0 h 342"/>
                <a:gd name="T2" fmla="*/ 0 w 1"/>
                <a:gd name="T3" fmla="*/ 0 h 342"/>
                <a:gd name="T4" fmla="*/ 1 w 1"/>
                <a:gd name="T5" fmla="*/ 0 h 342"/>
                <a:gd name="T6" fmla="*/ 0 60000 65536"/>
                <a:gd name="T7" fmla="*/ 0 60000 65536"/>
                <a:gd name="T8" fmla="*/ 0 60000 65536"/>
                <a:gd name="T9" fmla="*/ 0 w 1"/>
                <a:gd name="T10" fmla="*/ 0 h 342"/>
                <a:gd name="T11" fmla="*/ 1 w 1"/>
                <a:gd name="T12" fmla="*/ 342 h 3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42">
                  <a:moveTo>
                    <a:pt x="0" y="0"/>
                  </a:moveTo>
                  <a:lnTo>
                    <a:pt x="0" y="342"/>
                  </a:lnTo>
                  <a:lnTo>
                    <a:pt x="1" y="34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42" name="Freeform 776"/>
            <p:cNvSpPr>
              <a:spLocks/>
            </p:cNvSpPr>
            <p:nvPr/>
          </p:nvSpPr>
          <p:spPr bwMode="auto">
            <a:xfrm>
              <a:off x="1005" y="1387"/>
              <a:ext cx="1" cy="15"/>
            </a:xfrm>
            <a:custGeom>
              <a:avLst/>
              <a:gdLst>
                <a:gd name="T0" fmla="*/ 0 w 2"/>
                <a:gd name="T1" fmla="*/ 0 h 342"/>
                <a:gd name="T2" fmla="*/ 0 w 2"/>
                <a:gd name="T3" fmla="*/ 0 h 342"/>
                <a:gd name="T4" fmla="*/ 1 w 2"/>
                <a:gd name="T5" fmla="*/ 0 h 342"/>
                <a:gd name="T6" fmla="*/ 0 60000 65536"/>
                <a:gd name="T7" fmla="*/ 0 60000 65536"/>
                <a:gd name="T8" fmla="*/ 0 60000 65536"/>
                <a:gd name="T9" fmla="*/ 0 w 2"/>
                <a:gd name="T10" fmla="*/ 0 h 342"/>
                <a:gd name="T11" fmla="*/ 2 w 2"/>
                <a:gd name="T12" fmla="*/ 342 h 3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42">
                  <a:moveTo>
                    <a:pt x="0" y="0"/>
                  </a:moveTo>
                  <a:lnTo>
                    <a:pt x="0" y="342"/>
                  </a:lnTo>
                  <a:lnTo>
                    <a:pt x="2" y="34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43" name="Freeform 777"/>
            <p:cNvSpPr>
              <a:spLocks/>
            </p:cNvSpPr>
            <p:nvPr/>
          </p:nvSpPr>
          <p:spPr bwMode="auto">
            <a:xfrm>
              <a:off x="990" y="1342"/>
              <a:ext cx="1" cy="169"/>
            </a:xfrm>
            <a:custGeom>
              <a:avLst/>
              <a:gdLst>
                <a:gd name="T0" fmla="*/ 0 w 1"/>
                <a:gd name="T1" fmla="*/ 0 h 4050"/>
                <a:gd name="T2" fmla="*/ 0 w 1"/>
                <a:gd name="T3" fmla="*/ 0 h 4050"/>
                <a:gd name="T4" fmla="*/ 1 w 1"/>
                <a:gd name="T5" fmla="*/ 0 h 4050"/>
                <a:gd name="T6" fmla="*/ 0 60000 65536"/>
                <a:gd name="T7" fmla="*/ 0 60000 65536"/>
                <a:gd name="T8" fmla="*/ 0 60000 65536"/>
                <a:gd name="T9" fmla="*/ 0 w 1"/>
                <a:gd name="T10" fmla="*/ 0 h 4050"/>
                <a:gd name="T11" fmla="*/ 1 w 1"/>
                <a:gd name="T12" fmla="*/ 4050 h 40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050">
                  <a:moveTo>
                    <a:pt x="0" y="0"/>
                  </a:moveTo>
                  <a:lnTo>
                    <a:pt x="0" y="4050"/>
                  </a:lnTo>
                  <a:lnTo>
                    <a:pt x="1" y="405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44" name="Freeform 778"/>
            <p:cNvSpPr>
              <a:spLocks/>
            </p:cNvSpPr>
            <p:nvPr/>
          </p:nvSpPr>
          <p:spPr bwMode="auto">
            <a:xfrm>
              <a:off x="1004" y="1402"/>
              <a:ext cx="1" cy="74"/>
            </a:xfrm>
            <a:custGeom>
              <a:avLst/>
              <a:gdLst>
                <a:gd name="T0" fmla="*/ 0 w 1"/>
                <a:gd name="T1" fmla="*/ 0 h 1774"/>
                <a:gd name="T2" fmla="*/ 0 w 1"/>
                <a:gd name="T3" fmla="*/ 0 h 1774"/>
                <a:gd name="T4" fmla="*/ 1 w 1"/>
                <a:gd name="T5" fmla="*/ 0 h 1774"/>
                <a:gd name="T6" fmla="*/ 0 60000 65536"/>
                <a:gd name="T7" fmla="*/ 0 60000 65536"/>
                <a:gd name="T8" fmla="*/ 0 60000 65536"/>
                <a:gd name="T9" fmla="*/ 0 w 1"/>
                <a:gd name="T10" fmla="*/ 0 h 1774"/>
                <a:gd name="T11" fmla="*/ 1 w 1"/>
                <a:gd name="T12" fmla="*/ 1774 h 17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74">
                  <a:moveTo>
                    <a:pt x="0" y="177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45" name="Freeform 779"/>
            <p:cNvSpPr>
              <a:spLocks/>
            </p:cNvSpPr>
            <p:nvPr/>
          </p:nvSpPr>
          <p:spPr bwMode="auto">
            <a:xfrm>
              <a:off x="1002" y="1402"/>
              <a:ext cx="1" cy="74"/>
            </a:xfrm>
            <a:custGeom>
              <a:avLst/>
              <a:gdLst>
                <a:gd name="T0" fmla="*/ 0 w 1"/>
                <a:gd name="T1" fmla="*/ 0 h 1774"/>
                <a:gd name="T2" fmla="*/ 0 w 1"/>
                <a:gd name="T3" fmla="*/ 0 h 1774"/>
                <a:gd name="T4" fmla="*/ 1 w 1"/>
                <a:gd name="T5" fmla="*/ 0 h 1774"/>
                <a:gd name="T6" fmla="*/ 0 60000 65536"/>
                <a:gd name="T7" fmla="*/ 0 60000 65536"/>
                <a:gd name="T8" fmla="*/ 0 60000 65536"/>
                <a:gd name="T9" fmla="*/ 0 w 1"/>
                <a:gd name="T10" fmla="*/ 0 h 1774"/>
                <a:gd name="T11" fmla="*/ 1 w 1"/>
                <a:gd name="T12" fmla="*/ 1774 h 17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74">
                  <a:moveTo>
                    <a:pt x="0" y="0"/>
                  </a:moveTo>
                  <a:lnTo>
                    <a:pt x="0" y="1774"/>
                  </a:lnTo>
                  <a:lnTo>
                    <a:pt x="1" y="177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46" name="Freeform 780"/>
            <p:cNvSpPr>
              <a:spLocks/>
            </p:cNvSpPr>
            <p:nvPr/>
          </p:nvSpPr>
          <p:spPr bwMode="auto">
            <a:xfrm>
              <a:off x="963" y="1457"/>
              <a:ext cx="1" cy="17"/>
            </a:xfrm>
            <a:custGeom>
              <a:avLst/>
              <a:gdLst>
                <a:gd name="T0" fmla="*/ 0 w 1"/>
                <a:gd name="T1" fmla="*/ 0 h 408"/>
                <a:gd name="T2" fmla="*/ 0 w 1"/>
                <a:gd name="T3" fmla="*/ 0 h 408"/>
                <a:gd name="T4" fmla="*/ 1 w 1"/>
                <a:gd name="T5" fmla="*/ 0 h 408"/>
                <a:gd name="T6" fmla="*/ 0 60000 65536"/>
                <a:gd name="T7" fmla="*/ 0 60000 65536"/>
                <a:gd name="T8" fmla="*/ 0 60000 65536"/>
                <a:gd name="T9" fmla="*/ 0 w 1"/>
                <a:gd name="T10" fmla="*/ 0 h 408"/>
                <a:gd name="T11" fmla="*/ 1 w 1"/>
                <a:gd name="T12" fmla="*/ 408 h 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08">
                  <a:moveTo>
                    <a:pt x="0" y="0"/>
                  </a:moveTo>
                  <a:lnTo>
                    <a:pt x="0" y="408"/>
                  </a:lnTo>
                  <a:lnTo>
                    <a:pt x="1" y="40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747" name="Freeform 781"/>
            <p:cNvSpPr>
              <a:spLocks/>
            </p:cNvSpPr>
            <p:nvPr/>
          </p:nvSpPr>
          <p:spPr bwMode="auto">
            <a:xfrm>
              <a:off x="980" y="1457"/>
              <a:ext cx="1" cy="17"/>
            </a:xfrm>
            <a:custGeom>
              <a:avLst/>
              <a:gdLst>
                <a:gd name="T0" fmla="*/ 0 w 1"/>
                <a:gd name="T1" fmla="*/ 0 h 408"/>
                <a:gd name="T2" fmla="*/ 0 w 1"/>
                <a:gd name="T3" fmla="*/ 0 h 408"/>
                <a:gd name="T4" fmla="*/ 1 w 1"/>
                <a:gd name="T5" fmla="*/ 0 h 408"/>
                <a:gd name="T6" fmla="*/ 0 60000 65536"/>
                <a:gd name="T7" fmla="*/ 0 60000 65536"/>
                <a:gd name="T8" fmla="*/ 0 60000 65536"/>
                <a:gd name="T9" fmla="*/ 0 w 1"/>
                <a:gd name="T10" fmla="*/ 0 h 408"/>
                <a:gd name="T11" fmla="*/ 1 w 1"/>
                <a:gd name="T12" fmla="*/ 408 h 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08">
                  <a:moveTo>
                    <a:pt x="0" y="0"/>
                  </a:moveTo>
                  <a:lnTo>
                    <a:pt x="0" y="408"/>
                  </a:lnTo>
                  <a:lnTo>
                    <a:pt x="1" y="40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782"/>
          <p:cNvGrpSpPr>
            <a:grpSpLocks/>
          </p:cNvGrpSpPr>
          <p:nvPr/>
        </p:nvGrpSpPr>
        <p:grpSpPr bwMode="auto">
          <a:xfrm>
            <a:off x="1528763" y="1709738"/>
            <a:ext cx="863600" cy="696912"/>
            <a:chOff x="963" y="1077"/>
            <a:chExt cx="544" cy="439"/>
          </a:xfrm>
        </p:grpSpPr>
        <p:sp>
          <p:nvSpPr>
            <p:cNvPr id="53348" name="Freeform 783"/>
            <p:cNvSpPr>
              <a:spLocks/>
            </p:cNvSpPr>
            <p:nvPr/>
          </p:nvSpPr>
          <p:spPr bwMode="auto">
            <a:xfrm>
              <a:off x="966" y="1466"/>
              <a:ext cx="12" cy="6"/>
            </a:xfrm>
            <a:custGeom>
              <a:avLst/>
              <a:gdLst>
                <a:gd name="T0" fmla="*/ 0 w 297"/>
                <a:gd name="T1" fmla="*/ 0 h 128"/>
                <a:gd name="T2" fmla="*/ 0 w 297"/>
                <a:gd name="T3" fmla="*/ 0 h 128"/>
                <a:gd name="T4" fmla="*/ 0 w 297"/>
                <a:gd name="T5" fmla="*/ 0 h 128"/>
                <a:gd name="T6" fmla="*/ 0 w 297"/>
                <a:gd name="T7" fmla="*/ 0 h 128"/>
                <a:gd name="T8" fmla="*/ 0 w 297"/>
                <a:gd name="T9" fmla="*/ 0 h 128"/>
                <a:gd name="T10" fmla="*/ 0 w 297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7"/>
                <a:gd name="T19" fmla="*/ 0 h 128"/>
                <a:gd name="T20" fmla="*/ 297 w 297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7" h="128">
                  <a:moveTo>
                    <a:pt x="0" y="0"/>
                  </a:moveTo>
                  <a:lnTo>
                    <a:pt x="50" y="91"/>
                  </a:lnTo>
                  <a:lnTo>
                    <a:pt x="148" y="128"/>
                  </a:lnTo>
                  <a:lnTo>
                    <a:pt x="246" y="91"/>
                  </a:lnTo>
                  <a:lnTo>
                    <a:pt x="296" y="0"/>
                  </a:lnTo>
                  <a:lnTo>
                    <a:pt x="2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49" name="Freeform 784"/>
            <p:cNvSpPr>
              <a:spLocks/>
            </p:cNvSpPr>
            <p:nvPr/>
          </p:nvSpPr>
          <p:spPr bwMode="auto">
            <a:xfrm>
              <a:off x="966" y="1466"/>
              <a:ext cx="11" cy="5"/>
            </a:xfrm>
            <a:custGeom>
              <a:avLst/>
              <a:gdLst>
                <a:gd name="T0" fmla="*/ 0 w 255"/>
                <a:gd name="T1" fmla="*/ 0 h 107"/>
                <a:gd name="T2" fmla="*/ 0 w 255"/>
                <a:gd name="T3" fmla="*/ 0 h 107"/>
                <a:gd name="T4" fmla="*/ 0 w 255"/>
                <a:gd name="T5" fmla="*/ 0 h 107"/>
                <a:gd name="T6" fmla="*/ 0 w 255"/>
                <a:gd name="T7" fmla="*/ 0 h 107"/>
                <a:gd name="T8" fmla="*/ 0 w 255"/>
                <a:gd name="T9" fmla="*/ 0 h 107"/>
                <a:gd name="T10" fmla="*/ 0 w 255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"/>
                <a:gd name="T19" fmla="*/ 0 h 107"/>
                <a:gd name="T20" fmla="*/ 255 w 255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" h="107">
                  <a:moveTo>
                    <a:pt x="0" y="0"/>
                  </a:moveTo>
                  <a:lnTo>
                    <a:pt x="44" y="76"/>
                  </a:lnTo>
                  <a:lnTo>
                    <a:pt x="127" y="107"/>
                  </a:lnTo>
                  <a:lnTo>
                    <a:pt x="210" y="76"/>
                  </a:lnTo>
                  <a:lnTo>
                    <a:pt x="254" y="0"/>
                  </a:lnTo>
                  <a:lnTo>
                    <a:pt x="2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50" name="Freeform 785"/>
            <p:cNvSpPr>
              <a:spLocks/>
            </p:cNvSpPr>
            <p:nvPr/>
          </p:nvSpPr>
          <p:spPr bwMode="auto">
            <a:xfrm>
              <a:off x="965" y="1464"/>
              <a:ext cx="15" cy="1"/>
            </a:xfrm>
            <a:custGeom>
              <a:avLst/>
              <a:gdLst>
                <a:gd name="T0" fmla="*/ 0 w 353"/>
                <a:gd name="T1" fmla="*/ 0 h 1"/>
                <a:gd name="T2" fmla="*/ 0 w 353"/>
                <a:gd name="T3" fmla="*/ 0 h 1"/>
                <a:gd name="T4" fmla="*/ 0 w 353"/>
                <a:gd name="T5" fmla="*/ 0 h 1"/>
                <a:gd name="T6" fmla="*/ 0 60000 65536"/>
                <a:gd name="T7" fmla="*/ 0 60000 65536"/>
                <a:gd name="T8" fmla="*/ 0 60000 65536"/>
                <a:gd name="T9" fmla="*/ 0 w 353"/>
                <a:gd name="T10" fmla="*/ 0 h 1"/>
                <a:gd name="T11" fmla="*/ 353 w 35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3" h="1">
                  <a:moveTo>
                    <a:pt x="353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51" name="Freeform 786"/>
            <p:cNvSpPr>
              <a:spLocks/>
            </p:cNvSpPr>
            <p:nvPr/>
          </p:nvSpPr>
          <p:spPr bwMode="auto">
            <a:xfrm>
              <a:off x="965" y="1466"/>
              <a:ext cx="15" cy="1"/>
            </a:xfrm>
            <a:custGeom>
              <a:avLst/>
              <a:gdLst>
                <a:gd name="T0" fmla="*/ 0 w 354"/>
                <a:gd name="T1" fmla="*/ 0 h 1"/>
                <a:gd name="T2" fmla="*/ 0 w 354"/>
                <a:gd name="T3" fmla="*/ 0 h 1"/>
                <a:gd name="T4" fmla="*/ 0 w 354"/>
                <a:gd name="T5" fmla="*/ 0 h 1"/>
                <a:gd name="T6" fmla="*/ 0 60000 65536"/>
                <a:gd name="T7" fmla="*/ 0 60000 65536"/>
                <a:gd name="T8" fmla="*/ 0 60000 65536"/>
                <a:gd name="T9" fmla="*/ 0 w 354"/>
                <a:gd name="T10" fmla="*/ 0 h 1"/>
                <a:gd name="T11" fmla="*/ 354 w 35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4" h="1">
                  <a:moveTo>
                    <a:pt x="0" y="0"/>
                  </a:moveTo>
                  <a:lnTo>
                    <a:pt x="353" y="0"/>
                  </a:lnTo>
                  <a:lnTo>
                    <a:pt x="35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52" name="Freeform 787"/>
            <p:cNvSpPr>
              <a:spLocks/>
            </p:cNvSpPr>
            <p:nvPr/>
          </p:nvSpPr>
          <p:spPr bwMode="auto">
            <a:xfrm>
              <a:off x="966" y="1460"/>
              <a:ext cx="11" cy="4"/>
            </a:xfrm>
            <a:custGeom>
              <a:avLst/>
              <a:gdLst>
                <a:gd name="T0" fmla="*/ 0 w 254"/>
                <a:gd name="T1" fmla="*/ 0 h 108"/>
                <a:gd name="T2" fmla="*/ 0 w 254"/>
                <a:gd name="T3" fmla="*/ 0 h 108"/>
                <a:gd name="T4" fmla="*/ 0 w 254"/>
                <a:gd name="T5" fmla="*/ 0 h 108"/>
                <a:gd name="T6" fmla="*/ 0 w 254"/>
                <a:gd name="T7" fmla="*/ 0 h 108"/>
                <a:gd name="T8" fmla="*/ 0 w 254"/>
                <a:gd name="T9" fmla="*/ 0 h 108"/>
                <a:gd name="T10" fmla="*/ 0 w 254"/>
                <a:gd name="T11" fmla="*/ 0 h 1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4"/>
                <a:gd name="T19" fmla="*/ 0 h 108"/>
                <a:gd name="T20" fmla="*/ 254 w 254"/>
                <a:gd name="T21" fmla="*/ 108 h 1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4" h="108">
                  <a:moveTo>
                    <a:pt x="254" y="108"/>
                  </a:moveTo>
                  <a:lnTo>
                    <a:pt x="210" y="31"/>
                  </a:lnTo>
                  <a:lnTo>
                    <a:pt x="127" y="0"/>
                  </a:lnTo>
                  <a:lnTo>
                    <a:pt x="44" y="31"/>
                  </a:lnTo>
                  <a:lnTo>
                    <a:pt x="0" y="108"/>
                  </a:lnTo>
                  <a:lnTo>
                    <a:pt x="1" y="10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53" name="Freeform 788"/>
            <p:cNvSpPr>
              <a:spLocks/>
            </p:cNvSpPr>
            <p:nvPr/>
          </p:nvSpPr>
          <p:spPr bwMode="auto">
            <a:xfrm>
              <a:off x="966" y="1459"/>
              <a:ext cx="12" cy="5"/>
            </a:xfrm>
            <a:custGeom>
              <a:avLst/>
              <a:gdLst>
                <a:gd name="T0" fmla="*/ 0 w 296"/>
                <a:gd name="T1" fmla="*/ 0 h 128"/>
                <a:gd name="T2" fmla="*/ 0 w 296"/>
                <a:gd name="T3" fmla="*/ 0 h 128"/>
                <a:gd name="T4" fmla="*/ 0 w 296"/>
                <a:gd name="T5" fmla="*/ 0 h 128"/>
                <a:gd name="T6" fmla="*/ 0 w 296"/>
                <a:gd name="T7" fmla="*/ 0 h 128"/>
                <a:gd name="T8" fmla="*/ 0 w 296"/>
                <a:gd name="T9" fmla="*/ 0 h 128"/>
                <a:gd name="T10" fmla="*/ 0 w 296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128"/>
                <a:gd name="T20" fmla="*/ 296 w 296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128">
                  <a:moveTo>
                    <a:pt x="296" y="128"/>
                  </a:moveTo>
                  <a:lnTo>
                    <a:pt x="246" y="35"/>
                  </a:lnTo>
                  <a:lnTo>
                    <a:pt x="148" y="0"/>
                  </a:lnTo>
                  <a:lnTo>
                    <a:pt x="50" y="35"/>
                  </a:lnTo>
                  <a:lnTo>
                    <a:pt x="0" y="128"/>
                  </a:lnTo>
                  <a:lnTo>
                    <a:pt x="1" y="12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54" name="Freeform 789"/>
            <p:cNvSpPr>
              <a:spLocks/>
            </p:cNvSpPr>
            <p:nvPr/>
          </p:nvSpPr>
          <p:spPr bwMode="auto">
            <a:xfrm>
              <a:off x="963" y="1474"/>
              <a:ext cx="17" cy="1"/>
            </a:xfrm>
            <a:custGeom>
              <a:avLst/>
              <a:gdLst>
                <a:gd name="T0" fmla="*/ 0 w 407"/>
                <a:gd name="T1" fmla="*/ 0 h 1"/>
                <a:gd name="T2" fmla="*/ 0 w 407"/>
                <a:gd name="T3" fmla="*/ 0 h 1"/>
                <a:gd name="T4" fmla="*/ 0 w 407"/>
                <a:gd name="T5" fmla="*/ 0 h 1"/>
                <a:gd name="T6" fmla="*/ 0 60000 65536"/>
                <a:gd name="T7" fmla="*/ 0 60000 65536"/>
                <a:gd name="T8" fmla="*/ 0 60000 65536"/>
                <a:gd name="T9" fmla="*/ 0 w 407"/>
                <a:gd name="T10" fmla="*/ 0 h 1"/>
                <a:gd name="T11" fmla="*/ 407 w 40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7" h="1">
                  <a:moveTo>
                    <a:pt x="407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55" name="Freeform 790"/>
            <p:cNvSpPr>
              <a:spLocks/>
            </p:cNvSpPr>
            <p:nvPr/>
          </p:nvSpPr>
          <p:spPr bwMode="auto">
            <a:xfrm>
              <a:off x="965" y="1464"/>
              <a:ext cx="1" cy="2"/>
            </a:xfrm>
            <a:custGeom>
              <a:avLst/>
              <a:gdLst>
                <a:gd name="T0" fmla="*/ 0 w 1"/>
                <a:gd name="T1" fmla="*/ 0 h 43"/>
                <a:gd name="T2" fmla="*/ 0 w 1"/>
                <a:gd name="T3" fmla="*/ 0 h 43"/>
                <a:gd name="T4" fmla="*/ 1 w 1"/>
                <a:gd name="T5" fmla="*/ 0 h 43"/>
                <a:gd name="T6" fmla="*/ 0 60000 65536"/>
                <a:gd name="T7" fmla="*/ 0 60000 65536"/>
                <a:gd name="T8" fmla="*/ 0 60000 65536"/>
                <a:gd name="T9" fmla="*/ 0 w 1"/>
                <a:gd name="T10" fmla="*/ 0 h 43"/>
                <a:gd name="T11" fmla="*/ 1 w 1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3">
                  <a:moveTo>
                    <a:pt x="0" y="0"/>
                  </a:moveTo>
                  <a:lnTo>
                    <a:pt x="0" y="43"/>
                  </a:lnTo>
                  <a:lnTo>
                    <a:pt x="1" y="4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56" name="Freeform 791"/>
            <p:cNvSpPr>
              <a:spLocks/>
            </p:cNvSpPr>
            <p:nvPr/>
          </p:nvSpPr>
          <p:spPr bwMode="auto">
            <a:xfrm>
              <a:off x="1005" y="1476"/>
              <a:ext cx="1" cy="14"/>
            </a:xfrm>
            <a:custGeom>
              <a:avLst/>
              <a:gdLst>
                <a:gd name="T0" fmla="*/ 0 w 2"/>
                <a:gd name="T1" fmla="*/ 0 h 342"/>
                <a:gd name="T2" fmla="*/ 0 w 2"/>
                <a:gd name="T3" fmla="*/ 0 h 342"/>
                <a:gd name="T4" fmla="*/ 1 w 2"/>
                <a:gd name="T5" fmla="*/ 0 h 342"/>
                <a:gd name="T6" fmla="*/ 0 60000 65536"/>
                <a:gd name="T7" fmla="*/ 0 60000 65536"/>
                <a:gd name="T8" fmla="*/ 0 60000 65536"/>
                <a:gd name="T9" fmla="*/ 0 w 2"/>
                <a:gd name="T10" fmla="*/ 0 h 342"/>
                <a:gd name="T11" fmla="*/ 2 w 2"/>
                <a:gd name="T12" fmla="*/ 342 h 3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42">
                  <a:moveTo>
                    <a:pt x="0" y="0"/>
                  </a:moveTo>
                  <a:lnTo>
                    <a:pt x="0" y="342"/>
                  </a:lnTo>
                  <a:lnTo>
                    <a:pt x="2" y="34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57" name="Freeform 792"/>
            <p:cNvSpPr>
              <a:spLocks/>
            </p:cNvSpPr>
            <p:nvPr/>
          </p:nvSpPr>
          <p:spPr bwMode="auto">
            <a:xfrm>
              <a:off x="1001" y="1476"/>
              <a:ext cx="1" cy="14"/>
            </a:xfrm>
            <a:custGeom>
              <a:avLst/>
              <a:gdLst>
                <a:gd name="T0" fmla="*/ 0 w 1"/>
                <a:gd name="T1" fmla="*/ 0 h 342"/>
                <a:gd name="T2" fmla="*/ 0 w 1"/>
                <a:gd name="T3" fmla="*/ 0 h 342"/>
                <a:gd name="T4" fmla="*/ 1 w 1"/>
                <a:gd name="T5" fmla="*/ 0 h 342"/>
                <a:gd name="T6" fmla="*/ 0 60000 65536"/>
                <a:gd name="T7" fmla="*/ 0 60000 65536"/>
                <a:gd name="T8" fmla="*/ 0 60000 65536"/>
                <a:gd name="T9" fmla="*/ 0 w 1"/>
                <a:gd name="T10" fmla="*/ 0 h 342"/>
                <a:gd name="T11" fmla="*/ 1 w 1"/>
                <a:gd name="T12" fmla="*/ 342 h 3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42">
                  <a:moveTo>
                    <a:pt x="0" y="0"/>
                  </a:moveTo>
                  <a:lnTo>
                    <a:pt x="0" y="342"/>
                  </a:lnTo>
                  <a:lnTo>
                    <a:pt x="1" y="34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58" name="Freeform 793"/>
            <p:cNvSpPr>
              <a:spLocks/>
            </p:cNvSpPr>
            <p:nvPr/>
          </p:nvSpPr>
          <p:spPr bwMode="auto">
            <a:xfrm>
              <a:off x="1004" y="1490"/>
              <a:ext cx="1" cy="20"/>
            </a:xfrm>
            <a:custGeom>
              <a:avLst/>
              <a:gdLst>
                <a:gd name="T0" fmla="*/ 0 w 1"/>
                <a:gd name="T1" fmla="*/ 0 h 474"/>
                <a:gd name="T2" fmla="*/ 0 w 1"/>
                <a:gd name="T3" fmla="*/ 0 h 474"/>
                <a:gd name="T4" fmla="*/ 1 w 1"/>
                <a:gd name="T5" fmla="*/ 0 h 474"/>
                <a:gd name="T6" fmla="*/ 0 60000 65536"/>
                <a:gd name="T7" fmla="*/ 0 60000 65536"/>
                <a:gd name="T8" fmla="*/ 0 60000 65536"/>
                <a:gd name="T9" fmla="*/ 0 w 1"/>
                <a:gd name="T10" fmla="*/ 0 h 474"/>
                <a:gd name="T11" fmla="*/ 1 w 1"/>
                <a:gd name="T12" fmla="*/ 474 h 4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74">
                  <a:moveTo>
                    <a:pt x="0" y="47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59" name="Freeform 794"/>
            <p:cNvSpPr>
              <a:spLocks/>
            </p:cNvSpPr>
            <p:nvPr/>
          </p:nvSpPr>
          <p:spPr bwMode="auto">
            <a:xfrm>
              <a:off x="1002" y="1490"/>
              <a:ext cx="1" cy="21"/>
            </a:xfrm>
            <a:custGeom>
              <a:avLst/>
              <a:gdLst>
                <a:gd name="T0" fmla="*/ 0 w 1"/>
                <a:gd name="T1" fmla="*/ 0 h 504"/>
                <a:gd name="T2" fmla="*/ 0 w 1"/>
                <a:gd name="T3" fmla="*/ 0 h 504"/>
                <a:gd name="T4" fmla="*/ 1 w 1"/>
                <a:gd name="T5" fmla="*/ 0 h 504"/>
                <a:gd name="T6" fmla="*/ 0 60000 65536"/>
                <a:gd name="T7" fmla="*/ 0 60000 65536"/>
                <a:gd name="T8" fmla="*/ 0 60000 65536"/>
                <a:gd name="T9" fmla="*/ 0 w 1"/>
                <a:gd name="T10" fmla="*/ 0 h 504"/>
                <a:gd name="T11" fmla="*/ 1 w 1"/>
                <a:gd name="T12" fmla="*/ 504 h 5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04">
                  <a:moveTo>
                    <a:pt x="0" y="0"/>
                  </a:moveTo>
                  <a:lnTo>
                    <a:pt x="0" y="504"/>
                  </a:lnTo>
                  <a:lnTo>
                    <a:pt x="1" y="50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60" name="Freeform 795"/>
            <p:cNvSpPr>
              <a:spLocks/>
            </p:cNvSpPr>
            <p:nvPr/>
          </p:nvSpPr>
          <p:spPr bwMode="auto">
            <a:xfrm>
              <a:off x="1001" y="1490"/>
              <a:ext cx="4" cy="1"/>
            </a:xfrm>
            <a:custGeom>
              <a:avLst/>
              <a:gdLst>
                <a:gd name="T0" fmla="*/ 0 w 85"/>
                <a:gd name="T1" fmla="*/ 0 h 1"/>
                <a:gd name="T2" fmla="*/ 0 w 85"/>
                <a:gd name="T3" fmla="*/ 0 h 1"/>
                <a:gd name="T4" fmla="*/ 0 w 85"/>
                <a:gd name="T5" fmla="*/ 0 h 1"/>
                <a:gd name="T6" fmla="*/ 0 60000 65536"/>
                <a:gd name="T7" fmla="*/ 0 60000 65536"/>
                <a:gd name="T8" fmla="*/ 0 60000 65536"/>
                <a:gd name="T9" fmla="*/ 0 w 85"/>
                <a:gd name="T10" fmla="*/ 0 h 1"/>
                <a:gd name="T11" fmla="*/ 85 w 8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1">
                  <a:moveTo>
                    <a:pt x="8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61" name="Freeform 796"/>
            <p:cNvSpPr>
              <a:spLocks/>
            </p:cNvSpPr>
            <p:nvPr/>
          </p:nvSpPr>
          <p:spPr bwMode="auto">
            <a:xfrm>
              <a:off x="980" y="1464"/>
              <a:ext cx="1" cy="2"/>
            </a:xfrm>
            <a:custGeom>
              <a:avLst/>
              <a:gdLst>
                <a:gd name="T0" fmla="*/ 0 w 1"/>
                <a:gd name="T1" fmla="*/ 0 h 43"/>
                <a:gd name="T2" fmla="*/ 0 w 1"/>
                <a:gd name="T3" fmla="*/ 0 h 43"/>
                <a:gd name="T4" fmla="*/ 1 w 1"/>
                <a:gd name="T5" fmla="*/ 0 h 43"/>
                <a:gd name="T6" fmla="*/ 0 60000 65536"/>
                <a:gd name="T7" fmla="*/ 0 60000 65536"/>
                <a:gd name="T8" fmla="*/ 0 60000 65536"/>
                <a:gd name="T9" fmla="*/ 0 w 1"/>
                <a:gd name="T10" fmla="*/ 0 h 43"/>
                <a:gd name="T11" fmla="*/ 1 w 1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3">
                  <a:moveTo>
                    <a:pt x="0" y="4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62" name="Freeform 797"/>
            <p:cNvSpPr>
              <a:spLocks/>
            </p:cNvSpPr>
            <p:nvPr/>
          </p:nvSpPr>
          <p:spPr bwMode="auto">
            <a:xfrm>
              <a:off x="1001" y="1476"/>
              <a:ext cx="4" cy="1"/>
            </a:xfrm>
            <a:custGeom>
              <a:avLst/>
              <a:gdLst>
                <a:gd name="T0" fmla="*/ 0 w 85"/>
                <a:gd name="T1" fmla="*/ 0 h 1"/>
                <a:gd name="T2" fmla="*/ 0 w 85"/>
                <a:gd name="T3" fmla="*/ 0 h 1"/>
                <a:gd name="T4" fmla="*/ 0 w 85"/>
                <a:gd name="T5" fmla="*/ 0 h 1"/>
                <a:gd name="T6" fmla="*/ 0 60000 65536"/>
                <a:gd name="T7" fmla="*/ 0 60000 65536"/>
                <a:gd name="T8" fmla="*/ 0 60000 65536"/>
                <a:gd name="T9" fmla="*/ 0 w 85"/>
                <a:gd name="T10" fmla="*/ 0 h 1"/>
                <a:gd name="T11" fmla="*/ 85 w 8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1">
                  <a:moveTo>
                    <a:pt x="8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63" name="Freeform 798"/>
            <p:cNvSpPr>
              <a:spLocks/>
            </p:cNvSpPr>
            <p:nvPr/>
          </p:nvSpPr>
          <p:spPr bwMode="auto">
            <a:xfrm>
              <a:off x="1001" y="1483"/>
              <a:ext cx="4" cy="1"/>
            </a:xfrm>
            <a:custGeom>
              <a:avLst/>
              <a:gdLst>
                <a:gd name="T0" fmla="*/ 0 w 85"/>
                <a:gd name="T1" fmla="*/ 0 h 1"/>
                <a:gd name="T2" fmla="*/ 0 w 85"/>
                <a:gd name="T3" fmla="*/ 0 h 1"/>
                <a:gd name="T4" fmla="*/ 0 w 85"/>
                <a:gd name="T5" fmla="*/ 0 h 1"/>
                <a:gd name="T6" fmla="*/ 0 60000 65536"/>
                <a:gd name="T7" fmla="*/ 0 60000 65536"/>
                <a:gd name="T8" fmla="*/ 0 60000 65536"/>
                <a:gd name="T9" fmla="*/ 0 w 85"/>
                <a:gd name="T10" fmla="*/ 0 h 1"/>
                <a:gd name="T11" fmla="*/ 85 w 8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1">
                  <a:moveTo>
                    <a:pt x="8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64" name="Freeform 799"/>
            <p:cNvSpPr>
              <a:spLocks/>
            </p:cNvSpPr>
            <p:nvPr/>
          </p:nvSpPr>
          <p:spPr bwMode="auto">
            <a:xfrm>
              <a:off x="963" y="1457"/>
              <a:ext cx="17" cy="1"/>
            </a:xfrm>
            <a:custGeom>
              <a:avLst/>
              <a:gdLst>
                <a:gd name="T0" fmla="*/ 0 w 407"/>
                <a:gd name="T1" fmla="*/ 0 h 1"/>
                <a:gd name="T2" fmla="*/ 0 w 407"/>
                <a:gd name="T3" fmla="*/ 0 h 1"/>
                <a:gd name="T4" fmla="*/ 0 w 407"/>
                <a:gd name="T5" fmla="*/ 0 h 1"/>
                <a:gd name="T6" fmla="*/ 0 60000 65536"/>
                <a:gd name="T7" fmla="*/ 0 60000 65536"/>
                <a:gd name="T8" fmla="*/ 0 60000 65536"/>
                <a:gd name="T9" fmla="*/ 0 w 407"/>
                <a:gd name="T10" fmla="*/ 0 h 1"/>
                <a:gd name="T11" fmla="*/ 407 w 40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7" h="1">
                  <a:moveTo>
                    <a:pt x="407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65" name="Freeform 800"/>
            <p:cNvSpPr>
              <a:spLocks/>
            </p:cNvSpPr>
            <p:nvPr/>
          </p:nvSpPr>
          <p:spPr bwMode="auto">
            <a:xfrm>
              <a:off x="1001" y="1402"/>
              <a:ext cx="4" cy="1"/>
            </a:xfrm>
            <a:custGeom>
              <a:avLst/>
              <a:gdLst>
                <a:gd name="T0" fmla="*/ 0 w 85"/>
                <a:gd name="T1" fmla="*/ 0 h 1"/>
                <a:gd name="T2" fmla="*/ 0 w 85"/>
                <a:gd name="T3" fmla="*/ 0 h 1"/>
                <a:gd name="T4" fmla="*/ 0 w 85"/>
                <a:gd name="T5" fmla="*/ 0 h 1"/>
                <a:gd name="T6" fmla="*/ 0 60000 65536"/>
                <a:gd name="T7" fmla="*/ 0 60000 65536"/>
                <a:gd name="T8" fmla="*/ 0 60000 65536"/>
                <a:gd name="T9" fmla="*/ 0 w 85"/>
                <a:gd name="T10" fmla="*/ 0 h 1"/>
                <a:gd name="T11" fmla="*/ 85 w 8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1">
                  <a:moveTo>
                    <a:pt x="8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66" name="Freeform 801"/>
            <p:cNvSpPr>
              <a:spLocks/>
            </p:cNvSpPr>
            <p:nvPr/>
          </p:nvSpPr>
          <p:spPr bwMode="auto">
            <a:xfrm>
              <a:off x="1002" y="1342"/>
              <a:ext cx="1" cy="45"/>
            </a:xfrm>
            <a:custGeom>
              <a:avLst/>
              <a:gdLst>
                <a:gd name="T0" fmla="*/ 0 w 1"/>
                <a:gd name="T1" fmla="*/ 0 h 1087"/>
                <a:gd name="T2" fmla="*/ 0 w 1"/>
                <a:gd name="T3" fmla="*/ 0 h 1087"/>
                <a:gd name="T4" fmla="*/ 1 w 1"/>
                <a:gd name="T5" fmla="*/ 0 h 1087"/>
                <a:gd name="T6" fmla="*/ 0 60000 65536"/>
                <a:gd name="T7" fmla="*/ 0 60000 65536"/>
                <a:gd name="T8" fmla="*/ 0 60000 65536"/>
                <a:gd name="T9" fmla="*/ 0 w 1"/>
                <a:gd name="T10" fmla="*/ 0 h 1087"/>
                <a:gd name="T11" fmla="*/ 1 w 1"/>
                <a:gd name="T12" fmla="*/ 1087 h 10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087">
                  <a:moveTo>
                    <a:pt x="0" y="0"/>
                  </a:moveTo>
                  <a:lnTo>
                    <a:pt x="0" y="1087"/>
                  </a:lnTo>
                  <a:lnTo>
                    <a:pt x="1" y="108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67" name="Freeform 802"/>
            <p:cNvSpPr>
              <a:spLocks/>
            </p:cNvSpPr>
            <p:nvPr/>
          </p:nvSpPr>
          <p:spPr bwMode="auto">
            <a:xfrm>
              <a:off x="1004" y="1367"/>
              <a:ext cx="1" cy="20"/>
            </a:xfrm>
            <a:custGeom>
              <a:avLst/>
              <a:gdLst>
                <a:gd name="T0" fmla="*/ 0 w 1"/>
                <a:gd name="T1" fmla="*/ 0 h 497"/>
                <a:gd name="T2" fmla="*/ 0 w 1"/>
                <a:gd name="T3" fmla="*/ 0 h 497"/>
                <a:gd name="T4" fmla="*/ 1 w 1"/>
                <a:gd name="T5" fmla="*/ 0 h 497"/>
                <a:gd name="T6" fmla="*/ 0 60000 65536"/>
                <a:gd name="T7" fmla="*/ 0 60000 65536"/>
                <a:gd name="T8" fmla="*/ 0 60000 65536"/>
                <a:gd name="T9" fmla="*/ 0 w 1"/>
                <a:gd name="T10" fmla="*/ 0 h 497"/>
                <a:gd name="T11" fmla="*/ 1 w 1"/>
                <a:gd name="T12" fmla="*/ 497 h 4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97">
                  <a:moveTo>
                    <a:pt x="0" y="497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68" name="Freeform 803"/>
            <p:cNvSpPr>
              <a:spLocks/>
            </p:cNvSpPr>
            <p:nvPr/>
          </p:nvSpPr>
          <p:spPr bwMode="auto">
            <a:xfrm>
              <a:off x="1001" y="1387"/>
              <a:ext cx="4" cy="1"/>
            </a:xfrm>
            <a:custGeom>
              <a:avLst/>
              <a:gdLst>
                <a:gd name="T0" fmla="*/ 0 w 85"/>
                <a:gd name="T1" fmla="*/ 0 h 1"/>
                <a:gd name="T2" fmla="*/ 0 w 85"/>
                <a:gd name="T3" fmla="*/ 0 h 1"/>
                <a:gd name="T4" fmla="*/ 0 w 85"/>
                <a:gd name="T5" fmla="*/ 0 h 1"/>
                <a:gd name="T6" fmla="*/ 0 60000 65536"/>
                <a:gd name="T7" fmla="*/ 0 60000 65536"/>
                <a:gd name="T8" fmla="*/ 0 60000 65536"/>
                <a:gd name="T9" fmla="*/ 0 w 85"/>
                <a:gd name="T10" fmla="*/ 0 h 1"/>
                <a:gd name="T11" fmla="*/ 85 w 8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1">
                  <a:moveTo>
                    <a:pt x="8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69" name="Freeform 804"/>
            <p:cNvSpPr>
              <a:spLocks/>
            </p:cNvSpPr>
            <p:nvPr/>
          </p:nvSpPr>
          <p:spPr bwMode="auto">
            <a:xfrm>
              <a:off x="1001" y="1394"/>
              <a:ext cx="4" cy="1"/>
            </a:xfrm>
            <a:custGeom>
              <a:avLst/>
              <a:gdLst>
                <a:gd name="T0" fmla="*/ 0 w 85"/>
                <a:gd name="T1" fmla="*/ 0 h 1"/>
                <a:gd name="T2" fmla="*/ 0 w 85"/>
                <a:gd name="T3" fmla="*/ 0 h 1"/>
                <a:gd name="T4" fmla="*/ 0 w 85"/>
                <a:gd name="T5" fmla="*/ 0 h 1"/>
                <a:gd name="T6" fmla="*/ 0 60000 65536"/>
                <a:gd name="T7" fmla="*/ 0 60000 65536"/>
                <a:gd name="T8" fmla="*/ 0 60000 65536"/>
                <a:gd name="T9" fmla="*/ 0 w 85"/>
                <a:gd name="T10" fmla="*/ 0 h 1"/>
                <a:gd name="T11" fmla="*/ 85 w 8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1">
                  <a:moveTo>
                    <a:pt x="85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70" name="Freeform 805"/>
            <p:cNvSpPr>
              <a:spLocks/>
            </p:cNvSpPr>
            <p:nvPr/>
          </p:nvSpPr>
          <p:spPr bwMode="auto">
            <a:xfrm>
              <a:off x="1150" y="1367"/>
              <a:ext cx="1" cy="143"/>
            </a:xfrm>
            <a:custGeom>
              <a:avLst/>
              <a:gdLst>
                <a:gd name="T0" fmla="*/ 0 w 1"/>
                <a:gd name="T1" fmla="*/ 0 h 3429"/>
                <a:gd name="T2" fmla="*/ 0 w 1"/>
                <a:gd name="T3" fmla="*/ 0 h 3429"/>
                <a:gd name="T4" fmla="*/ 1 w 1"/>
                <a:gd name="T5" fmla="*/ 0 h 3429"/>
                <a:gd name="T6" fmla="*/ 0 60000 65536"/>
                <a:gd name="T7" fmla="*/ 0 60000 65536"/>
                <a:gd name="T8" fmla="*/ 0 60000 65536"/>
                <a:gd name="T9" fmla="*/ 0 w 1"/>
                <a:gd name="T10" fmla="*/ 0 h 3429"/>
                <a:gd name="T11" fmla="*/ 1 w 1"/>
                <a:gd name="T12" fmla="*/ 3429 h 34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429">
                  <a:moveTo>
                    <a:pt x="0" y="0"/>
                  </a:moveTo>
                  <a:lnTo>
                    <a:pt x="0" y="3429"/>
                  </a:lnTo>
                  <a:lnTo>
                    <a:pt x="1" y="342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71" name="Freeform 806"/>
            <p:cNvSpPr>
              <a:spLocks/>
            </p:cNvSpPr>
            <p:nvPr/>
          </p:nvSpPr>
          <p:spPr bwMode="auto">
            <a:xfrm>
              <a:off x="1133" y="1367"/>
              <a:ext cx="1" cy="143"/>
            </a:xfrm>
            <a:custGeom>
              <a:avLst/>
              <a:gdLst>
                <a:gd name="T0" fmla="*/ 0 w 1"/>
                <a:gd name="T1" fmla="*/ 0 h 3429"/>
                <a:gd name="T2" fmla="*/ 0 w 1"/>
                <a:gd name="T3" fmla="*/ 0 h 3429"/>
                <a:gd name="T4" fmla="*/ 1 w 1"/>
                <a:gd name="T5" fmla="*/ 0 h 3429"/>
                <a:gd name="T6" fmla="*/ 0 60000 65536"/>
                <a:gd name="T7" fmla="*/ 0 60000 65536"/>
                <a:gd name="T8" fmla="*/ 0 60000 65536"/>
                <a:gd name="T9" fmla="*/ 0 w 1"/>
                <a:gd name="T10" fmla="*/ 0 h 3429"/>
                <a:gd name="T11" fmla="*/ 1 w 1"/>
                <a:gd name="T12" fmla="*/ 3429 h 34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429">
                  <a:moveTo>
                    <a:pt x="0" y="0"/>
                  </a:moveTo>
                  <a:lnTo>
                    <a:pt x="0" y="3429"/>
                  </a:lnTo>
                  <a:lnTo>
                    <a:pt x="1" y="342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72" name="Freeform 807"/>
            <p:cNvSpPr>
              <a:spLocks/>
            </p:cNvSpPr>
            <p:nvPr/>
          </p:nvSpPr>
          <p:spPr bwMode="auto">
            <a:xfrm>
              <a:off x="1149" y="1366"/>
              <a:ext cx="1" cy="145"/>
            </a:xfrm>
            <a:custGeom>
              <a:avLst/>
              <a:gdLst>
                <a:gd name="T0" fmla="*/ 0 w 1"/>
                <a:gd name="T1" fmla="*/ 0 h 3481"/>
                <a:gd name="T2" fmla="*/ 0 w 1"/>
                <a:gd name="T3" fmla="*/ 0 h 3481"/>
                <a:gd name="T4" fmla="*/ 1 w 1"/>
                <a:gd name="T5" fmla="*/ 0 h 3481"/>
                <a:gd name="T6" fmla="*/ 0 60000 65536"/>
                <a:gd name="T7" fmla="*/ 0 60000 65536"/>
                <a:gd name="T8" fmla="*/ 0 60000 65536"/>
                <a:gd name="T9" fmla="*/ 0 w 1"/>
                <a:gd name="T10" fmla="*/ 0 h 3481"/>
                <a:gd name="T11" fmla="*/ 1 w 1"/>
                <a:gd name="T12" fmla="*/ 3481 h 34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481">
                  <a:moveTo>
                    <a:pt x="0" y="0"/>
                  </a:moveTo>
                  <a:lnTo>
                    <a:pt x="0" y="3481"/>
                  </a:lnTo>
                  <a:lnTo>
                    <a:pt x="1" y="348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73" name="Freeform 808"/>
            <p:cNvSpPr>
              <a:spLocks/>
            </p:cNvSpPr>
            <p:nvPr/>
          </p:nvSpPr>
          <p:spPr bwMode="auto">
            <a:xfrm>
              <a:off x="1134" y="1366"/>
              <a:ext cx="1" cy="145"/>
            </a:xfrm>
            <a:custGeom>
              <a:avLst/>
              <a:gdLst>
                <a:gd name="T0" fmla="*/ 0 w 1"/>
                <a:gd name="T1" fmla="*/ 0 h 3481"/>
                <a:gd name="T2" fmla="*/ 0 w 1"/>
                <a:gd name="T3" fmla="*/ 0 h 3481"/>
                <a:gd name="T4" fmla="*/ 1 w 1"/>
                <a:gd name="T5" fmla="*/ 0 h 3481"/>
                <a:gd name="T6" fmla="*/ 0 60000 65536"/>
                <a:gd name="T7" fmla="*/ 0 60000 65536"/>
                <a:gd name="T8" fmla="*/ 0 60000 65536"/>
                <a:gd name="T9" fmla="*/ 0 w 1"/>
                <a:gd name="T10" fmla="*/ 0 h 3481"/>
                <a:gd name="T11" fmla="*/ 1 w 1"/>
                <a:gd name="T12" fmla="*/ 3481 h 34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481">
                  <a:moveTo>
                    <a:pt x="0" y="0"/>
                  </a:moveTo>
                  <a:lnTo>
                    <a:pt x="0" y="3481"/>
                  </a:lnTo>
                  <a:lnTo>
                    <a:pt x="1" y="348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74" name="Freeform 809"/>
            <p:cNvSpPr>
              <a:spLocks/>
            </p:cNvSpPr>
            <p:nvPr/>
          </p:nvSpPr>
          <p:spPr bwMode="auto">
            <a:xfrm>
              <a:off x="1123" y="1436"/>
              <a:ext cx="5" cy="5"/>
            </a:xfrm>
            <a:custGeom>
              <a:avLst/>
              <a:gdLst>
                <a:gd name="T0" fmla="*/ 0 w 104"/>
                <a:gd name="T1" fmla="*/ 0 h 102"/>
                <a:gd name="T2" fmla="*/ 0 w 104"/>
                <a:gd name="T3" fmla="*/ 0 h 102"/>
                <a:gd name="T4" fmla="*/ 0 w 104"/>
                <a:gd name="T5" fmla="*/ 0 h 102"/>
                <a:gd name="T6" fmla="*/ 0 w 104"/>
                <a:gd name="T7" fmla="*/ 0 h 102"/>
                <a:gd name="T8" fmla="*/ 0 w 104"/>
                <a:gd name="T9" fmla="*/ 0 h 102"/>
                <a:gd name="T10" fmla="*/ 0 w 104"/>
                <a:gd name="T11" fmla="*/ 0 h 102"/>
                <a:gd name="T12" fmla="*/ 0 w 104"/>
                <a:gd name="T13" fmla="*/ 0 h 102"/>
                <a:gd name="T14" fmla="*/ 0 w 104"/>
                <a:gd name="T15" fmla="*/ 0 h 102"/>
                <a:gd name="T16" fmla="*/ 0 w 104"/>
                <a:gd name="T17" fmla="*/ 0 h 102"/>
                <a:gd name="T18" fmla="*/ 0 w 10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4"/>
                <a:gd name="T31" fmla="*/ 0 h 102"/>
                <a:gd name="T32" fmla="*/ 104 w 10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4" h="102">
                  <a:moveTo>
                    <a:pt x="103" y="51"/>
                  </a:moveTo>
                  <a:lnTo>
                    <a:pt x="89" y="15"/>
                  </a:lnTo>
                  <a:lnTo>
                    <a:pt x="52" y="0"/>
                  </a:lnTo>
                  <a:lnTo>
                    <a:pt x="16" y="15"/>
                  </a:lnTo>
                  <a:lnTo>
                    <a:pt x="0" y="51"/>
                  </a:lnTo>
                  <a:lnTo>
                    <a:pt x="16" y="87"/>
                  </a:lnTo>
                  <a:lnTo>
                    <a:pt x="52" y="102"/>
                  </a:lnTo>
                  <a:lnTo>
                    <a:pt x="89" y="87"/>
                  </a:lnTo>
                  <a:lnTo>
                    <a:pt x="103" y="51"/>
                  </a:lnTo>
                  <a:lnTo>
                    <a:pt x="104" y="5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75" name="Freeform 810"/>
            <p:cNvSpPr>
              <a:spLocks/>
            </p:cNvSpPr>
            <p:nvPr/>
          </p:nvSpPr>
          <p:spPr bwMode="auto">
            <a:xfrm>
              <a:off x="1124" y="1437"/>
              <a:ext cx="3" cy="3"/>
            </a:xfrm>
            <a:custGeom>
              <a:avLst/>
              <a:gdLst>
                <a:gd name="T0" fmla="*/ 0 w 73"/>
                <a:gd name="T1" fmla="*/ 0 h 72"/>
                <a:gd name="T2" fmla="*/ 0 w 73"/>
                <a:gd name="T3" fmla="*/ 0 h 72"/>
                <a:gd name="T4" fmla="*/ 0 w 73"/>
                <a:gd name="T5" fmla="*/ 0 h 72"/>
                <a:gd name="T6" fmla="*/ 0 60000 65536"/>
                <a:gd name="T7" fmla="*/ 0 60000 65536"/>
                <a:gd name="T8" fmla="*/ 0 60000 65536"/>
                <a:gd name="T9" fmla="*/ 0 w 73"/>
                <a:gd name="T10" fmla="*/ 0 h 72"/>
                <a:gd name="T11" fmla="*/ 73 w 73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" h="72">
                  <a:moveTo>
                    <a:pt x="73" y="0"/>
                  </a:moveTo>
                  <a:lnTo>
                    <a:pt x="0" y="72"/>
                  </a:lnTo>
                  <a:lnTo>
                    <a:pt x="1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76" name="Freeform 811"/>
            <p:cNvSpPr>
              <a:spLocks/>
            </p:cNvSpPr>
            <p:nvPr/>
          </p:nvSpPr>
          <p:spPr bwMode="auto">
            <a:xfrm>
              <a:off x="1155" y="1436"/>
              <a:ext cx="5" cy="5"/>
            </a:xfrm>
            <a:custGeom>
              <a:avLst/>
              <a:gdLst>
                <a:gd name="T0" fmla="*/ 0 w 104"/>
                <a:gd name="T1" fmla="*/ 0 h 102"/>
                <a:gd name="T2" fmla="*/ 0 w 104"/>
                <a:gd name="T3" fmla="*/ 0 h 102"/>
                <a:gd name="T4" fmla="*/ 0 w 104"/>
                <a:gd name="T5" fmla="*/ 0 h 102"/>
                <a:gd name="T6" fmla="*/ 0 w 104"/>
                <a:gd name="T7" fmla="*/ 0 h 102"/>
                <a:gd name="T8" fmla="*/ 0 w 104"/>
                <a:gd name="T9" fmla="*/ 0 h 102"/>
                <a:gd name="T10" fmla="*/ 0 w 104"/>
                <a:gd name="T11" fmla="*/ 0 h 102"/>
                <a:gd name="T12" fmla="*/ 0 w 104"/>
                <a:gd name="T13" fmla="*/ 0 h 102"/>
                <a:gd name="T14" fmla="*/ 0 w 104"/>
                <a:gd name="T15" fmla="*/ 0 h 102"/>
                <a:gd name="T16" fmla="*/ 0 w 104"/>
                <a:gd name="T17" fmla="*/ 0 h 102"/>
                <a:gd name="T18" fmla="*/ 0 w 10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4"/>
                <a:gd name="T31" fmla="*/ 0 h 102"/>
                <a:gd name="T32" fmla="*/ 104 w 10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4" h="102">
                  <a:moveTo>
                    <a:pt x="103" y="51"/>
                  </a:moveTo>
                  <a:lnTo>
                    <a:pt x="87" y="15"/>
                  </a:lnTo>
                  <a:lnTo>
                    <a:pt x="51" y="0"/>
                  </a:lnTo>
                  <a:lnTo>
                    <a:pt x="14" y="15"/>
                  </a:lnTo>
                  <a:lnTo>
                    <a:pt x="0" y="51"/>
                  </a:lnTo>
                  <a:lnTo>
                    <a:pt x="14" y="87"/>
                  </a:lnTo>
                  <a:lnTo>
                    <a:pt x="51" y="102"/>
                  </a:lnTo>
                  <a:lnTo>
                    <a:pt x="87" y="87"/>
                  </a:lnTo>
                  <a:lnTo>
                    <a:pt x="103" y="51"/>
                  </a:lnTo>
                  <a:lnTo>
                    <a:pt x="104" y="5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77" name="Freeform 812"/>
            <p:cNvSpPr>
              <a:spLocks/>
            </p:cNvSpPr>
            <p:nvPr/>
          </p:nvSpPr>
          <p:spPr bwMode="auto">
            <a:xfrm>
              <a:off x="1156" y="1437"/>
              <a:ext cx="3" cy="3"/>
            </a:xfrm>
            <a:custGeom>
              <a:avLst/>
              <a:gdLst>
                <a:gd name="T0" fmla="*/ 0 w 73"/>
                <a:gd name="T1" fmla="*/ 0 h 72"/>
                <a:gd name="T2" fmla="*/ 0 w 73"/>
                <a:gd name="T3" fmla="*/ 0 h 72"/>
                <a:gd name="T4" fmla="*/ 0 w 73"/>
                <a:gd name="T5" fmla="*/ 0 h 72"/>
                <a:gd name="T6" fmla="*/ 0 60000 65536"/>
                <a:gd name="T7" fmla="*/ 0 60000 65536"/>
                <a:gd name="T8" fmla="*/ 0 60000 65536"/>
                <a:gd name="T9" fmla="*/ 0 w 73"/>
                <a:gd name="T10" fmla="*/ 0 h 72"/>
                <a:gd name="T11" fmla="*/ 73 w 73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" h="72">
                  <a:moveTo>
                    <a:pt x="73" y="0"/>
                  </a:moveTo>
                  <a:lnTo>
                    <a:pt x="0" y="72"/>
                  </a:lnTo>
                  <a:lnTo>
                    <a:pt x="1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78" name="Freeform 813"/>
            <p:cNvSpPr>
              <a:spLocks/>
            </p:cNvSpPr>
            <p:nvPr/>
          </p:nvSpPr>
          <p:spPr bwMode="auto">
            <a:xfrm>
              <a:off x="1354" y="1079"/>
              <a:ext cx="1" cy="1"/>
            </a:xfrm>
            <a:custGeom>
              <a:avLst/>
              <a:gdLst>
                <a:gd name="T0" fmla="*/ 0 w 31"/>
                <a:gd name="T1" fmla="*/ 0 h 2"/>
                <a:gd name="T2" fmla="*/ 0 w 31"/>
                <a:gd name="T3" fmla="*/ 1 h 2"/>
                <a:gd name="T4" fmla="*/ 0 w 31"/>
                <a:gd name="T5" fmla="*/ 1 h 2"/>
                <a:gd name="T6" fmla="*/ 0 60000 65536"/>
                <a:gd name="T7" fmla="*/ 0 60000 65536"/>
                <a:gd name="T8" fmla="*/ 0 60000 65536"/>
                <a:gd name="T9" fmla="*/ 0 w 31"/>
                <a:gd name="T10" fmla="*/ 0 h 2"/>
                <a:gd name="T11" fmla="*/ 31 w 3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2">
                  <a:moveTo>
                    <a:pt x="0" y="0"/>
                  </a:moveTo>
                  <a:lnTo>
                    <a:pt x="30" y="2"/>
                  </a:lnTo>
                  <a:lnTo>
                    <a:pt x="3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79" name="Freeform 814"/>
            <p:cNvSpPr>
              <a:spLocks/>
            </p:cNvSpPr>
            <p:nvPr/>
          </p:nvSpPr>
          <p:spPr bwMode="auto">
            <a:xfrm>
              <a:off x="1354" y="1077"/>
              <a:ext cx="1" cy="2"/>
            </a:xfrm>
            <a:custGeom>
              <a:avLst/>
              <a:gdLst>
                <a:gd name="T0" fmla="*/ 0 w 26"/>
                <a:gd name="T1" fmla="*/ 0 h 30"/>
                <a:gd name="T2" fmla="*/ 0 w 26"/>
                <a:gd name="T3" fmla="*/ 0 h 30"/>
                <a:gd name="T4" fmla="*/ 0 w 26"/>
                <a:gd name="T5" fmla="*/ 0 h 30"/>
                <a:gd name="T6" fmla="*/ 0 60000 65536"/>
                <a:gd name="T7" fmla="*/ 0 60000 65536"/>
                <a:gd name="T8" fmla="*/ 0 60000 65536"/>
                <a:gd name="T9" fmla="*/ 0 w 26"/>
                <a:gd name="T10" fmla="*/ 0 h 30"/>
                <a:gd name="T11" fmla="*/ 26 w 26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30">
                  <a:moveTo>
                    <a:pt x="0" y="3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80" name="Freeform 815"/>
            <p:cNvSpPr>
              <a:spLocks/>
            </p:cNvSpPr>
            <p:nvPr/>
          </p:nvSpPr>
          <p:spPr bwMode="auto">
            <a:xfrm>
              <a:off x="1320" y="1096"/>
              <a:ext cx="52" cy="52"/>
            </a:xfrm>
            <a:custGeom>
              <a:avLst/>
              <a:gdLst>
                <a:gd name="T0" fmla="*/ 0 w 1234"/>
                <a:gd name="T1" fmla="*/ 0 h 1235"/>
                <a:gd name="T2" fmla="*/ 0 w 1234"/>
                <a:gd name="T3" fmla="*/ 0 h 1235"/>
                <a:gd name="T4" fmla="*/ 0 w 1234"/>
                <a:gd name="T5" fmla="*/ 0 h 1235"/>
                <a:gd name="T6" fmla="*/ 0 60000 65536"/>
                <a:gd name="T7" fmla="*/ 0 60000 65536"/>
                <a:gd name="T8" fmla="*/ 0 60000 65536"/>
                <a:gd name="T9" fmla="*/ 0 w 1234"/>
                <a:gd name="T10" fmla="*/ 0 h 1235"/>
                <a:gd name="T11" fmla="*/ 1234 w 1234"/>
                <a:gd name="T12" fmla="*/ 1235 h 12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34" h="1235">
                  <a:moveTo>
                    <a:pt x="1234" y="0"/>
                  </a:moveTo>
                  <a:lnTo>
                    <a:pt x="0" y="1235"/>
                  </a:lnTo>
                  <a:lnTo>
                    <a:pt x="1" y="123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81" name="Freeform 816"/>
            <p:cNvSpPr>
              <a:spLocks/>
            </p:cNvSpPr>
            <p:nvPr/>
          </p:nvSpPr>
          <p:spPr bwMode="auto">
            <a:xfrm>
              <a:off x="1319" y="1095"/>
              <a:ext cx="51" cy="51"/>
            </a:xfrm>
            <a:custGeom>
              <a:avLst/>
              <a:gdLst>
                <a:gd name="T0" fmla="*/ 0 w 1230"/>
                <a:gd name="T1" fmla="*/ 0 h 1231"/>
                <a:gd name="T2" fmla="*/ 0 w 1230"/>
                <a:gd name="T3" fmla="*/ 0 h 1231"/>
                <a:gd name="T4" fmla="*/ 0 w 1230"/>
                <a:gd name="T5" fmla="*/ 0 h 1231"/>
                <a:gd name="T6" fmla="*/ 0 60000 65536"/>
                <a:gd name="T7" fmla="*/ 0 60000 65536"/>
                <a:gd name="T8" fmla="*/ 0 60000 65536"/>
                <a:gd name="T9" fmla="*/ 0 w 1230"/>
                <a:gd name="T10" fmla="*/ 0 h 1231"/>
                <a:gd name="T11" fmla="*/ 1230 w 1230"/>
                <a:gd name="T12" fmla="*/ 1231 h 12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30" h="1231">
                  <a:moveTo>
                    <a:pt x="1230" y="0"/>
                  </a:moveTo>
                  <a:lnTo>
                    <a:pt x="0" y="1231"/>
                  </a:lnTo>
                  <a:lnTo>
                    <a:pt x="1" y="123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82" name="Freeform 817"/>
            <p:cNvSpPr>
              <a:spLocks/>
            </p:cNvSpPr>
            <p:nvPr/>
          </p:nvSpPr>
          <p:spPr bwMode="auto">
            <a:xfrm>
              <a:off x="1251" y="1096"/>
              <a:ext cx="52" cy="52"/>
            </a:xfrm>
            <a:custGeom>
              <a:avLst/>
              <a:gdLst>
                <a:gd name="T0" fmla="*/ 0 w 1248"/>
                <a:gd name="T1" fmla="*/ 0 h 1249"/>
                <a:gd name="T2" fmla="*/ 0 w 1248"/>
                <a:gd name="T3" fmla="*/ 0 h 1249"/>
                <a:gd name="T4" fmla="*/ 0 w 1248"/>
                <a:gd name="T5" fmla="*/ 0 h 1249"/>
                <a:gd name="T6" fmla="*/ 0 60000 65536"/>
                <a:gd name="T7" fmla="*/ 0 60000 65536"/>
                <a:gd name="T8" fmla="*/ 0 60000 65536"/>
                <a:gd name="T9" fmla="*/ 0 w 1248"/>
                <a:gd name="T10" fmla="*/ 0 h 1249"/>
                <a:gd name="T11" fmla="*/ 1248 w 1248"/>
                <a:gd name="T12" fmla="*/ 1249 h 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8" h="1249">
                  <a:moveTo>
                    <a:pt x="1248" y="124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83" name="Freeform 818"/>
            <p:cNvSpPr>
              <a:spLocks/>
            </p:cNvSpPr>
            <p:nvPr/>
          </p:nvSpPr>
          <p:spPr bwMode="auto">
            <a:xfrm>
              <a:off x="1304" y="1146"/>
              <a:ext cx="15" cy="3"/>
            </a:xfrm>
            <a:custGeom>
              <a:avLst/>
              <a:gdLst>
                <a:gd name="T0" fmla="*/ 0 w 360"/>
                <a:gd name="T1" fmla="*/ 0 h 74"/>
                <a:gd name="T2" fmla="*/ 0 w 360"/>
                <a:gd name="T3" fmla="*/ 0 h 74"/>
                <a:gd name="T4" fmla="*/ 0 w 360"/>
                <a:gd name="T5" fmla="*/ 0 h 74"/>
                <a:gd name="T6" fmla="*/ 0 w 360"/>
                <a:gd name="T7" fmla="*/ 0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0"/>
                <a:gd name="T13" fmla="*/ 0 h 74"/>
                <a:gd name="T14" fmla="*/ 360 w 360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0" h="74">
                  <a:moveTo>
                    <a:pt x="0" y="0"/>
                  </a:moveTo>
                  <a:lnTo>
                    <a:pt x="180" y="74"/>
                  </a:lnTo>
                  <a:lnTo>
                    <a:pt x="359" y="0"/>
                  </a:lnTo>
                  <a:lnTo>
                    <a:pt x="36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84" name="Freeform 819"/>
            <p:cNvSpPr>
              <a:spLocks/>
            </p:cNvSpPr>
            <p:nvPr/>
          </p:nvSpPr>
          <p:spPr bwMode="auto">
            <a:xfrm>
              <a:off x="1302" y="1148"/>
              <a:ext cx="18" cy="3"/>
            </a:xfrm>
            <a:custGeom>
              <a:avLst/>
              <a:gdLst>
                <a:gd name="T0" fmla="*/ 0 w 432"/>
                <a:gd name="T1" fmla="*/ 0 h 89"/>
                <a:gd name="T2" fmla="*/ 0 w 432"/>
                <a:gd name="T3" fmla="*/ 0 h 89"/>
                <a:gd name="T4" fmla="*/ 0 w 432"/>
                <a:gd name="T5" fmla="*/ 0 h 89"/>
                <a:gd name="T6" fmla="*/ 0 w 432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89"/>
                <a:gd name="T14" fmla="*/ 432 w 432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89">
                  <a:moveTo>
                    <a:pt x="0" y="0"/>
                  </a:moveTo>
                  <a:lnTo>
                    <a:pt x="216" y="89"/>
                  </a:lnTo>
                  <a:lnTo>
                    <a:pt x="431" y="0"/>
                  </a:lnTo>
                  <a:lnTo>
                    <a:pt x="4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85" name="Freeform 820"/>
            <p:cNvSpPr>
              <a:spLocks/>
            </p:cNvSpPr>
            <p:nvPr/>
          </p:nvSpPr>
          <p:spPr bwMode="auto">
            <a:xfrm>
              <a:off x="1253" y="1095"/>
              <a:ext cx="51" cy="51"/>
            </a:xfrm>
            <a:custGeom>
              <a:avLst/>
              <a:gdLst>
                <a:gd name="T0" fmla="*/ 0 w 1240"/>
                <a:gd name="T1" fmla="*/ 0 h 1243"/>
                <a:gd name="T2" fmla="*/ 0 w 1240"/>
                <a:gd name="T3" fmla="*/ 0 h 1243"/>
                <a:gd name="T4" fmla="*/ 0 w 1240"/>
                <a:gd name="T5" fmla="*/ 0 h 1243"/>
                <a:gd name="T6" fmla="*/ 0 60000 65536"/>
                <a:gd name="T7" fmla="*/ 0 60000 65536"/>
                <a:gd name="T8" fmla="*/ 0 60000 65536"/>
                <a:gd name="T9" fmla="*/ 0 w 1240"/>
                <a:gd name="T10" fmla="*/ 0 h 1243"/>
                <a:gd name="T11" fmla="*/ 1240 w 1240"/>
                <a:gd name="T12" fmla="*/ 1243 h 12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0" h="1243">
                  <a:moveTo>
                    <a:pt x="1240" y="124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86" name="Freeform 821"/>
            <p:cNvSpPr>
              <a:spLocks/>
            </p:cNvSpPr>
            <p:nvPr/>
          </p:nvSpPr>
          <p:spPr bwMode="auto">
            <a:xfrm>
              <a:off x="1247" y="1085"/>
              <a:ext cx="1" cy="2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87" name="Freeform 822"/>
            <p:cNvSpPr>
              <a:spLocks/>
            </p:cNvSpPr>
            <p:nvPr/>
          </p:nvSpPr>
          <p:spPr bwMode="auto">
            <a:xfrm>
              <a:off x="1246" y="1085"/>
              <a:ext cx="2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88" name="Freeform 823"/>
            <p:cNvSpPr>
              <a:spLocks/>
            </p:cNvSpPr>
            <p:nvPr/>
          </p:nvSpPr>
          <p:spPr bwMode="auto">
            <a:xfrm>
              <a:off x="1266" y="1085"/>
              <a:ext cx="1" cy="2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89" name="Freeform 824"/>
            <p:cNvSpPr>
              <a:spLocks/>
            </p:cNvSpPr>
            <p:nvPr/>
          </p:nvSpPr>
          <p:spPr bwMode="auto">
            <a:xfrm>
              <a:off x="1265" y="1085"/>
              <a:ext cx="1" cy="2"/>
            </a:xfrm>
            <a:custGeom>
              <a:avLst/>
              <a:gdLst>
                <a:gd name="T0" fmla="*/ 0 w 25"/>
                <a:gd name="T1" fmla="*/ 0 h 29"/>
                <a:gd name="T2" fmla="*/ 0 w 25"/>
                <a:gd name="T3" fmla="*/ 0 h 29"/>
                <a:gd name="T4" fmla="*/ 0 w 25"/>
                <a:gd name="T5" fmla="*/ 0 h 29"/>
                <a:gd name="T6" fmla="*/ 0 60000 65536"/>
                <a:gd name="T7" fmla="*/ 0 60000 65536"/>
                <a:gd name="T8" fmla="*/ 0 60000 65536"/>
                <a:gd name="T9" fmla="*/ 0 w 25"/>
                <a:gd name="T10" fmla="*/ 0 h 29"/>
                <a:gd name="T11" fmla="*/ 25 w 25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29">
                  <a:moveTo>
                    <a:pt x="0" y="29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90" name="Freeform 825"/>
            <p:cNvSpPr>
              <a:spLocks/>
            </p:cNvSpPr>
            <p:nvPr/>
          </p:nvSpPr>
          <p:spPr bwMode="auto">
            <a:xfrm>
              <a:off x="1199" y="1090"/>
              <a:ext cx="1" cy="1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0 h 6"/>
                <a:gd name="T4" fmla="*/ 0 w 3"/>
                <a:gd name="T5" fmla="*/ 0 h 6"/>
                <a:gd name="T6" fmla="*/ 0 60000 65536"/>
                <a:gd name="T7" fmla="*/ 0 60000 65536"/>
                <a:gd name="T8" fmla="*/ 0 60000 65536"/>
                <a:gd name="T9" fmla="*/ 0 w 3"/>
                <a:gd name="T10" fmla="*/ 0 h 6"/>
                <a:gd name="T11" fmla="*/ 3 w 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6">
                  <a:moveTo>
                    <a:pt x="0" y="6"/>
                  </a:move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91" name="Freeform 826"/>
            <p:cNvSpPr>
              <a:spLocks/>
            </p:cNvSpPr>
            <p:nvPr/>
          </p:nvSpPr>
          <p:spPr bwMode="auto">
            <a:xfrm>
              <a:off x="1199" y="1090"/>
              <a:ext cx="1" cy="1"/>
            </a:xfrm>
            <a:custGeom>
              <a:avLst/>
              <a:gdLst>
                <a:gd name="T0" fmla="*/ 0 w 16"/>
                <a:gd name="T1" fmla="*/ 0 h 6"/>
                <a:gd name="T2" fmla="*/ 0 w 16"/>
                <a:gd name="T3" fmla="*/ 0 h 6"/>
                <a:gd name="T4" fmla="*/ 0 w 16"/>
                <a:gd name="T5" fmla="*/ 0 h 6"/>
                <a:gd name="T6" fmla="*/ 0 60000 65536"/>
                <a:gd name="T7" fmla="*/ 0 60000 65536"/>
                <a:gd name="T8" fmla="*/ 0 60000 65536"/>
                <a:gd name="T9" fmla="*/ 0 w 16"/>
                <a:gd name="T10" fmla="*/ 0 h 6"/>
                <a:gd name="T11" fmla="*/ 16 w 1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6">
                  <a:moveTo>
                    <a:pt x="0" y="6"/>
                  </a:moveTo>
                  <a:lnTo>
                    <a:pt x="15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92" name="Freeform 827"/>
            <p:cNvSpPr>
              <a:spLocks/>
            </p:cNvSpPr>
            <p:nvPr/>
          </p:nvSpPr>
          <p:spPr bwMode="auto">
            <a:xfrm>
              <a:off x="1246" y="1086"/>
              <a:ext cx="1" cy="1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0" y="0"/>
                  </a:moveTo>
                  <a:lnTo>
                    <a:pt x="25" y="18"/>
                  </a:lnTo>
                  <a:lnTo>
                    <a:pt x="26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93" name="Freeform 828"/>
            <p:cNvSpPr>
              <a:spLocks/>
            </p:cNvSpPr>
            <p:nvPr/>
          </p:nvSpPr>
          <p:spPr bwMode="auto">
            <a:xfrm>
              <a:off x="1236" y="1093"/>
              <a:ext cx="15" cy="3"/>
            </a:xfrm>
            <a:custGeom>
              <a:avLst/>
              <a:gdLst>
                <a:gd name="T0" fmla="*/ 0 w 359"/>
                <a:gd name="T1" fmla="*/ 0 h 75"/>
                <a:gd name="T2" fmla="*/ 0 w 359"/>
                <a:gd name="T3" fmla="*/ 0 h 75"/>
                <a:gd name="T4" fmla="*/ 0 w 359"/>
                <a:gd name="T5" fmla="*/ 0 h 75"/>
                <a:gd name="T6" fmla="*/ 0 w 359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9"/>
                <a:gd name="T13" fmla="*/ 0 h 75"/>
                <a:gd name="T14" fmla="*/ 359 w 359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9" h="75">
                  <a:moveTo>
                    <a:pt x="359" y="75"/>
                  </a:moveTo>
                  <a:lnTo>
                    <a:pt x="180" y="0"/>
                  </a:lnTo>
                  <a:lnTo>
                    <a:pt x="0" y="75"/>
                  </a:lnTo>
                  <a:lnTo>
                    <a:pt x="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94" name="Freeform 829"/>
            <p:cNvSpPr>
              <a:spLocks/>
            </p:cNvSpPr>
            <p:nvPr/>
          </p:nvSpPr>
          <p:spPr bwMode="auto">
            <a:xfrm>
              <a:off x="1235" y="1091"/>
              <a:ext cx="18" cy="4"/>
            </a:xfrm>
            <a:custGeom>
              <a:avLst/>
              <a:gdLst>
                <a:gd name="T0" fmla="*/ 0 w 431"/>
                <a:gd name="T1" fmla="*/ 0 h 90"/>
                <a:gd name="T2" fmla="*/ 0 w 431"/>
                <a:gd name="T3" fmla="*/ 0 h 90"/>
                <a:gd name="T4" fmla="*/ 0 w 431"/>
                <a:gd name="T5" fmla="*/ 0 h 90"/>
                <a:gd name="T6" fmla="*/ 0 w 431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1"/>
                <a:gd name="T13" fmla="*/ 0 h 90"/>
                <a:gd name="T14" fmla="*/ 431 w 431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1" h="90">
                  <a:moveTo>
                    <a:pt x="431" y="90"/>
                  </a:moveTo>
                  <a:lnTo>
                    <a:pt x="216" y="0"/>
                  </a:lnTo>
                  <a:lnTo>
                    <a:pt x="0" y="90"/>
                  </a:lnTo>
                  <a:lnTo>
                    <a:pt x="1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95" name="Freeform 830"/>
            <p:cNvSpPr>
              <a:spLocks/>
            </p:cNvSpPr>
            <p:nvPr/>
          </p:nvSpPr>
          <p:spPr bwMode="auto">
            <a:xfrm>
              <a:off x="1265" y="1087"/>
              <a:ext cx="1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0" y="3"/>
                  </a:lnTo>
                  <a:lnTo>
                    <a:pt x="3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96" name="Freeform 831"/>
            <p:cNvSpPr>
              <a:spLocks/>
            </p:cNvSpPr>
            <p:nvPr/>
          </p:nvSpPr>
          <p:spPr bwMode="auto">
            <a:xfrm>
              <a:off x="1233" y="1077"/>
              <a:ext cx="1" cy="1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0 h 17"/>
                <a:gd name="T4" fmla="*/ 0 w 27"/>
                <a:gd name="T5" fmla="*/ 0 h 17"/>
                <a:gd name="T6" fmla="*/ 0 60000 65536"/>
                <a:gd name="T7" fmla="*/ 0 60000 65536"/>
                <a:gd name="T8" fmla="*/ 0 60000 65536"/>
                <a:gd name="T9" fmla="*/ 0 w 27"/>
                <a:gd name="T10" fmla="*/ 0 h 17"/>
                <a:gd name="T11" fmla="*/ 27 w 2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7">
                  <a:moveTo>
                    <a:pt x="0" y="0"/>
                  </a:moveTo>
                  <a:lnTo>
                    <a:pt x="26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97" name="Freeform 832"/>
            <p:cNvSpPr>
              <a:spLocks/>
            </p:cNvSpPr>
            <p:nvPr/>
          </p:nvSpPr>
          <p:spPr bwMode="auto">
            <a:xfrm>
              <a:off x="1205" y="1080"/>
              <a:ext cx="1" cy="1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98" name="Freeform 833"/>
            <p:cNvSpPr>
              <a:spLocks/>
            </p:cNvSpPr>
            <p:nvPr/>
          </p:nvSpPr>
          <p:spPr bwMode="auto">
            <a:xfrm>
              <a:off x="1204" y="1081"/>
              <a:ext cx="2" cy="1"/>
            </a:xfrm>
            <a:custGeom>
              <a:avLst/>
              <a:gdLst>
                <a:gd name="T0" fmla="*/ 0 w 32"/>
                <a:gd name="T1" fmla="*/ 0 h 2"/>
                <a:gd name="T2" fmla="*/ 0 w 32"/>
                <a:gd name="T3" fmla="*/ 1 h 2"/>
                <a:gd name="T4" fmla="*/ 0 w 32"/>
                <a:gd name="T5" fmla="*/ 1 h 2"/>
                <a:gd name="T6" fmla="*/ 0 60000 65536"/>
                <a:gd name="T7" fmla="*/ 0 60000 65536"/>
                <a:gd name="T8" fmla="*/ 0 60000 65536"/>
                <a:gd name="T9" fmla="*/ 0 w 32"/>
                <a:gd name="T10" fmla="*/ 0 h 2"/>
                <a:gd name="T11" fmla="*/ 32 w 3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2">
                  <a:moveTo>
                    <a:pt x="0" y="0"/>
                  </a:moveTo>
                  <a:lnTo>
                    <a:pt x="30" y="2"/>
                  </a:lnTo>
                  <a:lnTo>
                    <a:pt x="3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99" name="Freeform 834"/>
            <p:cNvSpPr>
              <a:spLocks/>
            </p:cNvSpPr>
            <p:nvPr/>
          </p:nvSpPr>
          <p:spPr bwMode="auto">
            <a:xfrm>
              <a:off x="1204" y="1080"/>
              <a:ext cx="1" cy="1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0 h 30"/>
                <a:gd name="T4" fmla="*/ 0 w 25"/>
                <a:gd name="T5" fmla="*/ 0 h 30"/>
                <a:gd name="T6" fmla="*/ 0 60000 65536"/>
                <a:gd name="T7" fmla="*/ 0 60000 65536"/>
                <a:gd name="T8" fmla="*/ 0 60000 65536"/>
                <a:gd name="T9" fmla="*/ 0 w 25"/>
                <a:gd name="T10" fmla="*/ 0 h 30"/>
                <a:gd name="T11" fmla="*/ 25 w 25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30">
                  <a:moveTo>
                    <a:pt x="0" y="3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00" name="Freeform 835"/>
            <p:cNvSpPr>
              <a:spLocks/>
            </p:cNvSpPr>
            <p:nvPr/>
          </p:nvSpPr>
          <p:spPr bwMode="auto">
            <a:xfrm>
              <a:off x="1217" y="1084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01" name="Freeform 836"/>
            <p:cNvSpPr>
              <a:spLocks/>
            </p:cNvSpPr>
            <p:nvPr/>
          </p:nvSpPr>
          <p:spPr bwMode="auto">
            <a:xfrm>
              <a:off x="1215" y="1084"/>
              <a:ext cx="2" cy="1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0" y="0"/>
                  </a:moveTo>
                  <a:lnTo>
                    <a:pt x="25" y="18"/>
                  </a:lnTo>
                  <a:lnTo>
                    <a:pt x="26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02" name="Freeform 837"/>
            <p:cNvSpPr>
              <a:spLocks/>
            </p:cNvSpPr>
            <p:nvPr/>
          </p:nvSpPr>
          <p:spPr bwMode="auto">
            <a:xfrm>
              <a:off x="1233" y="1077"/>
              <a:ext cx="1" cy="1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0 w 14"/>
                <a:gd name="T5" fmla="*/ 0 h 4"/>
                <a:gd name="T6" fmla="*/ 0 60000 65536"/>
                <a:gd name="T7" fmla="*/ 0 60000 65536"/>
                <a:gd name="T8" fmla="*/ 0 60000 65536"/>
                <a:gd name="T9" fmla="*/ 0 w 14"/>
                <a:gd name="T10" fmla="*/ 0 h 4"/>
                <a:gd name="T11" fmla="*/ 14 w 1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4">
                  <a:moveTo>
                    <a:pt x="0" y="4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03" name="Freeform 838"/>
            <p:cNvSpPr>
              <a:spLocks/>
            </p:cNvSpPr>
            <p:nvPr/>
          </p:nvSpPr>
          <p:spPr bwMode="auto">
            <a:xfrm>
              <a:off x="1215" y="1084"/>
              <a:ext cx="2" cy="1"/>
            </a:xfrm>
            <a:custGeom>
              <a:avLst/>
              <a:gdLst>
                <a:gd name="T0" fmla="*/ 0 w 36"/>
                <a:gd name="T1" fmla="*/ 0 h 13"/>
                <a:gd name="T2" fmla="*/ 0 w 36"/>
                <a:gd name="T3" fmla="*/ 0 h 13"/>
                <a:gd name="T4" fmla="*/ 0 w 36"/>
                <a:gd name="T5" fmla="*/ 0 h 13"/>
                <a:gd name="T6" fmla="*/ 0 60000 65536"/>
                <a:gd name="T7" fmla="*/ 0 60000 65536"/>
                <a:gd name="T8" fmla="*/ 0 60000 65536"/>
                <a:gd name="T9" fmla="*/ 0 w 36"/>
                <a:gd name="T10" fmla="*/ 0 h 13"/>
                <a:gd name="T11" fmla="*/ 36 w 3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3">
                  <a:moveTo>
                    <a:pt x="0" y="13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04" name="Freeform 839"/>
            <p:cNvSpPr>
              <a:spLocks/>
            </p:cNvSpPr>
            <p:nvPr/>
          </p:nvSpPr>
          <p:spPr bwMode="auto">
            <a:xfrm>
              <a:off x="1221" y="1081"/>
              <a:ext cx="1" cy="2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05" name="Freeform 840"/>
            <p:cNvSpPr>
              <a:spLocks/>
            </p:cNvSpPr>
            <p:nvPr/>
          </p:nvSpPr>
          <p:spPr bwMode="auto">
            <a:xfrm>
              <a:off x="1219" y="1083"/>
              <a:ext cx="2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1" y="3"/>
                  </a:lnTo>
                  <a:lnTo>
                    <a:pt x="3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06" name="Freeform 841"/>
            <p:cNvSpPr>
              <a:spLocks/>
            </p:cNvSpPr>
            <p:nvPr/>
          </p:nvSpPr>
          <p:spPr bwMode="auto">
            <a:xfrm>
              <a:off x="1219" y="1081"/>
              <a:ext cx="2" cy="2"/>
            </a:xfrm>
            <a:custGeom>
              <a:avLst/>
              <a:gdLst>
                <a:gd name="T0" fmla="*/ 0 w 26"/>
                <a:gd name="T1" fmla="*/ 0 h 29"/>
                <a:gd name="T2" fmla="*/ 0 w 26"/>
                <a:gd name="T3" fmla="*/ 0 h 29"/>
                <a:gd name="T4" fmla="*/ 0 w 26"/>
                <a:gd name="T5" fmla="*/ 0 h 29"/>
                <a:gd name="T6" fmla="*/ 0 60000 65536"/>
                <a:gd name="T7" fmla="*/ 0 60000 65536"/>
                <a:gd name="T8" fmla="*/ 0 60000 65536"/>
                <a:gd name="T9" fmla="*/ 0 w 26"/>
                <a:gd name="T10" fmla="*/ 0 h 29"/>
                <a:gd name="T11" fmla="*/ 26 w 26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9">
                  <a:moveTo>
                    <a:pt x="0" y="2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07" name="Freeform 842"/>
            <p:cNvSpPr>
              <a:spLocks/>
            </p:cNvSpPr>
            <p:nvPr/>
          </p:nvSpPr>
          <p:spPr bwMode="auto">
            <a:xfrm>
              <a:off x="1234" y="1077"/>
              <a:ext cx="1" cy="1"/>
            </a:xfrm>
            <a:custGeom>
              <a:avLst/>
              <a:gdLst>
                <a:gd name="T0" fmla="*/ 0 w 8"/>
                <a:gd name="T1" fmla="*/ 0 h 21"/>
                <a:gd name="T2" fmla="*/ 0 w 8"/>
                <a:gd name="T3" fmla="*/ 0 h 21"/>
                <a:gd name="T4" fmla="*/ 0 w 8"/>
                <a:gd name="T5" fmla="*/ 0 h 21"/>
                <a:gd name="T6" fmla="*/ 0 60000 65536"/>
                <a:gd name="T7" fmla="*/ 0 60000 65536"/>
                <a:gd name="T8" fmla="*/ 0 60000 65536"/>
                <a:gd name="T9" fmla="*/ 0 w 8"/>
                <a:gd name="T10" fmla="*/ 0 h 21"/>
                <a:gd name="T11" fmla="*/ 8 w 8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1">
                  <a:moveTo>
                    <a:pt x="0" y="21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08" name="Freeform 843"/>
            <p:cNvSpPr>
              <a:spLocks/>
            </p:cNvSpPr>
            <p:nvPr/>
          </p:nvSpPr>
          <p:spPr bwMode="auto">
            <a:xfrm>
              <a:off x="1247" y="1080"/>
              <a:ext cx="2" cy="1"/>
            </a:xfrm>
            <a:custGeom>
              <a:avLst/>
              <a:gdLst>
                <a:gd name="T0" fmla="*/ 0 w 46"/>
                <a:gd name="T1" fmla="*/ 0 h 8"/>
                <a:gd name="T2" fmla="*/ 0 w 46"/>
                <a:gd name="T3" fmla="*/ 0 h 8"/>
                <a:gd name="T4" fmla="*/ 0 w 46"/>
                <a:gd name="T5" fmla="*/ 0 h 8"/>
                <a:gd name="T6" fmla="*/ 0 60000 65536"/>
                <a:gd name="T7" fmla="*/ 0 60000 65536"/>
                <a:gd name="T8" fmla="*/ 0 60000 65536"/>
                <a:gd name="T9" fmla="*/ 0 w 46"/>
                <a:gd name="T10" fmla="*/ 0 h 8"/>
                <a:gd name="T11" fmla="*/ 46 w 4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8">
                  <a:moveTo>
                    <a:pt x="0" y="0"/>
                  </a:moveTo>
                  <a:lnTo>
                    <a:pt x="45" y="8"/>
                  </a:lnTo>
                  <a:lnTo>
                    <a:pt x="46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09" name="Freeform 844"/>
            <p:cNvSpPr>
              <a:spLocks/>
            </p:cNvSpPr>
            <p:nvPr/>
          </p:nvSpPr>
          <p:spPr bwMode="auto">
            <a:xfrm>
              <a:off x="1249" y="1078"/>
              <a:ext cx="1" cy="2"/>
            </a:xfrm>
            <a:custGeom>
              <a:avLst/>
              <a:gdLst>
                <a:gd name="T0" fmla="*/ 0 w 6"/>
                <a:gd name="T1" fmla="*/ 0 h 49"/>
                <a:gd name="T2" fmla="*/ 0 w 6"/>
                <a:gd name="T3" fmla="*/ 0 h 49"/>
                <a:gd name="T4" fmla="*/ 0 w 6"/>
                <a:gd name="T5" fmla="*/ 0 h 49"/>
                <a:gd name="T6" fmla="*/ 0 60000 65536"/>
                <a:gd name="T7" fmla="*/ 0 60000 65536"/>
                <a:gd name="T8" fmla="*/ 0 60000 65536"/>
                <a:gd name="T9" fmla="*/ 0 w 6"/>
                <a:gd name="T10" fmla="*/ 0 h 49"/>
                <a:gd name="T11" fmla="*/ 6 w 6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9">
                  <a:moveTo>
                    <a:pt x="6" y="4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10" name="Freeform 845"/>
            <p:cNvSpPr>
              <a:spLocks/>
            </p:cNvSpPr>
            <p:nvPr/>
          </p:nvSpPr>
          <p:spPr bwMode="auto">
            <a:xfrm>
              <a:off x="1247" y="1078"/>
              <a:ext cx="2" cy="2"/>
            </a:xfrm>
            <a:custGeom>
              <a:avLst/>
              <a:gdLst>
                <a:gd name="T0" fmla="*/ 0 w 40"/>
                <a:gd name="T1" fmla="*/ 0 h 41"/>
                <a:gd name="T2" fmla="*/ 0 w 40"/>
                <a:gd name="T3" fmla="*/ 0 h 41"/>
                <a:gd name="T4" fmla="*/ 0 w 40"/>
                <a:gd name="T5" fmla="*/ 0 h 41"/>
                <a:gd name="T6" fmla="*/ 0 60000 65536"/>
                <a:gd name="T7" fmla="*/ 0 60000 65536"/>
                <a:gd name="T8" fmla="*/ 0 60000 65536"/>
                <a:gd name="T9" fmla="*/ 0 w 40"/>
                <a:gd name="T10" fmla="*/ 0 h 41"/>
                <a:gd name="T11" fmla="*/ 40 w 40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41">
                  <a:moveTo>
                    <a:pt x="0" y="41"/>
                  </a:moveTo>
                  <a:lnTo>
                    <a:pt x="39" y="0"/>
                  </a:lnTo>
                  <a:lnTo>
                    <a:pt x="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11" name="Freeform 846"/>
            <p:cNvSpPr>
              <a:spLocks/>
            </p:cNvSpPr>
            <p:nvPr/>
          </p:nvSpPr>
          <p:spPr bwMode="auto">
            <a:xfrm>
              <a:off x="1251" y="1084"/>
              <a:ext cx="1" cy="1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12" name="Freeform 847"/>
            <p:cNvSpPr>
              <a:spLocks/>
            </p:cNvSpPr>
            <p:nvPr/>
          </p:nvSpPr>
          <p:spPr bwMode="auto">
            <a:xfrm>
              <a:off x="1236" y="1083"/>
              <a:ext cx="1" cy="1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13" name="Freeform 848"/>
            <p:cNvSpPr>
              <a:spLocks/>
            </p:cNvSpPr>
            <p:nvPr/>
          </p:nvSpPr>
          <p:spPr bwMode="auto">
            <a:xfrm>
              <a:off x="1250" y="1085"/>
              <a:ext cx="1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1" y="3"/>
                  </a:lnTo>
                  <a:lnTo>
                    <a:pt x="3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14" name="Freeform 849"/>
            <p:cNvSpPr>
              <a:spLocks/>
            </p:cNvSpPr>
            <p:nvPr/>
          </p:nvSpPr>
          <p:spPr bwMode="auto">
            <a:xfrm>
              <a:off x="1235" y="1084"/>
              <a:ext cx="1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1" y="3"/>
                  </a:lnTo>
                  <a:lnTo>
                    <a:pt x="3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15" name="Freeform 850"/>
            <p:cNvSpPr>
              <a:spLocks/>
            </p:cNvSpPr>
            <p:nvPr/>
          </p:nvSpPr>
          <p:spPr bwMode="auto">
            <a:xfrm>
              <a:off x="1250" y="1084"/>
              <a:ext cx="1" cy="1"/>
            </a:xfrm>
            <a:custGeom>
              <a:avLst/>
              <a:gdLst>
                <a:gd name="T0" fmla="*/ 0 w 26"/>
                <a:gd name="T1" fmla="*/ 0 h 29"/>
                <a:gd name="T2" fmla="*/ 0 w 26"/>
                <a:gd name="T3" fmla="*/ 0 h 29"/>
                <a:gd name="T4" fmla="*/ 0 w 26"/>
                <a:gd name="T5" fmla="*/ 0 h 29"/>
                <a:gd name="T6" fmla="*/ 0 60000 65536"/>
                <a:gd name="T7" fmla="*/ 0 60000 65536"/>
                <a:gd name="T8" fmla="*/ 0 60000 65536"/>
                <a:gd name="T9" fmla="*/ 0 w 26"/>
                <a:gd name="T10" fmla="*/ 0 h 29"/>
                <a:gd name="T11" fmla="*/ 26 w 26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9">
                  <a:moveTo>
                    <a:pt x="0" y="2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16" name="Freeform 851"/>
            <p:cNvSpPr>
              <a:spLocks/>
            </p:cNvSpPr>
            <p:nvPr/>
          </p:nvSpPr>
          <p:spPr bwMode="auto">
            <a:xfrm>
              <a:off x="1235" y="1083"/>
              <a:ext cx="1" cy="1"/>
            </a:xfrm>
            <a:custGeom>
              <a:avLst/>
              <a:gdLst>
                <a:gd name="T0" fmla="*/ 0 w 26"/>
                <a:gd name="T1" fmla="*/ 0 h 29"/>
                <a:gd name="T2" fmla="*/ 0 w 26"/>
                <a:gd name="T3" fmla="*/ 0 h 29"/>
                <a:gd name="T4" fmla="*/ 0 w 26"/>
                <a:gd name="T5" fmla="*/ 0 h 29"/>
                <a:gd name="T6" fmla="*/ 0 60000 65536"/>
                <a:gd name="T7" fmla="*/ 0 60000 65536"/>
                <a:gd name="T8" fmla="*/ 0 60000 65536"/>
                <a:gd name="T9" fmla="*/ 0 w 26"/>
                <a:gd name="T10" fmla="*/ 0 h 29"/>
                <a:gd name="T11" fmla="*/ 26 w 26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9">
                  <a:moveTo>
                    <a:pt x="0" y="2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17" name="Freeform 852"/>
            <p:cNvSpPr>
              <a:spLocks/>
            </p:cNvSpPr>
            <p:nvPr/>
          </p:nvSpPr>
          <p:spPr bwMode="auto">
            <a:xfrm>
              <a:off x="1265" y="1078"/>
              <a:ext cx="1" cy="2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18" name="Freeform 853"/>
            <p:cNvSpPr>
              <a:spLocks/>
            </p:cNvSpPr>
            <p:nvPr/>
          </p:nvSpPr>
          <p:spPr bwMode="auto">
            <a:xfrm>
              <a:off x="1264" y="1079"/>
              <a:ext cx="1" cy="1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60000 65536"/>
                <a:gd name="T7" fmla="*/ 0 60000 65536"/>
                <a:gd name="T8" fmla="*/ 0 60000 65536"/>
                <a:gd name="T9" fmla="*/ 0 w 27"/>
                <a:gd name="T10" fmla="*/ 0 h 18"/>
                <a:gd name="T11" fmla="*/ 27 w 2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8">
                  <a:moveTo>
                    <a:pt x="0" y="0"/>
                  </a:moveTo>
                  <a:lnTo>
                    <a:pt x="26" y="18"/>
                  </a:lnTo>
                  <a:lnTo>
                    <a:pt x="27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19" name="Freeform 854"/>
            <p:cNvSpPr>
              <a:spLocks/>
            </p:cNvSpPr>
            <p:nvPr/>
          </p:nvSpPr>
          <p:spPr bwMode="auto">
            <a:xfrm>
              <a:off x="1264" y="1078"/>
              <a:ext cx="1" cy="1"/>
            </a:xfrm>
            <a:custGeom>
              <a:avLst/>
              <a:gdLst>
                <a:gd name="T0" fmla="*/ 0 w 37"/>
                <a:gd name="T1" fmla="*/ 0 h 14"/>
                <a:gd name="T2" fmla="*/ 0 w 37"/>
                <a:gd name="T3" fmla="*/ 0 h 14"/>
                <a:gd name="T4" fmla="*/ 0 w 37"/>
                <a:gd name="T5" fmla="*/ 0 h 14"/>
                <a:gd name="T6" fmla="*/ 0 60000 65536"/>
                <a:gd name="T7" fmla="*/ 0 60000 65536"/>
                <a:gd name="T8" fmla="*/ 0 60000 65536"/>
                <a:gd name="T9" fmla="*/ 0 w 37"/>
                <a:gd name="T10" fmla="*/ 0 h 14"/>
                <a:gd name="T11" fmla="*/ 37 w 3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4">
                  <a:moveTo>
                    <a:pt x="0" y="14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20" name="Freeform 855"/>
            <p:cNvSpPr>
              <a:spLocks/>
            </p:cNvSpPr>
            <p:nvPr/>
          </p:nvSpPr>
          <p:spPr bwMode="auto">
            <a:xfrm>
              <a:off x="1270" y="1083"/>
              <a:ext cx="2" cy="1"/>
            </a:xfrm>
            <a:custGeom>
              <a:avLst/>
              <a:gdLst>
                <a:gd name="T0" fmla="*/ 0 w 48"/>
                <a:gd name="T1" fmla="*/ 0 h 7"/>
                <a:gd name="T2" fmla="*/ 0 w 48"/>
                <a:gd name="T3" fmla="*/ 0 h 7"/>
                <a:gd name="T4" fmla="*/ 0 w 48"/>
                <a:gd name="T5" fmla="*/ 0 h 7"/>
                <a:gd name="T6" fmla="*/ 0 60000 65536"/>
                <a:gd name="T7" fmla="*/ 0 60000 65536"/>
                <a:gd name="T8" fmla="*/ 0 60000 65536"/>
                <a:gd name="T9" fmla="*/ 0 w 48"/>
                <a:gd name="T10" fmla="*/ 0 h 7"/>
                <a:gd name="T11" fmla="*/ 48 w 48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7">
                  <a:moveTo>
                    <a:pt x="0" y="0"/>
                  </a:moveTo>
                  <a:lnTo>
                    <a:pt x="47" y="7"/>
                  </a:lnTo>
                  <a:lnTo>
                    <a:pt x="48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21" name="Freeform 856"/>
            <p:cNvSpPr>
              <a:spLocks/>
            </p:cNvSpPr>
            <p:nvPr/>
          </p:nvSpPr>
          <p:spPr bwMode="auto">
            <a:xfrm>
              <a:off x="1271" y="1081"/>
              <a:ext cx="1" cy="2"/>
            </a:xfrm>
            <a:custGeom>
              <a:avLst/>
              <a:gdLst>
                <a:gd name="T0" fmla="*/ 0 w 7"/>
                <a:gd name="T1" fmla="*/ 0 h 48"/>
                <a:gd name="T2" fmla="*/ 0 w 7"/>
                <a:gd name="T3" fmla="*/ 0 h 48"/>
                <a:gd name="T4" fmla="*/ 0 w 7"/>
                <a:gd name="T5" fmla="*/ 0 h 48"/>
                <a:gd name="T6" fmla="*/ 0 60000 65536"/>
                <a:gd name="T7" fmla="*/ 0 60000 65536"/>
                <a:gd name="T8" fmla="*/ 0 60000 65536"/>
                <a:gd name="T9" fmla="*/ 0 w 7"/>
                <a:gd name="T10" fmla="*/ 0 h 48"/>
                <a:gd name="T11" fmla="*/ 7 w 7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8">
                  <a:moveTo>
                    <a:pt x="7" y="4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22" name="Freeform 857"/>
            <p:cNvSpPr>
              <a:spLocks/>
            </p:cNvSpPr>
            <p:nvPr/>
          </p:nvSpPr>
          <p:spPr bwMode="auto">
            <a:xfrm>
              <a:off x="1270" y="1081"/>
              <a:ext cx="1" cy="2"/>
            </a:xfrm>
            <a:custGeom>
              <a:avLst/>
              <a:gdLst>
                <a:gd name="T0" fmla="*/ 0 w 41"/>
                <a:gd name="T1" fmla="*/ 0 h 41"/>
                <a:gd name="T2" fmla="*/ 0 w 41"/>
                <a:gd name="T3" fmla="*/ 0 h 41"/>
                <a:gd name="T4" fmla="*/ 0 w 41"/>
                <a:gd name="T5" fmla="*/ 0 h 41"/>
                <a:gd name="T6" fmla="*/ 0 60000 65536"/>
                <a:gd name="T7" fmla="*/ 0 60000 65536"/>
                <a:gd name="T8" fmla="*/ 0 60000 65536"/>
                <a:gd name="T9" fmla="*/ 0 w 41"/>
                <a:gd name="T10" fmla="*/ 0 h 41"/>
                <a:gd name="T11" fmla="*/ 41 w 41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41">
                  <a:moveTo>
                    <a:pt x="0" y="41"/>
                  </a:moveTo>
                  <a:lnTo>
                    <a:pt x="40" y="0"/>
                  </a:lnTo>
                  <a:lnTo>
                    <a:pt x="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23" name="Freeform 858"/>
            <p:cNvSpPr>
              <a:spLocks/>
            </p:cNvSpPr>
            <p:nvPr/>
          </p:nvSpPr>
          <p:spPr bwMode="auto">
            <a:xfrm>
              <a:off x="1294" y="1085"/>
              <a:ext cx="1" cy="2"/>
            </a:xfrm>
            <a:custGeom>
              <a:avLst/>
              <a:gdLst>
                <a:gd name="T0" fmla="*/ 0 w 5"/>
                <a:gd name="T1" fmla="*/ 0 h 48"/>
                <a:gd name="T2" fmla="*/ 0 w 5"/>
                <a:gd name="T3" fmla="*/ 0 h 48"/>
                <a:gd name="T4" fmla="*/ 0 w 5"/>
                <a:gd name="T5" fmla="*/ 0 h 48"/>
                <a:gd name="T6" fmla="*/ 0 60000 65536"/>
                <a:gd name="T7" fmla="*/ 0 60000 65536"/>
                <a:gd name="T8" fmla="*/ 0 60000 65536"/>
                <a:gd name="T9" fmla="*/ 0 w 5"/>
                <a:gd name="T10" fmla="*/ 0 h 48"/>
                <a:gd name="T11" fmla="*/ 5 w 5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8">
                  <a:moveTo>
                    <a:pt x="5" y="4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24" name="Freeform 859"/>
            <p:cNvSpPr>
              <a:spLocks/>
            </p:cNvSpPr>
            <p:nvPr/>
          </p:nvSpPr>
          <p:spPr bwMode="auto">
            <a:xfrm>
              <a:off x="1292" y="1085"/>
              <a:ext cx="2" cy="2"/>
            </a:xfrm>
            <a:custGeom>
              <a:avLst/>
              <a:gdLst>
                <a:gd name="T0" fmla="*/ 0 w 41"/>
                <a:gd name="T1" fmla="*/ 0 h 42"/>
                <a:gd name="T2" fmla="*/ 0 w 41"/>
                <a:gd name="T3" fmla="*/ 0 h 42"/>
                <a:gd name="T4" fmla="*/ 0 w 41"/>
                <a:gd name="T5" fmla="*/ 0 h 42"/>
                <a:gd name="T6" fmla="*/ 0 60000 65536"/>
                <a:gd name="T7" fmla="*/ 0 60000 65536"/>
                <a:gd name="T8" fmla="*/ 0 60000 65536"/>
                <a:gd name="T9" fmla="*/ 0 w 41"/>
                <a:gd name="T10" fmla="*/ 0 h 42"/>
                <a:gd name="T11" fmla="*/ 41 w 41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42">
                  <a:moveTo>
                    <a:pt x="0" y="42"/>
                  </a:moveTo>
                  <a:lnTo>
                    <a:pt x="40" y="0"/>
                  </a:lnTo>
                  <a:lnTo>
                    <a:pt x="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25" name="Freeform 860"/>
            <p:cNvSpPr>
              <a:spLocks/>
            </p:cNvSpPr>
            <p:nvPr/>
          </p:nvSpPr>
          <p:spPr bwMode="auto">
            <a:xfrm>
              <a:off x="1292" y="1087"/>
              <a:ext cx="2" cy="1"/>
            </a:xfrm>
            <a:custGeom>
              <a:avLst/>
              <a:gdLst>
                <a:gd name="T0" fmla="*/ 0 w 46"/>
                <a:gd name="T1" fmla="*/ 0 h 6"/>
                <a:gd name="T2" fmla="*/ 0 w 46"/>
                <a:gd name="T3" fmla="*/ 0 h 6"/>
                <a:gd name="T4" fmla="*/ 0 w 46"/>
                <a:gd name="T5" fmla="*/ 0 h 6"/>
                <a:gd name="T6" fmla="*/ 0 60000 65536"/>
                <a:gd name="T7" fmla="*/ 0 60000 65536"/>
                <a:gd name="T8" fmla="*/ 0 60000 65536"/>
                <a:gd name="T9" fmla="*/ 0 w 46"/>
                <a:gd name="T10" fmla="*/ 0 h 6"/>
                <a:gd name="T11" fmla="*/ 46 w 4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6">
                  <a:moveTo>
                    <a:pt x="0" y="0"/>
                  </a:moveTo>
                  <a:lnTo>
                    <a:pt x="45" y="6"/>
                  </a:lnTo>
                  <a:lnTo>
                    <a:pt x="46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26" name="Freeform 861"/>
            <p:cNvSpPr>
              <a:spLocks/>
            </p:cNvSpPr>
            <p:nvPr/>
          </p:nvSpPr>
          <p:spPr bwMode="auto">
            <a:xfrm>
              <a:off x="1278" y="1087"/>
              <a:ext cx="1" cy="1"/>
            </a:xfrm>
            <a:custGeom>
              <a:avLst/>
              <a:gdLst>
                <a:gd name="T0" fmla="*/ 0 w 12"/>
                <a:gd name="T1" fmla="*/ 0 h 31"/>
                <a:gd name="T2" fmla="*/ 0 w 12"/>
                <a:gd name="T3" fmla="*/ 0 h 31"/>
                <a:gd name="T4" fmla="*/ 0 w 12"/>
                <a:gd name="T5" fmla="*/ 0 h 31"/>
                <a:gd name="T6" fmla="*/ 0 60000 65536"/>
                <a:gd name="T7" fmla="*/ 0 60000 65536"/>
                <a:gd name="T8" fmla="*/ 0 60000 65536"/>
                <a:gd name="T9" fmla="*/ 0 w 12"/>
                <a:gd name="T10" fmla="*/ 0 h 31"/>
                <a:gd name="T11" fmla="*/ 12 w 12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1">
                  <a:moveTo>
                    <a:pt x="0" y="31"/>
                  </a:moveTo>
                  <a:lnTo>
                    <a:pt x="10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27" name="Freeform 862"/>
            <p:cNvSpPr>
              <a:spLocks/>
            </p:cNvSpPr>
            <p:nvPr/>
          </p:nvSpPr>
          <p:spPr bwMode="auto">
            <a:xfrm>
              <a:off x="1276" y="1088"/>
              <a:ext cx="2" cy="1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0" y="0"/>
                  </a:moveTo>
                  <a:lnTo>
                    <a:pt x="25" y="18"/>
                  </a:lnTo>
                  <a:lnTo>
                    <a:pt x="26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28" name="Freeform 863"/>
            <p:cNvSpPr>
              <a:spLocks/>
            </p:cNvSpPr>
            <p:nvPr/>
          </p:nvSpPr>
          <p:spPr bwMode="auto">
            <a:xfrm>
              <a:off x="1276" y="1087"/>
              <a:ext cx="2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5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29" name="Freeform 864"/>
            <p:cNvSpPr>
              <a:spLocks/>
            </p:cNvSpPr>
            <p:nvPr/>
          </p:nvSpPr>
          <p:spPr bwMode="auto">
            <a:xfrm>
              <a:off x="1281" y="1087"/>
              <a:ext cx="1" cy="1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30" name="Freeform 865"/>
            <p:cNvSpPr>
              <a:spLocks/>
            </p:cNvSpPr>
            <p:nvPr/>
          </p:nvSpPr>
          <p:spPr bwMode="auto">
            <a:xfrm>
              <a:off x="1280" y="1088"/>
              <a:ext cx="2" cy="1"/>
            </a:xfrm>
            <a:custGeom>
              <a:avLst/>
              <a:gdLst>
                <a:gd name="T0" fmla="*/ 0 w 32"/>
                <a:gd name="T1" fmla="*/ 0 h 2"/>
                <a:gd name="T2" fmla="*/ 0 w 32"/>
                <a:gd name="T3" fmla="*/ 1 h 2"/>
                <a:gd name="T4" fmla="*/ 0 w 32"/>
                <a:gd name="T5" fmla="*/ 1 h 2"/>
                <a:gd name="T6" fmla="*/ 0 60000 65536"/>
                <a:gd name="T7" fmla="*/ 0 60000 65536"/>
                <a:gd name="T8" fmla="*/ 0 60000 65536"/>
                <a:gd name="T9" fmla="*/ 0 w 32"/>
                <a:gd name="T10" fmla="*/ 0 h 2"/>
                <a:gd name="T11" fmla="*/ 32 w 3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2">
                  <a:moveTo>
                    <a:pt x="0" y="0"/>
                  </a:moveTo>
                  <a:lnTo>
                    <a:pt x="31" y="2"/>
                  </a:lnTo>
                  <a:lnTo>
                    <a:pt x="3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31" name="Freeform 866"/>
            <p:cNvSpPr>
              <a:spLocks/>
            </p:cNvSpPr>
            <p:nvPr/>
          </p:nvSpPr>
          <p:spPr bwMode="auto">
            <a:xfrm>
              <a:off x="1280" y="1087"/>
              <a:ext cx="1" cy="1"/>
            </a:xfrm>
            <a:custGeom>
              <a:avLst/>
              <a:gdLst>
                <a:gd name="T0" fmla="*/ 0 w 26"/>
                <a:gd name="T1" fmla="*/ 0 h 30"/>
                <a:gd name="T2" fmla="*/ 0 w 26"/>
                <a:gd name="T3" fmla="*/ 0 h 30"/>
                <a:gd name="T4" fmla="*/ 0 w 26"/>
                <a:gd name="T5" fmla="*/ 0 h 30"/>
                <a:gd name="T6" fmla="*/ 0 60000 65536"/>
                <a:gd name="T7" fmla="*/ 0 60000 65536"/>
                <a:gd name="T8" fmla="*/ 0 60000 65536"/>
                <a:gd name="T9" fmla="*/ 0 w 26"/>
                <a:gd name="T10" fmla="*/ 0 h 30"/>
                <a:gd name="T11" fmla="*/ 26 w 26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30">
                  <a:moveTo>
                    <a:pt x="0" y="3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32" name="Freeform 867"/>
            <p:cNvSpPr>
              <a:spLocks/>
            </p:cNvSpPr>
            <p:nvPr/>
          </p:nvSpPr>
          <p:spPr bwMode="auto">
            <a:xfrm>
              <a:off x="1308" y="1089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33" name="Freeform 868"/>
            <p:cNvSpPr>
              <a:spLocks/>
            </p:cNvSpPr>
            <p:nvPr/>
          </p:nvSpPr>
          <p:spPr bwMode="auto">
            <a:xfrm>
              <a:off x="1307" y="1089"/>
              <a:ext cx="1" cy="1"/>
            </a:xfrm>
            <a:custGeom>
              <a:avLst/>
              <a:gdLst>
                <a:gd name="T0" fmla="*/ 0 w 26"/>
                <a:gd name="T1" fmla="*/ 0 h 17"/>
                <a:gd name="T2" fmla="*/ 0 w 26"/>
                <a:gd name="T3" fmla="*/ 0 h 17"/>
                <a:gd name="T4" fmla="*/ 0 w 26"/>
                <a:gd name="T5" fmla="*/ 0 h 17"/>
                <a:gd name="T6" fmla="*/ 0 60000 65536"/>
                <a:gd name="T7" fmla="*/ 0 60000 65536"/>
                <a:gd name="T8" fmla="*/ 0 60000 65536"/>
                <a:gd name="T9" fmla="*/ 0 w 26"/>
                <a:gd name="T10" fmla="*/ 0 h 17"/>
                <a:gd name="T11" fmla="*/ 26 w 2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7">
                  <a:moveTo>
                    <a:pt x="0" y="0"/>
                  </a:moveTo>
                  <a:lnTo>
                    <a:pt x="25" y="17"/>
                  </a:lnTo>
                  <a:lnTo>
                    <a:pt x="26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34" name="Freeform 869"/>
            <p:cNvSpPr>
              <a:spLocks/>
            </p:cNvSpPr>
            <p:nvPr/>
          </p:nvSpPr>
          <p:spPr bwMode="auto">
            <a:xfrm>
              <a:off x="1307" y="1089"/>
              <a:ext cx="2" cy="1"/>
            </a:xfrm>
            <a:custGeom>
              <a:avLst/>
              <a:gdLst>
                <a:gd name="T0" fmla="*/ 0 w 36"/>
                <a:gd name="T1" fmla="*/ 0 h 14"/>
                <a:gd name="T2" fmla="*/ 0 w 36"/>
                <a:gd name="T3" fmla="*/ 0 h 14"/>
                <a:gd name="T4" fmla="*/ 0 w 36"/>
                <a:gd name="T5" fmla="*/ 0 h 14"/>
                <a:gd name="T6" fmla="*/ 0 60000 65536"/>
                <a:gd name="T7" fmla="*/ 0 60000 65536"/>
                <a:gd name="T8" fmla="*/ 0 60000 65536"/>
                <a:gd name="T9" fmla="*/ 0 w 36"/>
                <a:gd name="T10" fmla="*/ 0 h 14"/>
                <a:gd name="T11" fmla="*/ 36 w 3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4">
                  <a:moveTo>
                    <a:pt x="0" y="14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35" name="Freeform 870"/>
            <p:cNvSpPr>
              <a:spLocks/>
            </p:cNvSpPr>
            <p:nvPr/>
          </p:nvSpPr>
          <p:spPr bwMode="auto">
            <a:xfrm>
              <a:off x="1312" y="1089"/>
              <a:ext cx="1" cy="2"/>
            </a:xfrm>
            <a:custGeom>
              <a:avLst/>
              <a:gdLst>
                <a:gd name="T0" fmla="*/ 0 w 5"/>
                <a:gd name="T1" fmla="*/ 0 h 28"/>
                <a:gd name="T2" fmla="*/ 0 w 5"/>
                <a:gd name="T3" fmla="*/ 0 h 28"/>
                <a:gd name="T4" fmla="*/ 0 w 5"/>
                <a:gd name="T5" fmla="*/ 0 h 28"/>
                <a:gd name="T6" fmla="*/ 0 60000 65536"/>
                <a:gd name="T7" fmla="*/ 0 60000 65536"/>
                <a:gd name="T8" fmla="*/ 0 60000 65536"/>
                <a:gd name="T9" fmla="*/ 0 w 5"/>
                <a:gd name="T10" fmla="*/ 0 h 28"/>
                <a:gd name="T11" fmla="*/ 5 w 5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28">
                  <a:moveTo>
                    <a:pt x="5" y="2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36" name="Freeform 871"/>
            <p:cNvSpPr>
              <a:spLocks/>
            </p:cNvSpPr>
            <p:nvPr/>
          </p:nvSpPr>
          <p:spPr bwMode="auto">
            <a:xfrm>
              <a:off x="1297" y="1088"/>
              <a:ext cx="1" cy="1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37" name="Freeform 872"/>
            <p:cNvSpPr>
              <a:spLocks/>
            </p:cNvSpPr>
            <p:nvPr/>
          </p:nvSpPr>
          <p:spPr bwMode="auto">
            <a:xfrm>
              <a:off x="1296" y="1089"/>
              <a:ext cx="1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1" y="3"/>
                  </a:lnTo>
                  <a:lnTo>
                    <a:pt x="3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38" name="Freeform 873"/>
            <p:cNvSpPr>
              <a:spLocks/>
            </p:cNvSpPr>
            <p:nvPr/>
          </p:nvSpPr>
          <p:spPr bwMode="auto">
            <a:xfrm>
              <a:off x="1311" y="1089"/>
              <a:ext cx="1" cy="2"/>
            </a:xfrm>
            <a:custGeom>
              <a:avLst/>
              <a:gdLst>
                <a:gd name="T0" fmla="*/ 0 w 25"/>
                <a:gd name="T1" fmla="*/ 0 h 28"/>
                <a:gd name="T2" fmla="*/ 0 w 25"/>
                <a:gd name="T3" fmla="*/ 0 h 28"/>
                <a:gd name="T4" fmla="*/ 0 w 25"/>
                <a:gd name="T5" fmla="*/ 0 h 28"/>
                <a:gd name="T6" fmla="*/ 0 60000 65536"/>
                <a:gd name="T7" fmla="*/ 0 60000 65536"/>
                <a:gd name="T8" fmla="*/ 0 60000 65536"/>
                <a:gd name="T9" fmla="*/ 0 w 25"/>
                <a:gd name="T10" fmla="*/ 0 h 28"/>
                <a:gd name="T11" fmla="*/ 25 w 25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28">
                  <a:moveTo>
                    <a:pt x="0" y="28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39" name="Freeform 874"/>
            <p:cNvSpPr>
              <a:spLocks/>
            </p:cNvSpPr>
            <p:nvPr/>
          </p:nvSpPr>
          <p:spPr bwMode="auto">
            <a:xfrm>
              <a:off x="1296" y="1088"/>
              <a:ext cx="1" cy="1"/>
            </a:xfrm>
            <a:custGeom>
              <a:avLst/>
              <a:gdLst>
                <a:gd name="T0" fmla="*/ 0 w 26"/>
                <a:gd name="T1" fmla="*/ 0 h 29"/>
                <a:gd name="T2" fmla="*/ 0 w 26"/>
                <a:gd name="T3" fmla="*/ 0 h 29"/>
                <a:gd name="T4" fmla="*/ 0 w 26"/>
                <a:gd name="T5" fmla="*/ 0 h 29"/>
                <a:gd name="T6" fmla="*/ 0 60000 65536"/>
                <a:gd name="T7" fmla="*/ 0 60000 65536"/>
                <a:gd name="T8" fmla="*/ 0 60000 65536"/>
                <a:gd name="T9" fmla="*/ 0 w 26"/>
                <a:gd name="T10" fmla="*/ 0 h 29"/>
                <a:gd name="T11" fmla="*/ 26 w 26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9">
                  <a:moveTo>
                    <a:pt x="0" y="2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40" name="Freeform 875"/>
            <p:cNvSpPr>
              <a:spLocks/>
            </p:cNvSpPr>
            <p:nvPr/>
          </p:nvSpPr>
          <p:spPr bwMode="auto">
            <a:xfrm>
              <a:off x="1315" y="1090"/>
              <a:ext cx="2" cy="1"/>
            </a:xfrm>
            <a:custGeom>
              <a:avLst/>
              <a:gdLst>
                <a:gd name="T0" fmla="*/ 0 w 46"/>
                <a:gd name="T1" fmla="*/ 0 h 7"/>
                <a:gd name="T2" fmla="*/ 0 w 46"/>
                <a:gd name="T3" fmla="*/ 0 h 7"/>
                <a:gd name="T4" fmla="*/ 0 w 46"/>
                <a:gd name="T5" fmla="*/ 0 h 7"/>
                <a:gd name="T6" fmla="*/ 0 60000 65536"/>
                <a:gd name="T7" fmla="*/ 0 60000 65536"/>
                <a:gd name="T8" fmla="*/ 0 60000 65536"/>
                <a:gd name="T9" fmla="*/ 0 w 46"/>
                <a:gd name="T10" fmla="*/ 0 h 7"/>
                <a:gd name="T11" fmla="*/ 46 w 46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7">
                  <a:moveTo>
                    <a:pt x="0" y="0"/>
                  </a:moveTo>
                  <a:lnTo>
                    <a:pt x="45" y="7"/>
                  </a:lnTo>
                  <a:lnTo>
                    <a:pt x="46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41" name="Freeform 876"/>
            <p:cNvSpPr>
              <a:spLocks/>
            </p:cNvSpPr>
            <p:nvPr/>
          </p:nvSpPr>
          <p:spPr bwMode="auto">
            <a:xfrm>
              <a:off x="1317" y="1088"/>
              <a:ext cx="1" cy="2"/>
            </a:xfrm>
            <a:custGeom>
              <a:avLst/>
              <a:gdLst>
                <a:gd name="T0" fmla="*/ 0 w 5"/>
                <a:gd name="T1" fmla="*/ 0 h 48"/>
                <a:gd name="T2" fmla="*/ 0 w 5"/>
                <a:gd name="T3" fmla="*/ 0 h 48"/>
                <a:gd name="T4" fmla="*/ 0 w 5"/>
                <a:gd name="T5" fmla="*/ 0 h 48"/>
                <a:gd name="T6" fmla="*/ 0 60000 65536"/>
                <a:gd name="T7" fmla="*/ 0 60000 65536"/>
                <a:gd name="T8" fmla="*/ 0 60000 65536"/>
                <a:gd name="T9" fmla="*/ 0 w 5"/>
                <a:gd name="T10" fmla="*/ 0 h 48"/>
                <a:gd name="T11" fmla="*/ 5 w 5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8">
                  <a:moveTo>
                    <a:pt x="5" y="4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42" name="Freeform 877"/>
            <p:cNvSpPr>
              <a:spLocks/>
            </p:cNvSpPr>
            <p:nvPr/>
          </p:nvSpPr>
          <p:spPr bwMode="auto">
            <a:xfrm>
              <a:off x="1315" y="1088"/>
              <a:ext cx="2" cy="2"/>
            </a:xfrm>
            <a:custGeom>
              <a:avLst/>
              <a:gdLst>
                <a:gd name="T0" fmla="*/ 0 w 41"/>
                <a:gd name="T1" fmla="*/ 0 h 41"/>
                <a:gd name="T2" fmla="*/ 0 w 41"/>
                <a:gd name="T3" fmla="*/ 0 h 41"/>
                <a:gd name="T4" fmla="*/ 0 w 41"/>
                <a:gd name="T5" fmla="*/ 0 h 41"/>
                <a:gd name="T6" fmla="*/ 0 60000 65536"/>
                <a:gd name="T7" fmla="*/ 0 60000 65536"/>
                <a:gd name="T8" fmla="*/ 0 60000 65536"/>
                <a:gd name="T9" fmla="*/ 0 w 41"/>
                <a:gd name="T10" fmla="*/ 0 h 41"/>
                <a:gd name="T11" fmla="*/ 41 w 41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41">
                  <a:moveTo>
                    <a:pt x="0" y="41"/>
                  </a:moveTo>
                  <a:lnTo>
                    <a:pt x="40" y="0"/>
                  </a:lnTo>
                  <a:lnTo>
                    <a:pt x="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43" name="Freeform 878"/>
            <p:cNvSpPr>
              <a:spLocks/>
            </p:cNvSpPr>
            <p:nvPr/>
          </p:nvSpPr>
          <p:spPr bwMode="auto">
            <a:xfrm>
              <a:off x="1339" y="1090"/>
              <a:ext cx="1" cy="1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0 h 7"/>
                <a:gd name="T4" fmla="*/ 0 w 3"/>
                <a:gd name="T5" fmla="*/ 0 h 7"/>
                <a:gd name="T6" fmla="*/ 0 60000 65536"/>
                <a:gd name="T7" fmla="*/ 0 60000 65536"/>
                <a:gd name="T8" fmla="*/ 0 60000 65536"/>
                <a:gd name="T9" fmla="*/ 0 w 3"/>
                <a:gd name="T10" fmla="*/ 0 h 7"/>
                <a:gd name="T11" fmla="*/ 3 w 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7">
                  <a:moveTo>
                    <a:pt x="0" y="7"/>
                  </a:move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44" name="Freeform 879"/>
            <p:cNvSpPr>
              <a:spLocks/>
            </p:cNvSpPr>
            <p:nvPr/>
          </p:nvSpPr>
          <p:spPr bwMode="auto">
            <a:xfrm>
              <a:off x="1338" y="1090"/>
              <a:ext cx="1" cy="1"/>
            </a:xfrm>
            <a:custGeom>
              <a:avLst/>
              <a:gdLst>
                <a:gd name="T0" fmla="*/ 0 w 19"/>
                <a:gd name="T1" fmla="*/ 0 h 7"/>
                <a:gd name="T2" fmla="*/ 0 w 19"/>
                <a:gd name="T3" fmla="*/ 0 h 7"/>
                <a:gd name="T4" fmla="*/ 0 w 19"/>
                <a:gd name="T5" fmla="*/ 0 h 7"/>
                <a:gd name="T6" fmla="*/ 0 60000 65536"/>
                <a:gd name="T7" fmla="*/ 0 60000 65536"/>
                <a:gd name="T8" fmla="*/ 0 60000 65536"/>
                <a:gd name="T9" fmla="*/ 0 w 19"/>
                <a:gd name="T10" fmla="*/ 0 h 7"/>
                <a:gd name="T11" fmla="*/ 19 w 1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7">
                  <a:moveTo>
                    <a:pt x="0" y="7"/>
                  </a:moveTo>
                  <a:lnTo>
                    <a:pt x="18" y="0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45" name="Freeform 880"/>
            <p:cNvSpPr>
              <a:spLocks/>
            </p:cNvSpPr>
            <p:nvPr/>
          </p:nvSpPr>
          <p:spPr bwMode="auto">
            <a:xfrm>
              <a:off x="1295" y="1080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46" name="Freeform 881"/>
            <p:cNvSpPr>
              <a:spLocks/>
            </p:cNvSpPr>
            <p:nvPr/>
          </p:nvSpPr>
          <p:spPr bwMode="auto">
            <a:xfrm>
              <a:off x="1294" y="1081"/>
              <a:ext cx="1" cy="1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0 h 17"/>
                <a:gd name="T4" fmla="*/ 0 w 27"/>
                <a:gd name="T5" fmla="*/ 0 h 17"/>
                <a:gd name="T6" fmla="*/ 0 60000 65536"/>
                <a:gd name="T7" fmla="*/ 0 60000 65536"/>
                <a:gd name="T8" fmla="*/ 0 60000 65536"/>
                <a:gd name="T9" fmla="*/ 0 w 27"/>
                <a:gd name="T10" fmla="*/ 0 h 17"/>
                <a:gd name="T11" fmla="*/ 27 w 2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7">
                  <a:moveTo>
                    <a:pt x="0" y="0"/>
                  </a:moveTo>
                  <a:lnTo>
                    <a:pt x="26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47" name="Freeform 882"/>
            <p:cNvSpPr>
              <a:spLocks/>
            </p:cNvSpPr>
            <p:nvPr/>
          </p:nvSpPr>
          <p:spPr bwMode="auto">
            <a:xfrm>
              <a:off x="1294" y="1080"/>
              <a:ext cx="2" cy="1"/>
            </a:xfrm>
            <a:custGeom>
              <a:avLst/>
              <a:gdLst>
                <a:gd name="T0" fmla="*/ 0 w 37"/>
                <a:gd name="T1" fmla="*/ 0 h 14"/>
                <a:gd name="T2" fmla="*/ 0 w 37"/>
                <a:gd name="T3" fmla="*/ 0 h 14"/>
                <a:gd name="T4" fmla="*/ 0 w 37"/>
                <a:gd name="T5" fmla="*/ 0 h 14"/>
                <a:gd name="T6" fmla="*/ 0 60000 65536"/>
                <a:gd name="T7" fmla="*/ 0 60000 65536"/>
                <a:gd name="T8" fmla="*/ 0 60000 65536"/>
                <a:gd name="T9" fmla="*/ 0 w 37"/>
                <a:gd name="T10" fmla="*/ 0 h 14"/>
                <a:gd name="T11" fmla="*/ 37 w 3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4">
                  <a:moveTo>
                    <a:pt x="0" y="14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48" name="Freeform 883"/>
            <p:cNvSpPr>
              <a:spLocks/>
            </p:cNvSpPr>
            <p:nvPr/>
          </p:nvSpPr>
          <p:spPr bwMode="auto">
            <a:xfrm>
              <a:off x="1326" y="1082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49" name="Freeform 884"/>
            <p:cNvSpPr>
              <a:spLocks/>
            </p:cNvSpPr>
            <p:nvPr/>
          </p:nvSpPr>
          <p:spPr bwMode="auto">
            <a:xfrm>
              <a:off x="1325" y="1082"/>
              <a:ext cx="1" cy="1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0" y="0"/>
                  </a:moveTo>
                  <a:lnTo>
                    <a:pt x="25" y="18"/>
                  </a:lnTo>
                  <a:lnTo>
                    <a:pt x="26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50" name="Freeform 885"/>
            <p:cNvSpPr>
              <a:spLocks/>
            </p:cNvSpPr>
            <p:nvPr/>
          </p:nvSpPr>
          <p:spPr bwMode="auto">
            <a:xfrm>
              <a:off x="1325" y="1082"/>
              <a:ext cx="1" cy="1"/>
            </a:xfrm>
            <a:custGeom>
              <a:avLst/>
              <a:gdLst>
                <a:gd name="T0" fmla="*/ 0 w 36"/>
                <a:gd name="T1" fmla="*/ 0 h 13"/>
                <a:gd name="T2" fmla="*/ 0 w 36"/>
                <a:gd name="T3" fmla="*/ 0 h 13"/>
                <a:gd name="T4" fmla="*/ 0 w 36"/>
                <a:gd name="T5" fmla="*/ 0 h 13"/>
                <a:gd name="T6" fmla="*/ 0 60000 65536"/>
                <a:gd name="T7" fmla="*/ 0 60000 65536"/>
                <a:gd name="T8" fmla="*/ 0 60000 65536"/>
                <a:gd name="T9" fmla="*/ 0 w 36"/>
                <a:gd name="T10" fmla="*/ 0 h 13"/>
                <a:gd name="T11" fmla="*/ 36 w 3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3">
                  <a:moveTo>
                    <a:pt x="0" y="13"/>
                  </a:moveTo>
                  <a:lnTo>
                    <a:pt x="35" y="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51" name="Freeform 886"/>
            <p:cNvSpPr>
              <a:spLocks/>
            </p:cNvSpPr>
            <p:nvPr/>
          </p:nvSpPr>
          <p:spPr bwMode="auto">
            <a:xfrm>
              <a:off x="1340" y="1077"/>
              <a:ext cx="1" cy="1"/>
            </a:xfrm>
            <a:custGeom>
              <a:avLst/>
              <a:gdLst>
                <a:gd name="T0" fmla="*/ 1 w 1"/>
                <a:gd name="T1" fmla="*/ 0 h 9"/>
                <a:gd name="T2" fmla="*/ 0 w 1"/>
                <a:gd name="T3" fmla="*/ 0 h 9"/>
                <a:gd name="T4" fmla="*/ 1 w 1"/>
                <a:gd name="T5" fmla="*/ 0 h 9"/>
                <a:gd name="T6" fmla="*/ 0 60000 65536"/>
                <a:gd name="T7" fmla="*/ 0 60000 65536"/>
                <a:gd name="T8" fmla="*/ 0 60000 65536"/>
                <a:gd name="T9" fmla="*/ 0 w 1"/>
                <a:gd name="T10" fmla="*/ 0 h 9"/>
                <a:gd name="T11" fmla="*/ 1 w 1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9">
                  <a:moveTo>
                    <a:pt x="1" y="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52" name="Freeform 887"/>
            <p:cNvSpPr>
              <a:spLocks/>
            </p:cNvSpPr>
            <p:nvPr/>
          </p:nvSpPr>
          <p:spPr bwMode="auto">
            <a:xfrm>
              <a:off x="1338" y="1077"/>
              <a:ext cx="2" cy="1"/>
            </a:xfrm>
            <a:custGeom>
              <a:avLst/>
              <a:gdLst>
                <a:gd name="T0" fmla="*/ 0 w 31"/>
                <a:gd name="T1" fmla="*/ 0 h 2"/>
                <a:gd name="T2" fmla="*/ 0 w 31"/>
                <a:gd name="T3" fmla="*/ 1 h 2"/>
                <a:gd name="T4" fmla="*/ 0 w 31"/>
                <a:gd name="T5" fmla="*/ 1 h 2"/>
                <a:gd name="T6" fmla="*/ 0 60000 65536"/>
                <a:gd name="T7" fmla="*/ 0 60000 65536"/>
                <a:gd name="T8" fmla="*/ 0 60000 65536"/>
                <a:gd name="T9" fmla="*/ 0 w 31"/>
                <a:gd name="T10" fmla="*/ 0 h 2"/>
                <a:gd name="T11" fmla="*/ 31 w 3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2">
                  <a:moveTo>
                    <a:pt x="0" y="0"/>
                  </a:moveTo>
                  <a:lnTo>
                    <a:pt x="30" y="2"/>
                  </a:lnTo>
                  <a:lnTo>
                    <a:pt x="3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53" name="Freeform 888"/>
            <p:cNvSpPr>
              <a:spLocks/>
            </p:cNvSpPr>
            <p:nvPr/>
          </p:nvSpPr>
          <p:spPr bwMode="auto">
            <a:xfrm>
              <a:off x="1338" y="1077"/>
              <a:ext cx="1" cy="1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0 w 6"/>
                <a:gd name="T5" fmla="*/ 0 h 7"/>
                <a:gd name="T6" fmla="*/ 0 60000 65536"/>
                <a:gd name="T7" fmla="*/ 0 60000 65536"/>
                <a:gd name="T8" fmla="*/ 0 60000 65536"/>
                <a:gd name="T9" fmla="*/ 0 w 6"/>
                <a:gd name="T10" fmla="*/ 0 h 7"/>
                <a:gd name="T11" fmla="*/ 6 w 6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7">
                  <a:moveTo>
                    <a:pt x="0" y="7"/>
                  </a:move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54" name="Freeform 889"/>
            <p:cNvSpPr>
              <a:spLocks/>
            </p:cNvSpPr>
            <p:nvPr/>
          </p:nvSpPr>
          <p:spPr bwMode="auto">
            <a:xfrm>
              <a:off x="1438" y="1148"/>
              <a:ext cx="18" cy="3"/>
            </a:xfrm>
            <a:custGeom>
              <a:avLst/>
              <a:gdLst>
                <a:gd name="T0" fmla="*/ 0 w 432"/>
                <a:gd name="T1" fmla="*/ 0 h 89"/>
                <a:gd name="T2" fmla="*/ 0 w 432"/>
                <a:gd name="T3" fmla="*/ 0 h 89"/>
                <a:gd name="T4" fmla="*/ 0 w 432"/>
                <a:gd name="T5" fmla="*/ 0 h 89"/>
                <a:gd name="T6" fmla="*/ 0 w 432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89"/>
                <a:gd name="T14" fmla="*/ 432 w 432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89">
                  <a:moveTo>
                    <a:pt x="0" y="0"/>
                  </a:moveTo>
                  <a:lnTo>
                    <a:pt x="215" y="89"/>
                  </a:lnTo>
                  <a:lnTo>
                    <a:pt x="431" y="0"/>
                  </a:lnTo>
                  <a:lnTo>
                    <a:pt x="4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55" name="Freeform 890"/>
            <p:cNvSpPr>
              <a:spLocks/>
            </p:cNvSpPr>
            <p:nvPr/>
          </p:nvSpPr>
          <p:spPr bwMode="auto">
            <a:xfrm>
              <a:off x="1440" y="1146"/>
              <a:ext cx="15" cy="3"/>
            </a:xfrm>
            <a:custGeom>
              <a:avLst/>
              <a:gdLst>
                <a:gd name="T0" fmla="*/ 0 w 360"/>
                <a:gd name="T1" fmla="*/ 0 h 74"/>
                <a:gd name="T2" fmla="*/ 0 w 360"/>
                <a:gd name="T3" fmla="*/ 0 h 74"/>
                <a:gd name="T4" fmla="*/ 0 w 360"/>
                <a:gd name="T5" fmla="*/ 0 h 74"/>
                <a:gd name="T6" fmla="*/ 0 w 360"/>
                <a:gd name="T7" fmla="*/ 0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0"/>
                <a:gd name="T13" fmla="*/ 0 h 74"/>
                <a:gd name="T14" fmla="*/ 360 w 360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0" h="74">
                  <a:moveTo>
                    <a:pt x="0" y="0"/>
                  </a:moveTo>
                  <a:lnTo>
                    <a:pt x="179" y="74"/>
                  </a:lnTo>
                  <a:lnTo>
                    <a:pt x="359" y="0"/>
                  </a:lnTo>
                  <a:lnTo>
                    <a:pt x="36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56" name="Freeform 891"/>
            <p:cNvSpPr>
              <a:spLocks/>
            </p:cNvSpPr>
            <p:nvPr/>
          </p:nvSpPr>
          <p:spPr bwMode="auto">
            <a:xfrm>
              <a:off x="1387" y="1096"/>
              <a:ext cx="52" cy="52"/>
            </a:xfrm>
            <a:custGeom>
              <a:avLst/>
              <a:gdLst>
                <a:gd name="T0" fmla="*/ 0 w 1247"/>
                <a:gd name="T1" fmla="*/ 0 h 1249"/>
                <a:gd name="T2" fmla="*/ 0 w 1247"/>
                <a:gd name="T3" fmla="*/ 0 h 1249"/>
                <a:gd name="T4" fmla="*/ 0 w 1247"/>
                <a:gd name="T5" fmla="*/ 0 h 1249"/>
                <a:gd name="T6" fmla="*/ 0 60000 65536"/>
                <a:gd name="T7" fmla="*/ 0 60000 65536"/>
                <a:gd name="T8" fmla="*/ 0 60000 65536"/>
                <a:gd name="T9" fmla="*/ 0 w 1247"/>
                <a:gd name="T10" fmla="*/ 0 h 1249"/>
                <a:gd name="T11" fmla="*/ 1247 w 1247"/>
                <a:gd name="T12" fmla="*/ 1249 h 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7" h="1249">
                  <a:moveTo>
                    <a:pt x="1247" y="124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57" name="Freeform 892"/>
            <p:cNvSpPr>
              <a:spLocks/>
            </p:cNvSpPr>
            <p:nvPr/>
          </p:nvSpPr>
          <p:spPr bwMode="auto">
            <a:xfrm>
              <a:off x="1388" y="1095"/>
              <a:ext cx="52" cy="51"/>
            </a:xfrm>
            <a:custGeom>
              <a:avLst/>
              <a:gdLst>
                <a:gd name="T0" fmla="*/ 0 w 1240"/>
                <a:gd name="T1" fmla="*/ 0 h 1243"/>
                <a:gd name="T2" fmla="*/ 0 w 1240"/>
                <a:gd name="T3" fmla="*/ 0 h 1243"/>
                <a:gd name="T4" fmla="*/ 0 w 1240"/>
                <a:gd name="T5" fmla="*/ 0 h 1243"/>
                <a:gd name="T6" fmla="*/ 0 60000 65536"/>
                <a:gd name="T7" fmla="*/ 0 60000 65536"/>
                <a:gd name="T8" fmla="*/ 0 60000 65536"/>
                <a:gd name="T9" fmla="*/ 0 w 1240"/>
                <a:gd name="T10" fmla="*/ 0 h 1243"/>
                <a:gd name="T11" fmla="*/ 1240 w 1240"/>
                <a:gd name="T12" fmla="*/ 1243 h 12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0" h="1243">
                  <a:moveTo>
                    <a:pt x="1240" y="124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58" name="Freeform 893"/>
            <p:cNvSpPr>
              <a:spLocks/>
            </p:cNvSpPr>
            <p:nvPr/>
          </p:nvSpPr>
          <p:spPr bwMode="auto">
            <a:xfrm>
              <a:off x="1406" y="1084"/>
              <a:ext cx="1" cy="2"/>
            </a:xfrm>
            <a:custGeom>
              <a:avLst/>
              <a:gdLst>
                <a:gd name="T0" fmla="*/ 0 w 5"/>
                <a:gd name="T1" fmla="*/ 0 h 49"/>
                <a:gd name="T2" fmla="*/ 0 w 5"/>
                <a:gd name="T3" fmla="*/ 0 h 49"/>
                <a:gd name="T4" fmla="*/ 0 w 5"/>
                <a:gd name="T5" fmla="*/ 0 h 49"/>
                <a:gd name="T6" fmla="*/ 0 60000 65536"/>
                <a:gd name="T7" fmla="*/ 0 60000 65536"/>
                <a:gd name="T8" fmla="*/ 0 60000 65536"/>
                <a:gd name="T9" fmla="*/ 0 w 5"/>
                <a:gd name="T10" fmla="*/ 0 h 49"/>
                <a:gd name="T11" fmla="*/ 5 w 5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9">
                  <a:moveTo>
                    <a:pt x="5" y="4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59" name="Freeform 894"/>
            <p:cNvSpPr>
              <a:spLocks/>
            </p:cNvSpPr>
            <p:nvPr/>
          </p:nvSpPr>
          <p:spPr bwMode="auto">
            <a:xfrm>
              <a:off x="1387" y="1085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60" name="Freeform 895"/>
            <p:cNvSpPr>
              <a:spLocks/>
            </p:cNvSpPr>
            <p:nvPr/>
          </p:nvSpPr>
          <p:spPr bwMode="auto">
            <a:xfrm>
              <a:off x="1386" y="1085"/>
              <a:ext cx="1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61" name="Freeform 896"/>
            <p:cNvSpPr>
              <a:spLocks/>
            </p:cNvSpPr>
            <p:nvPr/>
          </p:nvSpPr>
          <p:spPr bwMode="auto">
            <a:xfrm>
              <a:off x="1370" y="1091"/>
              <a:ext cx="18" cy="4"/>
            </a:xfrm>
            <a:custGeom>
              <a:avLst/>
              <a:gdLst>
                <a:gd name="T0" fmla="*/ 0 w 431"/>
                <a:gd name="T1" fmla="*/ 0 h 90"/>
                <a:gd name="T2" fmla="*/ 0 w 431"/>
                <a:gd name="T3" fmla="*/ 0 h 90"/>
                <a:gd name="T4" fmla="*/ 0 w 431"/>
                <a:gd name="T5" fmla="*/ 0 h 90"/>
                <a:gd name="T6" fmla="*/ 0 w 431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1"/>
                <a:gd name="T13" fmla="*/ 0 h 90"/>
                <a:gd name="T14" fmla="*/ 431 w 431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1" h="90">
                  <a:moveTo>
                    <a:pt x="431" y="90"/>
                  </a:moveTo>
                  <a:lnTo>
                    <a:pt x="215" y="0"/>
                  </a:lnTo>
                  <a:lnTo>
                    <a:pt x="0" y="90"/>
                  </a:lnTo>
                  <a:lnTo>
                    <a:pt x="1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62" name="Freeform 897"/>
            <p:cNvSpPr>
              <a:spLocks/>
            </p:cNvSpPr>
            <p:nvPr/>
          </p:nvSpPr>
          <p:spPr bwMode="auto">
            <a:xfrm>
              <a:off x="1372" y="1093"/>
              <a:ext cx="15" cy="3"/>
            </a:xfrm>
            <a:custGeom>
              <a:avLst/>
              <a:gdLst>
                <a:gd name="T0" fmla="*/ 0 w 359"/>
                <a:gd name="T1" fmla="*/ 0 h 75"/>
                <a:gd name="T2" fmla="*/ 0 w 359"/>
                <a:gd name="T3" fmla="*/ 0 h 75"/>
                <a:gd name="T4" fmla="*/ 0 w 359"/>
                <a:gd name="T5" fmla="*/ 0 h 75"/>
                <a:gd name="T6" fmla="*/ 0 w 359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9"/>
                <a:gd name="T13" fmla="*/ 0 h 75"/>
                <a:gd name="T14" fmla="*/ 359 w 359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9" h="75">
                  <a:moveTo>
                    <a:pt x="359" y="75"/>
                  </a:moveTo>
                  <a:lnTo>
                    <a:pt x="179" y="0"/>
                  </a:lnTo>
                  <a:lnTo>
                    <a:pt x="0" y="75"/>
                  </a:lnTo>
                  <a:lnTo>
                    <a:pt x="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63" name="Freeform 898"/>
            <p:cNvSpPr>
              <a:spLocks/>
            </p:cNvSpPr>
            <p:nvPr/>
          </p:nvSpPr>
          <p:spPr bwMode="auto">
            <a:xfrm>
              <a:off x="1386" y="1086"/>
              <a:ext cx="1" cy="1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60000 65536"/>
                <a:gd name="T7" fmla="*/ 0 60000 65536"/>
                <a:gd name="T8" fmla="*/ 0 60000 65536"/>
                <a:gd name="T9" fmla="*/ 0 w 27"/>
                <a:gd name="T10" fmla="*/ 0 h 18"/>
                <a:gd name="T11" fmla="*/ 27 w 2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8">
                  <a:moveTo>
                    <a:pt x="0" y="0"/>
                  </a:moveTo>
                  <a:lnTo>
                    <a:pt x="26" y="18"/>
                  </a:lnTo>
                  <a:lnTo>
                    <a:pt x="27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64" name="Freeform 899"/>
            <p:cNvSpPr>
              <a:spLocks/>
            </p:cNvSpPr>
            <p:nvPr/>
          </p:nvSpPr>
          <p:spPr bwMode="auto">
            <a:xfrm>
              <a:off x="1405" y="1087"/>
              <a:ext cx="1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65" name="Freeform 900"/>
            <p:cNvSpPr>
              <a:spLocks/>
            </p:cNvSpPr>
            <p:nvPr/>
          </p:nvSpPr>
          <p:spPr bwMode="auto">
            <a:xfrm>
              <a:off x="1405" y="1088"/>
              <a:ext cx="1" cy="1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0" y="0"/>
                  </a:moveTo>
                  <a:lnTo>
                    <a:pt x="25" y="18"/>
                  </a:lnTo>
                  <a:lnTo>
                    <a:pt x="26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66" name="Freeform 901"/>
            <p:cNvSpPr>
              <a:spLocks/>
            </p:cNvSpPr>
            <p:nvPr/>
          </p:nvSpPr>
          <p:spPr bwMode="auto">
            <a:xfrm>
              <a:off x="1406" y="1087"/>
              <a:ext cx="1" cy="1"/>
            </a:xfrm>
            <a:custGeom>
              <a:avLst/>
              <a:gdLst>
                <a:gd name="T0" fmla="*/ 0 w 12"/>
                <a:gd name="T1" fmla="*/ 0 h 31"/>
                <a:gd name="T2" fmla="*/ 0 w 12"/>
                <a:gd name="T3" fmla="*/ 0 h 31"/>
                <a:gd name="T4" fmla="*/ 0 w 12"/>
                <a:gd name="T5" fmla="*/ 0 h 31"/>
                <a:gd name="T6" fmla="*/ 0 60000 65536"/>
                <a:gd name="T7" fmla="*/ 0 60000 65536"/>
                <a:gd name="T8" fmla="*/ 0 60000 65536"/>
                <a:gd name="T9" fmla="*/ 0 w 12"/>
                <a:gd name="T10" fmla="*/ 0 h 31"/>
                <a:gd name="T11" fmla="*/ 12 w 12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1">
                  <a:moveTo>
                    <a:pt x="0" y="31"/>
                  </a:moveTo>
                  <a:lnTo>
                    <a:pt x="11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67" name="Freeform 902"/>
            <p:cNvSpPr>
              <a:spLocks/>
            </p:cNvSpPr>
            <p:nvPr/>
          </p:nvSpPr>
          <p:spPr bwMode="auto">
            <a:xfrm>
              <a:off x="1427" y="1088"/>
              <a:ext cx="2" cy="2"/>
            </a:xfrm>
            <a:custGeom>
              <a:avLst/>
              <a:gdLst>
                <a:gd name="T0" fmla="*/ 0 w 40"/>
                <a:gd name="T1" fmla="*/ 0 h 41"/>
                <a:gd name="T2" fmla="*/ 0 w 40"/>
                <a:gd name="T3" fmla="*/ 0 h 41"/>
                <a:gd name="T4" fmla="*/ 0 w 40"/>
                <a:gd name="T5" fmla="*/ 0 h 41"/>
                <a:gd name="T6" fmla="*/ 0 60000 65536"/>
                <a:gd name="T7" fmla="*/ 0 60000 65536"/>
                <a:gd name="T8" fmla="*/ 0 60000 65536"/>
                <a:gd name="T9" fmla="*/ 0 w 40"/>
                <a:gd name="T10" fmla="*/ 0 h 41"/>
                <a:gd name="T11" fmla="*/ 40 w 40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41">
                  <a:moveTo>
                    <a:pt x="0" y="41"/>
                  </a:moveTo>
                  <a:lnTo>
                    <a:pt x="39" y="0"/>
                  </a:lnTo>
                  <a:lnTo>
                    <a:pt x="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68" name="Freeform 903"/>
            <p:cNvSpPr>
              <a:spLocks/>
            </p:cNvSpPr>
            <p:nvPr/>
          </p:nvSpPr>
          <p:spPr bwMode="auto">
            <a:xfrm>
              <a:off x="1429" y="1088"/>
              <a:ext cx="1" cy="2"/>
            </a:xfrm>
            <a:custGeom>
              <a:avLst/>
              <a:gdLst>
                <a:gd name="T0" fmla="*/ 0 w 6"/>
                <a:gd name="T1" fmla="*/ 0 h 48"/>
                <a:gd name="T2" fmla="*/ 0 w 6"/>
                <a:gd name="T3" fmla="*/ 0 h 48"/>
                <a:gd name="T4" fmla="*/ 0 w 6"/>
                <a:gd name="T5" fmla="*/ 0 h 48"/>
                <a:gd name="T6" fmla="*/ 0 60000 65536"/>
                <a:gd name="T7" fmla="*/ 0 60000 65536"/>
                <a:gd name="T8" fmla="*/ 0 60000 65536"/>
                <a:gd name="T9" fmla="*/ 0 w 6"/>
                <a:gd name="T10" fmla="*/ 0 h 48"/>
                <a:gd name="T11" fmla="*/ 6 w 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8">
                  <a:moveTo>
                    <a:pt x="6" y="48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69" name="Freeform 904"/>
            <p:cNvSpPr>
              <a:spLocks/>
            </p:cNvSpPr>
            <p:nvPr/>
          </p:nvSpPr>
          <p:spPr bwMode="auto">
            <a:xfrm>
              <a:off x="1427" y="1090"/>
              <a:ext cx="2" cy="1"/>
            </a:xfrm>
            <a:custGeom>
              <a:avLst/>
              <a:gdLst>
                <a:gd name="T0" fmla="*/ 0 w 46"/>
                <a:gd name="T1" fmla="*/ 0 h 7"/>
                <a:gd name="T2" fmla="*/ 0 w 46"/>
                <a:gd name="T3" fmla="*/ 0 h 7"/>
                <a:gd name="T4" fmla="*/ 0 w 46"/>
                <a:gd name="T5" fmla="*/ 0 h 7"/>
                <a:gd name="T6" fmla="*/ 0 60000 65536"/>
                <a:gd name="T7" fmla="*/ 0 60000 65536"/>
                <a:gd name="T8" fmla="*/ 0 60000 65536"/>
                <a:gd name="T9" fmla="*/ 0 w 46"/>
                <a:gd name="T10" fmla="*/ 0 h 7"/>
                <a:gd name="T11" fmla="*/ 46 w 46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7">
                  <a:moveTo>
                    <a:pt x="0" y="0"/>
                  </a:moveTo>
                  <a:lnTo>
                    <a:pt x="45" y="7"/>
                  </a:lnTo>
                  <a:lnTo>
                    <a:pt x="46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70" name="Freeform 905"/>
            <p:cNvSpPr>
              <a:spLocks/>
            </p:cNvSpPr>
            <p:nvPr/>
          </p:nvSpPr>
          <p:spPr bwMode="auto">
            <a:xfrm>
              <a:off x="1373" y="1077"/>
              <a:ext cx="1" cy="1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0 h 17"/>
                <a:gd name="T4" fmla="*/ 0 w 27"/>
                <a:gd name="T5" fmla="*/ 0 h 17"/>
                <a:gd name="T6" fmla="*/ 0 60000 65536"/>
                <a:gd name="T7" fmla="*/ 0 60000 65536"/>
                <a:gd name="T8" fmla="*/ 0 60000 65536"/>
                <a:gd name="T9" fmla="*/ 0 w 27"/>
                <a:gd name="T10" fmla="*/ 0 h 17"/>
                <a:gd name="T11" fmla="*/ 27 w 2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7">
                  <a:moveTo>
                    <a:pt x="0" y="0"/>
                  </a:moveTo>
                  <a:lnTo>
                    <a:pt x="26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71" name="Freeform 906"/>
            <p:cNvSpPr>
              <a:spLocks/>
            </p:cNvSpPr>
            <p:nvPr/>
          </p:nvSpPr>
          <p:spPr bwMode="auto">
            <a:xfrm>
              <a:off x="1356" y="1083"/>
              <a:ext cx="1" cy="2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72" name="Freeform 907"/>
            <p:cNvSpPr>
              <a:spLocks/>
            </p:cNvSpPr>
            <p:nvPr/>
          </p:nvSpPr>
          <p:spPr bwMode="auto">
            <a:xfrm>
              <a:off x="1355" y="1084"/>
              <a:ext cx="1" cy="1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60000 65536"/>
                <a:gd name="T7" fmla="*/ 0 60000 65536"/>
                <a:gd name="T8" fmla="*/ 0 60000 65536"/>
                <a:gd name="T9" fmla="*/ 0 w 27"/>
                <a:gd name="T10" fmla="*/ 0 h 18"/>
                <a:gd name="T11" fmla="*/ 27 w 2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8">
                  <a:moveTo>
                    <a:pt x="0" y="0"/>
                  </a:moveTo>
                  <a:lnTo>
                    <a:pt x="26" y="18"/>
                  </a:lnTo>
                  <a:lnTo>
                    <a:pt x="27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73" name="Freeform 908"/>
            <p:cNvSpPr>
              <a:spLocks/>
            </p:cNvSpPr>
            <p:nvPr/>
          </p:nvSpPr>
          <p:spPr bwMode="auto">
            <a:xfrm>
              <a:off x="1373" y="1077"/>
              <a:ext cx="1" cy="1"/>
            </a:xfrm>
            <a:custGeom>
              <a:avLst/>
              <a:gdLst>
                <a:gd name="T0" fmla="*/ 0 w 10"/>
                <a:gd name="T1" fmla="*/ 0 h 3"/>
                <a:gd name="T2" fmla="*/ 0 w 10"/>
                <a:gd name="T3" fmla="*/ 0 h 3"/>
                <a:gd name="T4" fmla="*/ 0 w 10"/>
                <a:gd name="T5" fmla="*/ 0 h 3"/>
                <a:gd name="T6" fmla="*/ 0 60000 65536"/>
                <a:gd name="T7" fmla="*/ 0 60000 65536"/>
                <a:gd name="T8" fmla="*/ 0 60000 65536"/>
                <a:gd name="T9" fmla="*/ 0 w 10"/>
                <a:gd name="T10" fmla="*/ 0 h 3"/>
                <a:gd name="T11" fmla="*/ 10 w 1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">
                  <a:moveTo>
                    <a:pt x="0" y="3"/>
                  </a:move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74" name="Freeform 909"/>
            <p:cNvSpPr>
              <a:spLocks/>
            </p:cNvSpPr>
            <p:nvPr/>
          </p:nvSpPr>
          <p:spPr bwMode="auto">
            <a:xfrm>
              <a:off x="1355" y="1083"/>
              <a:ext cx="2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75" name="Freeform 910"/>
            <p:cNvSpPr>
              <a:spLocks/>
            </p:cNvSpPr>
            <p:nvPr/>
          </p:nvSpPr>
          <p:spPr bwMode="auto">
            <a:xfrm>
              <a:off x="1370" y="1079"/>
              <a:ext cx="1" cy="1"/>
            </a:xfrm>
            <a:custGeom>
              <a:avLst/>
              <a:gdLst>
                <a:gd name="T0" fmla="*/ 0 w 5"/>
                <a:gd name="T1" fmla="*/ 0 h 33"/>
                <a:gd name="T2" fmla="*/ 0 w 5"/>
                <a:gd name="T3" fmla="*/ 0 h 33"/>
                <a:gd name="T4" fmla="*/ 0 w 5"/>
                <a:gd name="T5" fmla="*/ 0 h 33"/>
                <a:gd name="T6" fmla="*/ 0 60000 65536"/>
                <a:gd name="T7" fmla="*/ 0 60000 65536"/>
                <a:gd name="T8" fmla="*/ 0 60000 65536"/>
                <a:gd name="T9" fmla="*/ 0 w 5"/>
                <a:gd name="T10" fmla="*/ 0 h 33"/>
                <a:gd name="T11" fmla="*/ 5 w 5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3">
                  <a:moveTo>
                    <a:pt x="5" y="3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76" name="Freeform 911"/>
            <p:cNvSpPr>
              <a:spLocks/>
            </p:cNvSpPr>
            <p:nvPr/>
          </p:nvSpPr>
          <p:spPr bwMode="auto">
            <a:xfrm>
              <a:off x="1355" y="1077"/>
              <a:ext cx="1" cy="2"/>
            </a:xfrm>
            <a:custGeom>
              <a:avLst/>
              <a:gdLst>
                <a:gd name="T0" fmla="*/ 0 w 5"/>
                <a:gd name="T1" fmla="*/ 0 h 32"/>
                <a:gd name="T2" fmla="*/ 0 w 5"/>
                <a:gd name="T3" fmla="*/ 0 h 32"/>
                <a:gd name="T4" fmla="*/ 0 w 5"/>
                <a:gd name="T5" fmla="*/ 0 h 32"/>
                <a:gd name="T6" fmla="*/ 0 60000 65536"/>
                <a:gd name="T7" fmla="*/ 0 60000 65536"/>
                <a:gd name="T8" fmla="*/ 0 60000 65536"/>
                <a:gd name="T9" fmla="*/ 0 w 5"/>
                <a:gd name="T10" fmla="*/ 0 h 32"/>
                <a:gd name="T11" fmla="*/ 5 w 5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2">
                  <a:moveTo>
                    <a:pt x="5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77" name="Freeform 912"/>
            <p:cNvSpPr>
              <a:spLocks/>
            </p:cNvSpPr>
            <p:nvPr/>
          </p:nvSpPr>
          <p:spPr bwMode="auto">
            <a:xfrm>
              <a:off x="1369" y="1080"/>
              <a:ext cx="1" cy="1"/>
            </a:xfrm>
            <a:custGeom>
              <a:avLst/>
              <a:gdLst>
                <a:gd name="T0" fmla="*/ 0 w 30"/>
                <a:gd name="T1" fmla="*/ 0 h 3"/>
                <a:gd name="T2" fmla="*/ 0 w 30"/>
                <a:gd name="T3" fmla="*/ 0 h 3"/>
                <a:gd name="T4" fmla="*/ 0 w 30"/>
                <a:gd name="T5" fmla="*/ 0 h 3"/>
                <a:gd name="T6" fmla="*/ 0 60000 65536"/>
                <a:gd name="T7" fmla="*/ 0 60000 65536"/>
                <a:gd name="T8" fmla="*/ 0 60000 65536"/>
                <a:gd name="T9" fmla="*/ 0 w 30"/>
                <a:gd name="T10" fmla="*/ 0 h 3"/>
                <a:gd name="T11" fmla="*/ 30 w 3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">
                  <a:moveTo>
                    <a:pt x="0" y="0"/>
                  </a:moveTo>
                  <a:lnTo>
                    <a:pt x="29" y="3"/>
                  </a:lnTo>
                  <a:lnTo>
                    <a:pt x="3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78" name="Freeform 913"/>
            <p:cNvSpPr>
              <a:spLocks/>
            </p:cNvSpPr>
            <p:nvPr/>
          </p:nvSpPr>
          <p:spPr bwMode="auto">
            <a:xfrm>
              <a:off x="1369" y="1079"/>
              <a:ext cx="1" cy="1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0 h 30"/>
                <a:gd name="T4" fmla="*/ 0 w 25"/>
                <a:gd name="T5" fmla="*/ 0 h 30"/>
                <a:gd name="T6" fmla="*/ 0 60000 65536"/>
                <a:gd name="T7" fmla="*/ 0 60000 65536"/>
                <a:gd name="T8" fmla="*/ 0 60000 65536"/>
                <a:gd name="T9" fmla="*/ 0 w 25"/>
                <a:gd name="T10" fmla="*/ 0 h 30"/>
                <a:gd name="T11" fmla="*/ 25 w 25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30">
                  <a:moveTo>
                    <a:pt x="0" y="3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79" name="Freeform 914"/>
            <p:cNvSpPr>
              <a:spLocks/>
            </p:cNvSpPr>
            <p:nvPr/>
          </p:nvSpPr>
          <p:spPr bwMode="auto">
            <a:xfrm>
              <a:off x="1374" y="1077"/>
              <a:ext cx="1" cy="1"/>
            </a:xfrm>
            <a:custGeom>
              <a:avLst/>
              <a:gdLst>
                <a:gd name="T0" fmla="*/ 0 w 7"/>
                <a:gd name="T1" fmla="*/ 0 h 20"/>
                <a:gd name="T2" fmla="*/ 0 w 7"/>
                <a:gd name="T3" fmla="*/ 0 h 20"/>
                <a:gd name="T4" fmla="*/ 0 w 7"/>
                <a:gd name="T5" fmla="*/ 0 h 20"/>
                <a:gd name="T6" fmla="*/ 0 60000 65536"/>
                <a:gd name="T7" fmla="*/ 0 60000 65536"/>
                <a:gd name="T8" fmla="*/ 0 60000 65536"/>
                <a:gd name="T9" fmla="*/ 0 w 7"/>
                <a:gd name="T10" fmla="*/ 0 h 20"/>
                <a:gd name="T11" fmla="*/ 7 w 7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0">
                  <a:moveTo>
                    <a:pt x="0" y="20"/>
                  </a:move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80" name="Freeform 915"/>
            <p:cNvSpPr>
              <a:spLocks/>
            </p:cNvSpPr>
            <p:nvPr/>
          </p:nvSpPr>
          <p:spPr bwMode="auto">
            <a:xfrm>
              <a:off x="1385" y="1080"/>
              <a:ext cx="1" cy="1"/>
            </a:xfrm>
            <a:custGeom>
              <a:avLst/>
              <a:gdLst>
                <a:gd name="T0" fmla="*/ 0 w 5"/>
                <a:gd name="T1" fmla="*/ 0 h 32"/>
                <a:gd name="T2" fmla="*/ 0 w 5"/>
                <a:gd name="T3" fmla="*/ 0 h 32"/>
                <a:gd name="T4" fmla="*/ 0 w 5"/>
                <a:gd name="T5" fmla="*/ 0 h 32"/>
                <a:gd name="T6" fmla="*/ 0 60000 65536"/>
                <a:gd name="T7" fmla="*/ 0 60000 65536"/>
                <a:gd name="T8" fmla="*/ 0 60000 65536"/>
                <a:gd name="T9" fmla="*/ 0 w 5"/>
                <a:gd name="T10" fmla="*/ 0 h 32"/>
                <a:gd name="T11" fmla="*/ 5 w 5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2">
                  <a:moveTo>
                    <a:pt x="5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81" name="Freeform 916"/>
            <p:cNvSpPr>
              <a:spLocks/>
            </p:cNvSpPr>
            <p:nvPr/>
          </p:nvSpPr>
          <p:spPr bwMode="auto">
            <a:xfrm>
              <a:off x="1384" y="1081"/>
              <a:ext cx="1" cy="1"/>
            </a:xfrm>
            <a:custGeom>
              <a:avLst/>
              <a:gdLst>
                <a:gd name="T0" fmla="*/ 0 w 31"/>
                <a:gd name="T1" fmla="*/ 0 h 3"/>
                <a:gd name="T2" fmla="*/ 0 w 31"/>
                <a:gd name="T3" fmla="*/ 0 h 3"/>
                <a:gd name="T4" fmla="*/ 0 w 31"/>
                <a:gd name="T5" fmla="*/ 0 h 3"/>
                <a:gd name="T6" fmla="*/ 0 60000 65536"/>
                <a:gd name="T7" fmla="*/ 0 60000 65536"/>
                <a:gd name="T8" fmla="*/ 0 60000 65536"/>
                <a:gd name="T9" fmla="*/ 0 w 31"/>
                <a:gd name="T10" fmla="*/ 0 h 3"/>
                <a:gd name="T11" fmla="*/ 31 w 3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">
                  <a:moveTo>
                    <a:pt x="0" y="0"/>
                  </a:moveTo>
                  <a:lnTo>
                    <a:pt x="30" y="3"/>
                  </a:lnTo>
                  <a:lnTo>
                    <a:pt x="3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82" name="Freeform 917"/>
            <p:cNvSpPr>
              <a:spLocks/>
            </p:cNvSpPr>
            <p:nvPr/>
          </p:nvSpPr>
          <p:spPr bwMode="auto">
            <a:xfrm>
              <a:off x="1384" y="1080"/>
              <a:ext cx="1" cy="1"/>
            </a:xfrm>
            <a:custGeom>
              <a:avLst/>
              <a:gdLst>
                <a:gd name="T0" fmla="*/ 0 w 26"/>
                <a:gd name="T1" fmla="*/ 0 h 29"/>
                <a:gd name="T2" fmla="*/ 0 w 26"/>
                <a:gd name="T3" fmla="*/ 0 h 29"/>
                <a:gd name="T4" fmla="*/ 0 w 26"/>
                <a:gd name="T5" fmla="*/ 0 h 29"/>
                <a:gd name="T6" fmla="*/ 0 60000 65536"/>
                <a:gd name="T7" fmla="*/ 0 60000 65536"/>
                <a:gd name="T8" fmla="*/ 0 60000 65536"/>
                <a:gd name="T9" fmla="*/ 0 w 26"/>
                <a:gd name="T10" fmla="*/ 0 h 29"/>
                <a:gd name="T11" fmla="*/ 26 w 26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9">
                  <a:moveTo>
                    <a:pt x="0" y="2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83" name="Freeform 918"/>
            <p:cNvSpPr>
              <a:spLocks/>
            </p:cNvSpPr>
            <p:nvPr/>
          </p:nvSpPr>
          <p:spPr bwMode="auto">
            <a:xfrm>
              <a:off x="1400" y="1081"/>
              <a:ext cx="1" cy="2"/>
            </a:xfrm>
            <a:custGeom>
              <a:avLst/>
              <a:gdLst>
                <a:gd name="T0" fmla="*/ 0 w 5"/>
                <a:gd name="T1" fmla="*/ 0 h 31"/>
                <a:gd name="T2" fmla="*/ 0 w 5"/>
                <a:gd name="T3" fmla="*/ 0 h 31"/>
                <a:gd name="T4" fmla="*/ 0 w 5"/>
                <a:gd name="T5" fmla="*/ 0 h 31"/>
                <a:gd name="T6" fmla="*/ 0 60000 65536"/>
                <a:gd name="T7" fmla="*/ 0 60000 65536"/>
                <a:gd name="T8" fmla="*/ 0 60000 65536"/>
                <a:gd name="T9" fmla="*/ 0 w 5"/>
                <a:gd name="T10" fmla="*/ 0 h 31"/>
                <a:gd name="T11" fmla="*/ 5 w 5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1">
                  <a:moveTo>
                    <a:pt x="5" y="3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84" name="Freeform 919"/>
            <p:cNvSpPr>
              <a:spLocks/>
            </p:cNvSpPr>
            <p:nvPr/>
          </p:nvSpPr>
          <p:spPr bwMode="auto">
            <a:xfrm>
              <a:off x="1399" y="1083"/>
              <a:ext cx="1" cy="1"/>
            </a:xfrm>
            <a:custGeom>
              <a:avLst/>
              <a:gdLst>
                <a:gd name="T0" fmla="*/ 0 w 31"/>
                <a:gd name="T1" fmla="*/ 0 h 3"/>
                <a:gd name="T2" fmla="*/ 0 w 31"/>
                <a:gd name="T3" fmla="*/ 0 h 3"/>
                <a:gd name="T4" fmla="*/ 0 w 31"/>
                <a:gd name="T5" fmla="*/ 0 h 3"/>
                <a:gd name="T6" fmla="*/ 0 60000 65536"/>
                <a:gd name="T7" fmla="*/ 0 60000 65536"/>
                <a:gd name="T8" fmla="*/ 0 60000 65536"/>
                <a:gd name="T9" fmla="*/ 0 w 31"/>
                <a:gd name="T10" fmla="*/ 0 h 3"/>
                <a:gd name="T11" fmla="*/ 31 w 3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">
                  <a:moveTo>
                    <a:pt x="0" y="0"/>
                  </a:moveTo>
                  <a:lnTo>
                    <a:pt x="30" y="3"/>
                  </a:lnTo>
                  <a:lnTo>
                    <a:pt x="3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85" name="Freeform 920"/>
            <p:cNvSpPr>
              <a:spLocks/>
            </p:cNvSpPr>
            <p:nvPr/>
          </p:nvSpPr>
          <p:spPr bwMode="auto">
            <a:xfrm>
              <a:off x="1399" y="1081"/>
              <a:ext cx="1" cy="2"/>
            </a:xfrm>
            <a:custGeom>
              <a:avLst/>
              <a:gdLst>
                <a:gd name="T0" fmla="*/ 0 w 26"/>
                <a:gd name="T1" fmla="*/ 0 h 28"/>
                <a:gd name="T2" fmla="*/ 0 w 26"/>
                <a:gd name="T3" fmla="*/ 0 h 28"/>
                <a:gd name="T4" fmla="*/ 0 w 26"/>
                <a:gd name="T5" fmla="*/ 0 h 28"/>
                <a:gd name="T6" fmla="*/ 0 60000 65536"/>
                <a:gd name="T7" fmla="*/ 0 60000 65536"/>
                <a:gd name="T8" fmla="*/ 0 60000 65536"/>
                <a:gd name="T9" fmla="*/ 0 w 26"/>
                <a:gd name="T10" fmla="*/ 0 h 28"/>
                <a:gd name="T11" fmla="*/ 26 w 2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8">
                  <a:moveTo>
                    <a:pt x="0" y="28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86" name="Freeform 921"/>
            <p:cNvSpPr>
              <a:spLocks/>
            </p:cNvSpPr>
            <p:nvPr/>
          </p:nvSpPr>
          <p:spPr bwMode="auto">
            <a:xfrm>
              <a:off x="1427" y="1077"/>
              <a:ext cx="1" cy="1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0 w 7"/>
                <a:gd name="T5" fmla="*/ 0 h 6"/>
                <a:gd name="T6" fmla="*/ 0 60000 65536"/>
                <a:gd name="T7" fmla="*/ 0 60000 65536"/>
                <a:gd name="T8" fmla="*/ 0 60000 65536"/>
                <a:gd name="T9" fmla="*/ 0 w 7"/>
                <a:gd name="T10" fmla="*/ 0 h 6"/>
                <a:gd name="T11" fmla="*/ 7 w 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6">
                  <a:moveTo>
                    <a:pt x="0" y="6"/>
                  </a:move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87" name="Freeform 922"/>
            <p:cNvSpPr>
              <a:spLocks/>
            </p:cNvSpPr>
            <p:nvPr/>
          </p:nvSpPr>
          <p:spPr bwMode="auto">
            <a:xfrm>
              <a:off x="1427" y="1077"/>
              <a:ext cx="1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1" y="3"/>
                  </a:lnTo>
                  <a:lnTo>
                    <a:pt x="3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88" name="Freeform 923"/>
            <p:cNvSpPr>
              <a:spLocks/>
            </p:cNvSpPr>
            <p:nvPr/>
          </p:nvSpPr>
          <p:spPr bwMode="auto">
            <a:xfrm>
              <a:off x="1428" y="1077"/>
              <a:ext cx="1" cy="1"/>
            </a:xfrm>
            <a:custGeom>
              <a:avLst/>
              <a:gdLst>
                <a:gd name="T0" fmla="*/ 1 w 2"/>
                <a:gd name="T1" fmla="*/ 0 h 9"/>
                <a:gd name="T2" fmla="*/ 0 w 2"/>
                <a:gd name="T3" fmla="*/ 0 h 9"/>
                <a:gd name="T4" fmla="*/ 1 w 2"/>
                <a:gd name="T5" fmla="*/ 0 h 9"/>
                <a:gd name="T6" fmla="*/ 0 60000 65536"/>
                <a:gd name="T7" fmla="*/ 0 60000 65536"/>
                <a:gd name="T8" fmla="*/ 0 60000 65536"/>
                <a:gd name="T9" fmla="*/ 0 w 2"/>
                <a:gd name="T10" fmla="*/ 0 h 9"/>
                <a:gd name="T11" fmla="*/ 2 w 2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9">
                  <a:moveTo>
                    <a:pt x="2" y="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89" name="Freeform 924"/>
            <p:cNvSpPr>
              <a:spLocks/>
            </p:cNvSpPr>
            <p:nvPr/>
          </p:nvSpPr>
          <p:spPr bwMode="auto">
            <a:xfrm>
              <a:off x="1423" y="1080"/>
              <a:ext cx="1" cy="1"/>
            </a:xfrm>
            <a:custGeom>
              <a:avLst/>
              <a:gdLst>
                <a:gd name="T0" fmla="*/ 0 w 37"/>
                <a:gd name="T1" fmla="*/ 0 h 14"/>
                <a:gd name="T2" fmla="*/ 0 w 37"/>
                <a:gd name="T3" fmla="*/ 0 h 14"/>
                <a:gd name="T4" fmla="*/ 0 w 37"/>
                <a:gd name="T5" fmla="*/ 0 h 14"/>
                <a:gd name="T6" fmla="*/ 0 60000 65536"/>
                <a:gd name="T7" fmla="*/ 0 60000 65536"/>
                <a:gd name="T8" fmla="*/ 0 60000 65536"/>
                <a:gd name="T9" fmla="*/ 0 w 37"/>
                <a:gd name="T10" fmla="*/ 0 h 14"/>
                <a:gd name="T11" fmla="*/ 37 w 3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4">
                  <a:moveTo>
                    <a:pt x="0" y="14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90" name="Freeform 925"/>
            <p:cNvSpPr>
              <a:spLocks/>
            </p:cNvSpPr>
            <p:nvPr/>
          </p:nvSpPr>
          <p:spPr bwMode="auto">
            <a:xfrm>
              <a:off x="1423" y="1081"/>
              <a:ext cx="1" cy="1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0 h 17"/>
                <a:gd name="T4" fmla="*/ 0 w 27"/>
                <a:gd name="T5" fmla="*/ 0 h 17"/>
                <a:gd name="T6" fmla="*/ 0 60000 65536"/>
                <a:gd name="T7" fmla="*/ 0 60000 65536"/>
                <a:gd name="T8" fmla="*/ 0 60000 65536"/>
                <a:gd name="T9" fmla="*/ 0 w 27"/>
                <a:gd name="T10" fmla="*/ 0 h 17"/>
                <a:gd name="T11" fmla="*/ 27 w 2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7">
                  <a:moveTo>
                    <a:pt x="0" y="0"/>
                  </a:moveTo>
                  <a:lnTo>
                    <a:pt x="26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91" name="Freeform 926"/>
            <p:cNvSpPr>
              <a:spLocks/>
            </p:cNvSpPr>
            <p:nvPr/>
          </p:nvSpPr>
          <p:spPr bwMode="auto">
            <a:xfrm>
              <a:off x="1424" y="1080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92" name="Freeform 927"/>
            <p:cNvSpPr>
              <a:spLocks/>
            </p:cNvSpPr>
            <p:nvPr/>
          </p:nvSpPr>
          <p:spPr bwMode="auto">
            <a:xfrm>
              <a:off x="1454" y="1095"/>
              <a:ext cx="52" cy="51"/>
            </a:xfrm>
            <a:custGeom>
              <a:avLst/>
              <a:gdLst>
                <a:gd name="T0" fmla="*/ 0 w 1230"/>
                <a:gd name="T1" fmla="*/ 0 h 1231"/>
                <a:gd name="T2" fmla="*/ 0 w 1230"/>
                <a:gd name="T3" fmla="*/ 0 h 1231"/>
                <a:gd name="T4" fmla="*/ 0 w 1230"/>
                <a:gd name="T5" fmla="*/ 0 h 1231"/>
                <a:gd name="T6" fmla="*/ 0 60000 65536"/>
                <a:gd name="T7" fmla="*/ 0 60000 65536"/>
                <a:gd name="T8" fmla="*/ 0 60000 65536"/>
                <a:gd name="T9" fmla="*/ 0 w 1230"/>
                <a:gd name="T10" fmla="*/ 0 h 1231"/>
                <a:gd name="T11" fmla="*/ 1230 w 1230"/>
                <a:gd name="T12" fmla="*/ 1231 h 12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30" h="1231">
                  <a:moveTo>
                    <a:pt x="1230" y="0"/>
                  </a:moveTo>
                  <a:lnTo>
                    <a:pt x="0" y="1231"/>
                  </a:lnTo>
                  <a:lnTo>
                    <a:pt x="1" y="123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93" name="Freeform 928"/>
            <p:cNvSpPr>
              <a:spLocks/>
            </p:cNvSpPr>
            <p:nvPr/>
          </p:nvSpPr>
          <p:spPr bwMode="auto">
            <a:xfrm>
              <a:off x="1456" y="1096"/>
              <a:ext cx="51" cy="52"/>
            </a:xfrm>
            <a:custGeom>
              <a:avLst/>
              <a:gdLst>
                <a:gd name="T0" fmla="*/ 0 w 1234"/>
                <a:gd name="T1" fmla="*/ 0 h 1235"/>
                <a:gd name="T2" fmla="*/ 0 w 1234"/>
                <a:gd name="T3" fmla="*/ 0 h 1235"/>
                <a:gd name="T4" fmla="*/ 0 w 1234"/>
                <a:gd name="T5" fmla="*/ 0 h 1235"/>
                <a:gd name="T6" fmla="*/ 0 60000 65536"/>
                <a:gd name="T7" fmla="*/ 0 60000 65536"/>
                <a:gd name="T8" fmla="*/ 0 60000 65536"/>
                <a:gd name="T9" fmla="*/ 0 w 1234"/>
                <a:gd name="T10" fmla="*/ 0 h 1235"/>
                <a:gd name="T11" fmla="*/ 1234 w 1234"/>
                <a:gd name="T12" fmla="*/ 1235 h 12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34" h="1235">
                  <a:moveTo>
                    <a:pt x="1234" y="0"/>
                  </a:moveTo>
                  <a:lnTo>
                    <a:pt x="0" y="1235"/>
                  </a:lnTo>
                  <a:lnTo>
                    <a:pt x="1" y="123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94" name="Freeform 929"/>
            <p:cNvSpPr>
              <a:spLocks/>
            </p:cNvSpPr>
            <p:nvPr/>
          </p:nvSpPr>
          <p:spPr bwMode="auto">
            <a:xfrm>
              <a:off x="1435" y="1089"/>
              <a:ext cx="2" cy="1"/>
            </a:xfrm>
            <a:custGeom>
              <a:avLst/>
              <a:gdLst>
                <a:gd name="T0" fmla="*/ 0 w 37"/>
                <a:gd name="T1" fmla="*/ 0 h 14"/>
                <a:gd name="T2" fmla="*/ 0 w 37"/>
                <a:gd name="T3" fmla="*/ 0 h 14"/>
                <a:gd name="T4" fmla="*/ 0 w 37"/>
                <a:gd name="T5" fmla="*/ 0 h 14"/>
                <a:gd name="T6" fmla="*/ 0 60000 65536"/>
                <a:gd name="T7" fmla="*/ 0 60000 65536"/>
                <a:gd name="T8" fmla="*/ 0 60000 65536"/>
                <a:gd name="T9" fmla="*/ 0 w 37"/>
                <a:gd name="T10" fmla="*/ 0 h 14"/>
                <a:gd name="T11" fmla="*/ 37 w 3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4">
                  <a:moveTo>
                    <a:pt x="0" y="14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95" name="Freeform 930"/>
            <p:cNvSpPr>
              <a:spLocks/>
            </p:cNvSpPr>
            <p:nvPr/>
          </p:nvSpPr>
          <p:spPr bwMode="auto">
            <a:xfrm>
              <a:off x="1435" y="1089"/>
              <a:ext cx="2" cy="1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0 h 17"/>
                <a:gd name="T4" fmla="*/ 0 w 27"/>
                <a:gd name="T5" fmla="*/ 0 h 17"/>
                <a:gd name="T6" fmla="*/ 0 60000 65536"/>
                <a:gd name="T7" fmla="*/ 0 60000 65536"/>
                <a:gd name="T8" fmla="*/ 0 60000 65536"/>
                <a:gd name="T9" fmla="*/ 0 w 27"/>
                <a:gd name="T10" fmla="*/ 0 h 17"/>
                <a:gd name="T11" fmla="*/ 27 w 2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7">
                  <a:moveTo>
                    <a:pt x="0" y="0"/>
                  </a:moveTo>
                  <a:lnTo>
                    <a:pt x="26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96" name="Freeform 931"/>
            <p:cNvSpPr>
              <a:spLocks/>
            </p:cNvSpPr>
            <p:nvPr/>
          </p:nvSpPr>
          <p:spPr bwMode="auto">
            <a:xfrm>
              <a:off x="1436" y="1089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97" name="Freeform 932"/>
            <p:cNvSpPr>
              <a:spLocks/>
            </p:cNvSpPr>
            <p:nvPr/>
          </p:nvSpPr>
          <p:spPr bwMode="auto">
            <a:xfrm>
              <a:off x="1467" y="1090"/>
              <a:ext cx="1" cy="1"/>
            </a:xfrm>
            <a:custGeom>
              <a:avLst/>
              <a:gdLst>
                <a:gd name="T0" fmla="*/ 0 w 16"/>
                <a:gd name="T1" fmla="*/ 0 h 6"/>
                <a:gd name="T2" fmla="*/ 0 w 16"/>
                <a:gd name="T3" fmla="*/ 0 h 6"/>
                <a:gd name="T4" fmla="*/ 0 w 16"/>
                <a:gd name="T5" fmla="*/ 0 h 6"/>
                <a:gd name="T6" fmla="*/ 0 60000 65536"/>
                <a:gd name="T7" fmla="*/ 0 60000 65536"/>
                <a:gd name="T8" fmla="*/ 0 60000 65536"/>
                <a:gd name="T9" fmla="*/ 0 w 16"/>
                <a:gd name="T10" fmla="*/ 0 h 6"/>
                <a:gd name="T11" fmla="*/ 16 w 1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6">
                  <a:moveTo>
                    <a:pt x="0" y="6"/>
                  </a:moveTo>
                  <a:lnTo>
                    <a:pt x="15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98" name="Freeform 933"/>
            <p:cNvSpPr>
              <a:spLocks/>
            </p:cNvSpPr>
            <p:nvPr/>
          </p:nvSpPr>
          <p:spPr bwMode="auto">
            <a:xfrm>
              <a:off x="1467" y="1090"/>
              <a:ext cx="1" cy="1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0 h 6"/>
                <a:gd name="T4" fmla="*/ 0 w 3"/>
                <a:gd name="T5" fmla="*/ 0 h 6"/>
                <a:gd name="T6" fmla="*/ 0 60000 65536"/>
                <a:gd name="T7" fmla="*/ 0 60000 65536"/>
                <a:gd name="T8" fmla="*/ 0 60000 65536"/>
                <a:gd name="T9" fmla="*/ 0 w 3"/>
                <a:gd name="T10" fmla="*/ 0 h 6"/>
                <a:gd name="T11" fmla="*/ 3 w 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6">
                  <a:moveTo>
                    <a:pt x="0" y="6"/>
                  </a:move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99" name="Freeform 934"/>
            <p:cNvSpPr>
              <a:spLocks/>
            </p:cNvSpPr>
            <p:nvPr/>
          </p:nvSpPr>
          <p:spPr bwMode="auto">
            <a:xfrm>
              <a:off x="1453" y="1082"/>
              <a:ext cx="2" cy="1"/>
            </a:xfrm>
            <a:custGeom>
              <a:avLst/>
              <a:gdLst>
                <a:gd name="T0" fmla="*/ 0 w 37"/>
                <a:gd name="T1" fmla="*/ 0 h 14"/>
                <a:gd name="T2" fmla="*/ 0 w 37"/>
                <a:gd name="T3" fmla="*/ 0 h 14"/>
                <a:gd name="T4" fmla="*/ 0 w 37"/>
                <a:gd name="T5" fmla="*/ 0 h 14"/>
                <a:gd name="T6" fmla="*/ 0 60000 65536"/>
                <a:gd name="T7" fmla="*/ 0 60000 65536"/>
                <a:gd name="T8" fmla="*/ 0 60000 65536"/>
                <a:gd name="T9" fmla="*/ 0 w 37"/>
                <a:gd name="T10" fmla="*/ 0 h 14"/>
                <a:gd name="T11" fmla="*/ 37 w 3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4">
                  <a:moveTo>
                    <a:pt x="0" y="14"/>
                  </a:moveTo>
                  <a:lnTo>
                    <a:pt x="36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00" name="Freeform 935"/>
            <p:cNvSpPr>
              <a:spLocks/>
            </p:cNvSpPr>
            <p:nvPr/>
          </p:nvSpPr>
          <p:spPr bwMode="auto">
            <a:xfrm>
              <a:off x="1453" y="1082"/>
              <a:ext cx="1" cy="1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0 h 17"/>
                <a:gd name="T4" fmla="*/ 0 w 27"/>
                <a:gd name="T5" fmla="*/ 0 h 17"/>
                <a:gd name="T6" fmla="*/ 0 60000 65536"/>
                <a:gd name="T7" fmla="*/ 0 60000 65536"/>
                <a:gd name="T8" fmla="*/ 0 60000 65536"/>
                <a:gd name="T9" fmla="*/ 0 w 27"/>
                <a:gd name="T10" fmla="*/ 0 h 17"/>
                <a:gd name="T11" fmla="*/ 27 w 2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7">
                  <a:moveTo>
                    <a:pt x="0" y="0"/>
                  </a:moveTo>
                  <a:lnTo>
                    <a:pt x="26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01" name="Freeform 936"/>
            <p:cNvSpPr>
              <a:spLocks/>
            </p:cNvSpPr>
            <p:nvPr/>
          </p:nvSpPr>
          <p:spPr bwMode="auto">
            <a:xfrm>
              <a:off x="1442" y="1077"/>
              <a:ext cx="1" cy="2"/>
            </a:xfrm>
            <a:custGeom>
              <a:avLst/>
              <a:gdLst>
                <a:gd name="T0" fmla="*/ 0 w 26"/>
                <a:gd name="T1" fmla="*/ 0 h 29"/>
                <a:gd name="T2" fmla="*/ 0 w 26"/>
                <a:gd name="T3" fmla="*/ 0 h 29"/>
                <a:gd name="T4" fmla="*/ 0 w 26"/>
                <a:gd name="T5" fmla="*/ 0 h 29"/>
                <a:gd name="T6" fmla="*/ 0 60000 65536"/>
                <a:gd name="T7" fmla="*/ 0 60000 65536"/>
                <a:gd name="T8" fmla="*/ 0 60000 65536"/>
                <a:gd name="T9" fmla="*/ 0 w 26"/>
                <a:gd name="T10" fmla="*/ 0 h 29"/>
                <a:gd name="T11" fmla="*/ 26 w 26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9">
                  <a:moveTo>
                    <a:pt x="0" y="2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02" name="Freeform 937"/>
            <p:cNvSpPr>
              <a:spLocks/>
            </p:cNvSpPr>
            <p:nvPr/>
          </p:nvSpPr>
          <p:spPr bwMode="auto">
            <a:xfrm>
              <a:off x="1442" y="1079"/>
              <a:ext cx="1" cy="1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0" y="0"/>
                  </a:moveTo>
                  <a:lnTo>
                    <a:pt x="31" y="3"/>
                  </a:lnTo>
                  <a:lnTo>
                    <a:pt x="3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03" name="Freeform 938"/>
            <p:cNvSpPr>
              <a:spLocks/>
            </p:cNvSpPr>
            <p:nvPr/>
          </p:nvSpPr>
          <p:spPr bwMode="auto">
            <a:xfrm>
              <a:off x="1443" y="1077"/>
              <a:ext cx="1" cy="2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04" name="Freeform 939"/>
            <p:cNvSpPr>
              <a:spLocks/>
            </p:cNvSpPr>
            <p:nvPr/>
          </p:nvSpPr>
          <p:spPr bwMode="auto">
            <a:xfrm>
              <a:off x="1473" y="1080"/>
              <a:ext cx="1" cy="1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0 w 24"/>
                <a:gd name="T5" fmla="*/ 0 h 30"/>
                <a:gd name="T6" fmla="*/ 0 60000 65536"/>
                <a:gd name="T7" fmla="*/ 0 60000 65536"/>
                <a:gd name="T8" fmla="*/ 0 60000 65536"/>
                <a:gd name="T9" fmla="*/ 0 w 24"/>
                <a:gd name="T10" fmla="*/ 0 h 30"/>
                <a:gd name="T11" fmla="*/ 24 w 2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0">
                  <a:moveTo>
                    <a:pt x="0" y="30"/>
                  </a:moveTo>
                  <a:lnTo>
                    <a:pt x="23" y="0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05" name="Freeform 940"/>
            <p:cNvSpPr>
              <a:spLocks/>
            </p:cNvSpPr>
            <p:nvPr/>
          </p:nvSpPr>
          <p:spPr bwMode="auto">
            <a:xfrm>
              <a:off x="1473" y="1081"/>
              <a:ext cx="1" cy="1"/>
            </a:xfrm>
            <a:custGeom>
              <a:avLst/>
              <a:gdLst>
                <a:gd name="T0" fmla="*/ 0 w 31"/>
                <a:gd name="T1" fmla="*/ 0 h 2"/>
                <a:gd name="T2" fmla="*/ 0 w 31"/>
                <a:gd name="T3" fmla="*/ 1 h 2"/>
                <a:gd name="T4" fmla="*/ 0 w 31"/>
                <a:gd name="T5" fmla="*/ 1 h 2"/>
                <a:gd name="T6" fmla="*/ 0 60000 65536"/>
                <a:gd name="T7" fmla="*/ 0 60000 65536"/>
                <a:gd name="T8" fmla="*/ 0 60000 65536"/>
                <a:gd name="T9" fmla="*/ 0 w 31"/>
                <a:gd name="T10" fmla="*/ 0 h 2"/>
                <a:gd name="T11" fmla="*/ 31 w 3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2">
                  <a:moveTo>
                    <a:pt x="0" y="0"/>
                  </a:moveTo>
                  <a:lnTo>
                    <a:pt x="30" y="2"/>
                  </a:lnTo>
                  <a:lnTo>
                    <a:pt x="3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06" name="Freeform 941"/>
            <p:cNvSpPr>
              <a:spLocks/>
            </p:cNvSpPr>
            <p:nvPr/>
          </p:nvSpPr>
          <p:spPr bwMode="auto">
            <a:xfrm>
              <a:off x="1474" y="1080"/>
              <a:ext cx="1" cy="1"/>
            </a:xfrm>
            <a:custGeom>
              <a:avLst/>
              <a:gdLst>
                <a:gd name="T0" fmla="*/ 0 w 7"/>
                <a:gd name="T1" fmla="*/ 0 h 32"/>
                <a:gd name="T2" fmla="*/ 0 w 7"/>
                <a:gd name="T3" fmla="*/ 0 h 32"/>
                <a:gd name="T4" fmla="*/ 0 w 7"/>
                <a:gd name="T5" fmla="*/ 0 h 32"/>
                <a:gd name="T6" fmla="*/ 0 60000 65536"/>
                <a:gd name="T7" fmla="*/ 0 60000 65536"/>
                <a:gd name="T8" fmla="*/ 0 60000 65536"/>
                <a:gd name="T9" fmla="*/ 0 w 7"/>
                <a:gd name="T10" fmla="*/ 0 h 32"/>
                <a:gd name="T11" fmla="*/ 7 w 7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2">
                  <a:moveTo>
                    <a:pt x="7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07" name="Freeform 942"/>
            <p:cNvSpPr>
              <a:spLocks/>
            </p:cNvSpPr>
            <p:nvPr/>
          </p:nvSpPr>
          <p:spPr bwMode="auto">
            <a:xfrm>
              <a:off x="1457" y="1079"/>
              <a:ext cx="1" cy="1"/>
            </a:xfrm>
            <a:custGeom>
              <a:avLst/>
              <a:gdLst>
                <a:gd name="T0" fmla="*/ 0 w 26"/>
                <a:gd name="T1" fmla="*/ 0 h 30"/>
                <a:gd name="T2" fmla="*/ 0 w 26"/>
                <a:gd name="T3" fmla="*/ 0 h 30"/>
                <a:gd name="T4" fmla="*/ 0 w 26"/>
                <a:gd name="T5" fmla="*/ 0 h 30"/>
                <a:gd name="T6" fmla="*/ 0 60000 65536"/>
                <a:gd name="T7" fmla="*/ 0 60000 65536"/>
                <a:gd name="T8" fmla="*/ 0 60000 65536"/>
                <a:gd name="T9" fmla="*/ 0 w 26"/>
                <a:gd name="T10" fmla="*/ 0 h 30"/>
                <a:gd name="T11" fmla="*/ 26 w 26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30">
                  <a:moveTo>
                    <a:pt x="0" y="30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08" name="Freeform 943"/>
            <p:cNvSpPr>
              <a:spLocks/>
            </p:cNvSpPr>
            <p:nvPr/>
          </p:nvSpPr>
          <p:spPr bwMode="auto">
            <a:xfrm>
              <a:off x="1457" y="1080"/>
              <a:ext cx="2" cy="1"/>
            </a:xfrm>
            <a:custGeom>
              <a:avLst/>
              <a:gdLst>
                <a:gd name="T0" fmla="*/ 0 w 32"/>
                <a:gd name="T1" fmla="*/ 0 h 2"/>
                <a:gd name="T2" fmla="*/ 0 w 32"/>
                <a:gd name="T3" fmla="*/ 1 h 2"/>
                <a:gd name="T4" fmla="*/ 0 w 32"/>
                <a:gd name="T5" fmla="*/ 1 h 2"/>
                <a:gd name="T6" fmla="*/ 0 60000 65536"/>
                <a:gd name="T7" fmla="*/ 0 60000 65536"/>
                <a:gd name="T8" fmla="*/ 0 60000 65536"/>
                <a:gd name="T9" fmla="*/ 0 w 32"/>
                <a:gd name="T10" fmla="*/ 0 h 2"/>
                <a:gd name="T11" fmla="*/ 32 w 3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2">
                  <a:moveTo>
                    <a:pt x="0" y="0"/>
                  </a:moveTo>
                  <a:lnTo>
                    <a:pt x="31" y="2"/>
                  </a:lnTo>
                  <a:lnTo>
                    <a:pt x="3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09" name="Freeform 944"/>
            <p:cNvSpPr>
              <a:spLocks/>
            </p:cNvSpPr>
            <p:nvPr/>
          </p:nvSpPr>
          <p:spPr bwMode="auto">
            <a:xfrm>
              <a:off x="1458" y="1079"/>
              <a:ext cx="1" cy="1"/>
            </a:xfrm>
            <a:custGeom>
              <a:avLst/>
              <a:gdLst>
                <a:gd name="T0" fmla="*/ 0 w 6"/>
                <a:gd name="T1" fmla="*/ 0 h 32"/>
                <a:gd name="T2" fmla="*/ 0 w 6"/>
                <a:gd name="T3" fmla="*/ 0 h 32"/>
                <a:gd name="T4" fmla="*/ 0 w 6"/>
                <a:gd name="T5" fmla="*/ 0 h 32"/>
                <a:gd name="T6" fmla="*/ 0 60000 65536"/>
                <a:gd name="T7" fmla="*/ 0 60000 65536"/>
                <a:gd name="T8" fmla="*/ 0 60000 65536"/>
                <a:gd name="T9" fmla="*/ 0 w 6"/>
                <a:gd name="T10" fmla="*/ 0 h 32"/>
                <a:gd name="T11" fmla="*/ 6 w 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2">
                  <a:moveTo>
                    <a:pt x="6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10" name="Freeform 945"/>
            <p:cNvSpPr>
              <a:spLocks/>
            </p:cNvSpPr>
            <p:nvPr/>
          </p:nvSpPr>
          <p:spPr bwMode="auto">
            <a:xfrm>
              <a:off x="1454" y="1082"/>
              <a:ext cx="1" cy="1"/>
            </a:xfrm>
            <a:custGeom>
              <a:avLst/>
              <a:gdLst>
                <a:gd name="T0" fmla="*/ 0 w 11"/>
                <a:gd name="T1" fmla="*/ 0 h 31"/>
                <a:gd name="T2" fmla="*/ 0 w 11"/>
                <a:gd name="T3" fmla="*/ 0 h 31"/>
                <a:gd name="T4" fmla="*/ 0 w 11"/>
                <a:gd name="T5" fmla="*/ 0 h 31"/>
                <a:gd name="T6" fmla="*/ 0 60000 65536"/>
                <a:gd name="T7" fmla="*/ 0 60000 65536"/>
                <a:gd name="T8" fmla="*/ 0 60000 65536"/>
                <a:gd name="T9" fmla="*/ 0 w 11"/>
                <a:gd name="T10" fmla="*/ 0 h 31"/>
                <a:gd name="T11" fmla="*/ 11 w 11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1">
                  <a:moveTo>
                    <a:pt x="0" y="31"/>
                  </a:move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11" name="Freeform 946"/>
            <p:cNvSpPr>
              <a:spLocks/>
            </p:cNvSpPr>
            <p:nvPr/>
          </p:nvSpPr>
          <p:spPr bwMode="auto">
            <a:xfrm>
              <a:off x="1488" y="1081"/>
              <a:ext cx="1" cy="2"/>
            </a:xfrm>
            <a:custGeom>
              <a:avLst/>
              <a:gdLst>
                <a:gd name="T0" fmla="*/ 0 w 25"/>
                <a:gd name="T1" fmla="*/ 0 h 29"/>
                <a:gd name="T2" fmla="*/ 0 w 25"/>
                <a:gd name="T3" fmla="*/ 0 h 29"/>
                <a:gd name="T4" fmla="*/ 0 w 25"/>
                <a:gd name="T5" fmla="*/ 0 h 29"/>
                <a:gd name="T6" fmla="*/ 0 60000 65536"/>
                <a:gd name="T7" fmla="*/ 0 60000 65536"/>
                <a:gd name="T8" fmla="*/ 0 60000 65536"/>
                <a:gd name="T9" fmla="*/ 0 w 25"/>
                <a:gd name="T10" fmla="*/ 0 h 29"/>
                <a:gd name="T11" fmla="*/ 25 w 25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29">
                  <a:moveTo>
                    <a:pt x="0" y="29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12" name="Freeform 947"/>
            <p:cNvSpPr>
              <a:spLocks/>
            </p:cNvSpPr>
            <p:nvPr/>
          </p:nvSpPr>
          <p:spPr bwMode="auto">
            <a:xfrm>
              <a:off x="1488" y="1083"/>
              <a:ext cx="1" cy="1"/>
            </a:xfrm>
            <a:custGeom>
              <a:avLst/>
              <a:gdLst>
                <a:gd name="T0" fmla="*/ 0 w 31"/>
                <a:gd name="T1" fmla="*/ 0 h 3"/>
                <a:gd name="T2" fmla="*/ 0 w 31"/>
                <a:gd name="T3" fmla="*/ 0 h 3"/>
                <a:gd name="T4" fmla="*/ 0 w 31"/>
                <a:gd name="T5" fmla="*/ 0 h 3"/>
                <a:gd name="T6" fmla="*/ 0 60000 65536"/>
                <a:gd name="T7" fmla="*/ 0 60000 65536"/>
                <a:gd name="T8" fmla="*/ 0 60000 65536"/>
                <a:gd name="T9" fmla="*/ 0 w 31"/>
                <a:gd name="T10" fmla="*/ 0 h 3"/>
                <a:gd name="T11" fmla="*/ 31 w 3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">
                  <a:moveTo>
                    <a:pt x="0" y="0"/>
                  </a:moveTo>
                  <a:lnTo>
                    <a:pt x="30" y="3"/>
                  </a:lnTo>
                  <a:lnTo>
                    <a:pt x="3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13" name="Freeform 948"/>
            <p:cNvSpPr>
              <a:spLocks/>
            </p:cNvSpPr>
            <p:nvPr/>
          </p:nvSpPr>
          <p:spPr bwMode="auto">
            <a:xfrm>
              <a:off x="1489" y="1081"/>
              <a:ext cx="1" cy="2"/>
            </a:xfrm>
            <a:custGeom>
              <a:avLst/>
              <a:gdLst>
                <a:gd name="T0" fmla="*/ 0 w 5"/>
                <a:gd name="T1" fmla="*/ 0 h 32"/>
                <a:gd name="T2" fmla="*/ 0 w 5"/>
                <a:gd name="T3" fmla="*/ 0 h 32"/>
                <a:gd name="T4" fmla="*/ 0 w 5"/>
                <a:gd name="T5" fmla="*/ 0 h 32"/>
                <a:gd name="T6" fmla="*/ 0 60000 65536"/>
                <a:gd name="T7" fmla="*/ 0 60000 65536"/>
                <a:gd name="T8" fmla="*/ 0 60000 65536"/>
                <a:gd name="T9" fmla="*/ 0 w 5"/>
                <a:gd name="T10" fmla="*/ 0 h 32"/>
                <a:gd name="T11" fmla="*/ 5 w 5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2">
                  <a:moveTo>
                    <a:pt x="5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14" name="Freeform 949"/>
            <p:cNvSpPr>
              <a:spLocks/>
            </p:cNvSpPr>
            <p:nvPr/>
          </p:nvSpPr>
          <p:spPr bwMode="auto">
            <a:xfrm>
              <a:off x="1484" y="1084"/>
              <a:ext cx="1" cy="1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0 h 13"/>
                <a:gd name="T4" fmla="*/ 0 w 37"/>
                <a:gd name="T5" fmla="*/ 0 h 13"/>
                <a:gd name="T6" fmla="*/ 0 60000 65536"/>
                <a:gd name="T7" fmla="*/ 0 60000 65536"/>
                <a:gd name="T8" fmla="*/ 0 60000 65536"/>
                <a:gd name="T9" fmla="*/ 0 w 37"/>
                <a:gd name="T10" fmla="*/ 0 h 13"/>
                <a:gd name="T11" fmla="*/ 37 w 3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3">
                  <a:moveTo>
                    <a:pt x="0" y="13"/>
                  </a:moveTo>
                  <a:lnTo>
                    <a:pt x="35" y="0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15" name="Freeform 950"/>
            <p:cNvSpPr>
              <a:spLocks/>
            </p:cNvSpPr>
            <p:nvPr/>
          </p:nvSpPr>
          <p:spPr bwMode="auto">
            <a:xfrm>
              <a:off x="1484" y="1084"/>
              <a:ext cx="1" cy="1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0" y="0"/>
                  </a:moveTo>
                  <a:lnTo>
                    <a:pt x="25" y="18"/>
                  </a:lnTo>
                  <a:lnTo>
                    <a:pt x="26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16" name="Freeform 951"/>
            <p:cNvSpPr>
              <a:spLocks/>
            </p:cNvSpPr>
            <p:nvPr/>
          </p:nvSpPr>
          <p:spPr bwMode="auto">
            <a:xfrm>
              <a:off x="1485" y="1084"/>
              <a:ext cx="1" cy="1"/>
            </a:xfrm>
            <a:custGeom>
              <a:avLst/>
              <a:gdLst>
                <a:gd name="T0" fmla="*/ 0 w 12"/>
                <a:gd name="T1" fmla="*/ 0 h 31"/>
                <a:gd name="T2" fmla="*/ 0 w 12"/>
                <a:gd name="T3" fmla="*/ 0 h 31"/>
                <a:gd name="T4" fmla="*/ 0 w 12"/>
                <a:gd name="T5" fmla="*/ 0 h 31"/>
                <a:gd name="T6" fmla="*/ 0 60000 65536"/>
                <a:gd name="T7" fmla="*/ 0 60000 65536"/>
                <a:gd name="T8" fmla="*/ 0 60000 65536"/>
                <a:gd name="T9" fmla="*/ 0 w 12"/>
                <a:gd name="T10" fmla="*/ 0 h 31"/>
                <a:gd name="T11" fmla="*/ 12 w 12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1">
                  <a:moveTo>
                    <a:pt x="0" y="31"/>
                  </a:moveTo>
                  <a:lnTo>
                    <a:pt x="10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17" name="Freeform 952"/>
            <p:cNvSpPr>
              <a:spLocks/>
            </p:cNvSpPr>
            <p:nvPr/>
          </p:nvSpPr>
          <p:spPr bwMode="auto">
            <a:xfrm>
              <a:off x="1503" y="1083"/>
              <a:ext cx="1" cy="1"/>
            </a:xfrm>
            <a:custGeom>
              <a:avLst/>
              <a:gdLst>
                <a:gd name="T0" fmla="*/ 0 w 26"/>
                <a:gd name="T1" fmla="*/ 0 h 29"/>
                <a:gd name="T2" fmla="*/ 0 w 26"/>
                <a:gd name="T3" fmla="*/ 0 h 29"/>
                <a:gd name="T4" fmla="*/ 0 w 26"/>
                <a:gd name="T5" fmla="*/ 0 h 29"/>
                <a:gd name="T6" fmla="*/ 0 60000 65536"/>
                <a:gd name="T7" fmla="*/ 0 60000 65536"/>
                <a:gd name="T8" fmla="*/ 0 60000 65536"/>
                <a:gd name="T9" fmla="*/ 0 w 26"/>
                <a:gd name="T10" fmla="*/ 0 h 29"/>
                <a:gd name="T11" fmla="*/ 26 w 26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9">
                  <a:moveTo>
                    <a:pt x="0" y="29"/>
                  </a:moveTo>
                  <a:lnTo>
                    <a:pt x="25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18" name="Freeform 953"/>
            <p:cNvSpPr>
              <a:spLocks/>
            </p:cNvSpPr>
            <p:nvPr/>
          </p:nvSpPr>
          <p:spPr bwMode="auto">
            <a:xfrm>
              <a:off x="1503" y="1084"/>
              <a:ext cx="1" cy="1"/>
            </a:xfrm>
            <a:custGeom>
              <a:avLst/>
              <a:gdLst>
                <a:gd name="T0" fmla="*/ 0 w 31"/>
                <a:gd name="T1" fmla="*/ 0 h 3"/>
                <a:gd name="T2" fmla="*/ 0 w 31"/>
                <a:gd name="T3" fmla="*/ 0 h 3"/>
                <a:gd name="T4" fmla="*/ 0 w 31"/>
                <a:gd name="T5" fmla="*/ 0 h 3"/>
                <a:gd name="T6" fmla="*/ 0 60000 65536"/>
                <a:gd name="T7" fmla="*/ 0 60000 65536"/>
                <a:gd name="T8" fmla="*/ 0 60000 65536"/>
                <a:gd name="T9" fmla="*/ 0 w 31"/>
                <a:gd name="T10" fmla="*/ 0 h 3"/>
                <a:gd name="T11" fmla="*/ 31 w 3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">
                  <a:moveTo>
                    <a:pt x="0" y="0"/>
                  </a:moveTo>
                  <a:lnTo>
                    <a:pt x="30" y="3"/>
                  </a:lnTo>
                  <a:lnTo>
                    <a:pt x="3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19" name="Freeform 954"/>
            <p:cNvSpPr>
              <a:spLocks/>
            </p:cNvSpPr>
            <p:nvPr/>
          </p:nvSpPr>
          <p:spPr bwMode="auto">
            <a:xfrm>
              <a:off x="1504" y="1083"/>
              <a:ext cx="1" cy="1"/>
            </a:xfrm>
            <a:custGeom>
              <a:avLst/>
              <a:gdLst>
                <a:gd name="T0" fmla="*/ 0 w 5"/>
                <a:gd name="T1" fmla="*/ 0 h 32"/>
                <a:gd name="T2" fmla="*/ 0 w 5"/>
                <a:gd name="T3" fmla="*/ 0 h 32"/>
                <a:gd name="T4" fmla="*/ 0 w 5"/>
                <a:gd name="T5" fmla="*/ 0 h 32"/>
                <a:gd name="T6" fmla="*/ 0 60000 65536"/>
                <a:gd name="T7" fmla="*/ 0 60000 65536"/>
                <a:gd name="T8" fmla="*/ 0 60000 65536"/>
                <a:gd name="T9" fmla="*/ 0 w 5"/>
                <a:gd name="T10" fmla="*/ 0 h 32"/>
                <a:gd name="T11" fmla="*/ 5 w 5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2">
                  <a:moveTo>
                    <a:pt x="5" y="32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20" name="Freeform 955"/>
            <p:cNvSpPr>
              <a:spLocks/>
            </p:cNvSpPr>
            <p:nvPr/>
          </p:nvSpPr>
          <p:spPr bwMode="auto">
            <a:xfrm>
              <a:off x="1502" y="1077"/>
              <a:ext cx="1" cy="1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0 h 4"/>
                <a:gd name="T4" fmla="*/ 0 w 13"/>
                <a:gd name="T5" fmla="*/ 0 h 4"/>
                <a:gd name="T6" fmla="*/ 0 60000 65536"/>
                <a:gd name="T7" fmla="*/ 0 60000 65536"/>
                <a:gd name="T8" fmla="*/ 0 60000 65536"/>
                <a:gd name="T9" fmla="*/ 0 w 13"/>
                <a:gd name="T10" fmla="*/ 0 h 4"/>
                <a:gd name="T11" fmla="*/ 13 w 1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4">
                  <a:moveTo>
                    <a:pt x="0" y="4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21" name="Freeform 956"/>
            <p:cNvSpPr>
              <a:spLocks/>
            </p:cNvSpPr>
            <p:nvPr/>
          </p:nvSpPr>
          <p:spPr bwMode="auto">
            <a:xfrm>
              <a:off x="1502" y="1077"/>
              <a:ext cx="1" cy="1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0 h 17"/>
                <a:gd name="T4" fmla="*/ 0 w 27"/>
                <a:gd name="T5" fmla="*/ 0 h 17"/>
                <a:gd name="T6" fmla="*/ 0 60000 65536"/>
                <a:gd name="T7" fmla="*/ 0 60000 65536"/>
                <a:gd name="T8" fmla="*/ 0 60000 65536"/>
                <a:gd name="T9" fmla="*/ 0 w 27"/>
                <a:gd name="T10" fmla="*/ 0 h 17"/>
                <a:gd name="T11" fmla="*/ 27 w 2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7">
                  <a:moveTo>
                    <a:pt x="0" y="0"/>
                  </a:moveTo>
                  <a:lnTo>
                    <a:pt x="26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22" name="Freeform 957"/>
            <p:cNvSpPr>
              <a:spLocks/>
            </p:cNvSpPr>
            <p:nvPr/>
          </p:nvSpPr>
          <p:spPr bwMode="auto">
            <a:xfrm>
              <a:off x="1503" y="1077"/>
              <a:ext cx="1" cy="1"/>
            </a:xfrm>
            <a:custGeom>
              <a:avLst/>
              <a:gdLst>
                <a:gd name="T0" fmla="*/ 0 w 8"/>
                <a:gd name="T1" fmla="*/ 0 h 21"/>
                <a:gd name="T2" fmla="*/ 0 w 8"/>
                <a:gd name="T3" fmla="*/ 0 h 21"/>
                <a:gd name="T4" fmla="*/ 0 w 8"/>
                <a:gd name="T5" fmla="*/ 0 h 21"/>
                <a:gd name="T6" fmla="*/ 0 60000 65536"/>
                <a:gd name="T7" fmla="*/ 0 60000 65536"/>
                <a:gd name="T8" fmla="*/ 0 60000 65536"/>
                <a:gd name="T9" fmla="*/ 0 w 8"/>
                <a:gd name="T10" fmla="*/ 0 h 21"/>
                <a:gd name="T11" fmla="*/ 8 w 8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1">
                  <a:moveTo>
                    <a:pt x="0" y="21"/>
                  </a:move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23" name="Freeform 958"/>
            <p:cNvSpPr>
              <a:spLocks/>
            </p:cNvSpPr>
            <p:nvPr/>
          </p:nvSpPr>
          <p:spPr bwMode="auto">
            <a:xfrm>
              <a:off x="1355" y="1150"/>
              <a:ext cx="1" cy="363"/>
            </a:xfrm>
            <a:custGeom>
              <a:avLst/>
              <a:gdLst>
                <a:gd name="T0" fmla="*/ 0 w 1"/>
                <a:gd name="T1" fmla="*/ 0 h 8712"/>
                <a:gd name="T2" fmla="*/ 0 w 1"/>
                <a:gd name="T3" fmla="*/ 0 h 8712"/>
                <a:gd name="T4" fmla="*/ 1 w 1"/>
                <a:gd name="T5" fmla="*/ 0 h 8712"/>
                <a:gd name="T6" fmla="*/ 0 60000 65536"/>
                <a:gd name="T7" fmla="*/ 0 60000 65536"/>
                <a:gd name="T8" fmla="*/ 0 60000 65536"/>
                <a:gd name="T9" fmla="*/ 0 w 1"/>
                <a:gd name="T10" fmla="*/ 0 h 8712"/>
                <a:gd name="T11" fmla="*/ 1 w 1"/>
                <a:gd name="T12" fmla="*/ 8712 h 87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712">
                  <a:moveTo>
                    <a:pt x="0" y="0"/>
                  </a:moveTo>
                  <a:lnTo>
                    <a:pt x="0" y="8712"/>
                  </a:lnTo>
                  <a:lnTo>
                    <a:pt x="1" y="87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24" name="Freeform 959"/>
            <p:cNvSpPr>
              <a:spLocks/>
            </p:cNvSpPr>
            <p:nvPr/>
          </p:nvSpPr>
          <p:spPr bwMode="auto">
            <a:xfrm>
              <a:off x="1357" y="1150"/>
              <a:ext cx="1" cy="363"/>
            </a:xfrm>
            <a:custGeom>
              <a:avLst/>
              <a:gdLst>
                <a:gd name="T0" fmla="*/ 0 w 1"/>
                <a:gd name="T1" fmla="*/ 0 h 8712"/>
                <a:gd name="T2" fmla="*/ 0 w 1"/>
                <a:gd name="T3" fmla="*/ 0 h 8712"/>
                <a:gd name="T4" fmla="*/ 1 w 1"/>
                <a:gd name="T5" fmla="*/ 0 h 8712"/>
                <a:gd name="T6" fmla="*/ 0 60000 65536"/>
                <a:gd name="T7" fmla="*/ 0 60000 65536"/>
                <a:gd name="T8" fmla="*/ 0 60000 65536"/>
                <a:gd name="T9" fmla="*/ 0 w 1"/>
                <a:gd name="T10" fmla="*/ 0 h 8712"/>
                <a:gd name="T11" fmla="*/ 1 w 1"/>
                <a:gd name="T12" fmla="*/ 8712 h 87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712">
                  <a:moveTo>
                    <a:pt x="0" y="0"/>
                  </a:moveTo>
                  <a:lnTo>
                    <a:pt x="0" y="8712"/>
                  </a:lnTo>
                  <a:lnTo>
                    <a:pt x="1" y="87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25" name="Freeform 960"/>
            <p:cNvSpPr>
              <a:spLocks/>
            </p:cNvSpPr>
            <p:nvPr/>
          </p:nvSpPr>
          <p:spPr bwMode="auto">
            <a:xfrm>
              <a:off x="1357" y="1342"/>
              <a:ext cx="114" cy="1"/>
            </a:xfrm>
            <a:custGeom>
              <a:avLst/>
              <a:gdLst>
                <a:gd name="T0" fmla="*/ 0 w 2716"/>
                <a:gd name="T1" fmla="*/ 0 h 47"/>
                <a:gd name="T2" fmla="*/ 0 w 2716"/>
                <a:gd name="T3" fmla="*/ 0 h 47"/>
                <a:gd name="T4" fmla="*/ 0 w 2716"/>
                <a:gd name="T5" fmla="*/ 0 h 47"/>
                <a:gd name="T6" fmla="*/ 0 w 2716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16"/>
                <a:gd name="T13" fmla="*/ 0 h 47"/>
                <a:gd name="T14" fmla="*/ 2716 w 2716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16" h="47">
                  <a:moveTo>
                    <a:pt x="2716" y="47"/>
                  </a:moveTo>
                  <a:lnTo>
                    <a:pt x="2716" y="0"/>
                  </a:lnTo>
                  <a:lnTo>
                    <a:pt x="0" y="47"/>
                  </a:lnTo>
                  <a:lnTo>
                    <a:pt x="2716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26" name="Freeform 961"/>
            <p:cNvSpPr>
              <a:spLocks/>
            </p:cNvSpPr>
            <p:nvPr/>
          </p:nvSpPr>
          <p:spPr bwMode="auto">
            <a:xfrm>
              <a:off x="1357" y="1342"/>
              <a:ext cx="114" cy="1"/>
            </a:xfrm>
            <a:custGeom>
              <a:avLst/>
              <a:gdLst>
                <a:gd name="T0" fmla="*/ 0 w 2716"/>
                <a:gd name="T1" fmla="*/ 0 h 47"/>
                <a:gd name="T2" fmla="*/ 0 w 2716"/>
                <a:gd name="T3" fmla="*/ 0 h 47"/>
                <a:gd name="T4" fmla="*/ 0 w 2716"/>
                <a:gd name="T5" fmla="*/ 0 h 47"/>
                <a:gd name="T6" fmla="*/ 0 w 2716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16"/>
                <a:gd name="T13" fmla="*/ 0 h 47"/>
                <a:gd name="T14" fmla="*/ 2716 w 2716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16" h="47">
                  <a:moveTo>
                    <a:pt x="2716" y="0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271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27" name="Rectangle 962"/>
            <p:cNvSpPr>
              <a:spLocks noChangeArrowheads="1"/>
            </p:cNvSpPr>
            <p:nvPr/>
          </p:nvSpPr>
          <p:spPr bwMode="auto">
            <a:xfrm>
              <a:off x="1357" y="1342"/>
              <a:ext cx="114" cy="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28" name="Freeform 963"/>
            <p:cNvSpPr>
              <a:spLocks/>
            </p:cNvSpPr>
            <p:nvPr/>
          </p:nvSpPr>
          <p:spPr bwMode="auto">
            <a:xfrm>
              <a:off x="1282" y="1387"/>
              <a:ext cx="1" cy="15"/>
            </a:xfrm>
            <a:custGeom>
              <a:avLst/>
              <a:gdLst>
                <a:gd name="T0" fmla="*/ 0 w 1"/>
                <a:gd name="T1" fmla="*/ 0 h 342"/>
                <a:gd name="T2" fmla="*/ 0 w 1"/>
                <a:gd name="T3" fmla="*/ 0 h 342"/>
                <a:gd name="T4" fmla="*/ 1 w 1"/>
                <a:gd name="T5" fmla="*/ 0 h 342"/>
                <a:gd name="T6" fmla="*/ 0 60000 65536"/>
                <a:gd name="T7" fmla="*/ 0 60000 65536"/>
                <a:gd name="T8" fmla="*/ 0 60000 65536"/>
                <a:gd name="T9" fmla="*/ 0 w 1"/>
                <a:gd name="T10" fmla="*/ 0 h 342"/>
                <a:gd name="T11" fmla="*/ 1 w 1"/>
                <a:gd name="T12" fmla="*/ 342 h 3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42">
                  <a:moveTo>
                    <a:pt x="0" y="0"/>
                  </a:moveTo>
                  <a:lnTo>
                    <a:pt x="0" y="342"/>
                  </a:lnTo>
                  <a:lnTo>
                    <a:pt x="1" y="34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29" name="Freeform 964"/>
            <p:cNvSpPr>
              <a:spLocks/>
            </p:cNvSpPr>
            <p:nvPr/>
          </p:nvSpPr>
          <p:spPr bwMode="auto">
            <a:xfrm>
              <a:off x="1278" y="1387"/>
              <a:ext cx="1" cy="15"/>
            </a:xfrm>
            <a:custGeom>
              <a:avLst/>
              <a:gdLst>
                <a:gd name="T0" fmla="*/ 0 w 1"/>
                <a:gd name="T1" fmla="*/ 0 h 342"/>
                <a:gd name="T2" fmla="*/ 0 w 1"/>
                <a:gd name="T3" fmla="*/ 0 h 342"/>
                <a:gd name="T4" fmla="*/ 1 w 1"/>
                <a:gd name="T5" fmla="*/ 0 h 342"/>
                <a:gd name="T6" fmla="*/ 0 60000 65536"/>
                <a:gd name="T7" fmla="*/ 0 60000 65536"/>
                <a:gd name="T8" fmla="*/ 0 60000 65536"/>
                <a:gd name="T9" fmla="*/ 0 w 1"/>
                <a:gd name="T10" fmla="*/ 0 h 342"/>
                <a:gd name="T11" fmla="*/ 1 w 1"/>
                <a:gd name="T12" fmla="*/ 342 h 3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42">
                  <a:moveTo>
                    <a:pt x="0" y="0"/>
                  </a:moveTo>
                  <a:lnTo>
                    <a:pt x="0" y="342"/>
                  </a:lnTo>
                  <a:lnTo>
                    <a:pt x="1" y="34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30" name="Freeform 965"/>
            <p:cNvSpPr>
              <a:spLocks/>
            </p:cNvSpPr>
            <p:nvPr/>
          </p:nvSpPr>
          <p:spPr bwMode="auto">
            <a:xfrm>
              <a:off x="1280" y="1402"/>
              <a:ext cx="1" cy="74"/>
            </a:xfrm>
            <a:custGeom>
              <a:avLst/>
              <a:gdLst>
                <a:gd name="T0" fmla="*/ 0 w 1"/>
                <a:gd name="T1" fmla="*/ 0 h 1774"/>
                <a:gd name="T2" fmla="*/ 0 w 1"/>
                <a:gd name="T3" fmla="*/ 0 h 1774"/>
                <a:gd name="T4" fmla="*/ 1 w 1"/>
                <a:gd name="T5" fmla="*/ 0 h 1774"/>
                <a:gd name="T6" fmla="*/ 0 60000 65536"/>
                <a:gd name="T7" fmla="*/ 0 60000 65536"/>
                <a:gd name="T8" fmla="*/ 0 60000 65536"/>
                <a:gd name="T9" fmla="*/ 0 w 1"/>
                <a:gd name="T10" fmla="*/ 0 h 1774"/>
                <a:gd name="T11" fmla="*/ 1 w 1"/>
                <a:gd name="T12" fmla="*/ 1774 h 17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74">
                  <a:moveTo>
                    <a:pt x="0" y="177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31" name="Freeform 966"/>
            <p:cNvSpPr>
              <a:spLocks/>
            </p:cNvSpPr>
            <p:nvPr/>
          </p:nvSpPr>
          <p:spPr bwMode="auto">
            <a:xfrm>
              <a:off x="1281" y="1402"/>
              <a:ext cx="1" cy="74"/>
            </a:xfrm>
            <a:custGeom>
              <a:avLst/>
              <a:gdLst>
                <a:gd name="T0" fmla="*/ 0 w 1"/>
                <a:gd name="T1" fmla="*/ 0 h 1774"/>
                <a:gd name="T2" fmla="*/ 0 w 1"/>
                <a:gd name="T3" fmla="*/ 0 h 1774"/>
                <a:gd name="T4" fmla="*/ 1 w 1"/>
                <a:gd name="T5" fmla="*/ 0 h 1774"/>
                <a:gd name="T6" fmla="*/ 0 60000 65536"/>
                <a:gd name="T7" fmla="*/ 0 60000 65536"/>
                <a:gd name="T8" fmla="*/ 0 60000 65536"/>
                <a:gd name="T9" fmla="*/ 0 w 1"/>
                <a:gd name="T10" fmla="*/ 0 h 1774"/>
                <a:gd name="T11" fmla="*/ 1 w 1"/>
                <a:gd name="T12" fmla="*/ 1774 h 17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74">
                  <a:moveTo>
                    <a:pt x="0" y="0"/>
                  </a:moveTo>
                  <a:lnTo>
                    <a:pt x="0" y="1774"/>
                  </a:lnTo>
                  <a:lnTo>
                    <a:pt x="1" y="177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32" name="Freeform 967"/>
            <p:cNvSpPr>
              <a:spLocks/>
            </p:cNvSpPr>
            <p:nvPr/>
          </p:nvSpPr>
          <p:spPr bwMode="auto">
            <a:xfrm>
              <a:off x="1278" y="1476"/>
              <a:ext cx="1" cy="14"/>
            </a:xfrm>
            <a:custGeom>
              <a:avLst/>
              <a:gdLst>
                <a:gd name="T0" fmla="*/ 0 w 1"/>
                <a:gd name="T1" fmla="*/ 0 h 342"/>
                <a:gd name="T2" fmla="*/ 0 w 1"/>
                <a:gd name="T3" fmla="*/ 0 h 342"/>
                <a:gd name="T4" fmla="*/ 1 w 1"/>
                <a:gd name="T5" fmla="*/ 0 h 342"/>
                <a:gd name="T6" fmla="*/ 0 60000 65536"/>
                <a:gd name="T7" fmla="*/ 0 60000 65536"/>
                <a:gd name="T8" fmla="*/ 0 60000 65536"/>
                <a:gd name="T9" fmla="*/ 0 w 1"/>
                <a:gd name="T10" fmla="*/ 0 h 342"/>
                <a:gd name="T11" fmla="*/ 1 w 1"/>
                <a:gd name="T12" fmla="*/ 342 h 3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42">
                  <a:moveTo>
                    <a:pt x="0" y="0"/>
                  </a:moveTo>
                  <a:lnTo>
                    <a:pt x="0" y="342"/>
                  </a:lnTo>
                  <a:lnTo>
                    <a:pt x="1" y="34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33" name="Freeform 968"/>
            <p:cNvSpPr>
              <a:spLocks/>
            </p:cNvSpPr>
            <p:nvPr/>
          </p:nvSpPr>
          <p:spPr bwMode="auto">
            <a:xfrm>
              <a:off x="1282" y="1476"/>
              <a:ext cx="1" cy="14"/>
            </a:xfrm>
            <a:custGeom>
              <a:avLst/>
              <a:gdLst>
                <a:gd name="T0" fmla="*/ 0 w 1"/>
                <a:gd name="T1" fmla="*/ 0 h 342"/>
                <a:gd name="T2" fmla="*/ 0 w 1"/>
                <a:gd name="T3" fmla="*/ 0 h 342"/>
                <a:gd name="T4" fmla="*/ 1 w 1"/>
                <a:gd name="T5" fmla="*/ 0 h 342"/>
                <a:gd name="T6" fmla="*/ 0 60000 65536"/>
                <a:gd name="T7" fmla="*/ 0 60000 65536"/>
                <a:gd name="T8" fmla="*/ 0 60000 65536"/>
                <a:gd name="T9" fmla="*/ 0 w 1"/>
                <a:gd name="T10" fmla="*/ 0 h 342"/>
                <a:gd name="T11" fmla="*/ 1 w 1"/>
                <a:gd name="T12" fmla="*/ 342 h 3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42">
                  <a:moveTo>
                    <a:pt x="0" y="0"/>
                  </a:moveTo>
                  <a:lnTo>
                    <a:pt x="0" y="342"/>
                  </a:lnTo>
                  <a:lnTo>
                    <a:pt x="1" y="34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34" name="Freeform 969"/>
            <p:cNvSpPr>
              <a:spLocks/>
            </p:cNvSpPr>
            <p:nvPr/>
          </p:nvSpPr>
          <p:spPr bwMode="auto">
            <a:xfrm>
              <a:off x="1280" y="1490"/>
              <a:ext cx="1" cy="20"/>
            </a:xfrm>
            <a:custGeom>
              <a:avLst/>
              <a:gdLst>
                <a:gd name="T0" fmla="*/ 0 w 1"/>
                <a:gd name="T1" fmla="*/ 0 h 474"/>
                <a:gd name="T2" fmla="*/ 0 w 1"/>
                <a:gd name="T3" fmla="*/ 0 h 474"/>
                <a:gd name="T4" fmla="*/ 1 w 1"/>
                <a:gd name="T5" fmla="*/ 0 h 474"/>
                <a:gd name="T6" fmla="*/ 0 60000 65536"/>
                <a:gd name="T7" fmla="*/ 0 60000 65536"/>
                <a:gd name="T8" fmla="*/ 0 60000 65536"/>
                <a:gd name="T9" fmla="*/ 0 w 1"/>
                <a:gd name="T10" fmla="*/ 0 h 474"/>
                <a:gd name="T11" fmla="*/ 1 w 1"/>
                <a:gd name="T12" fmla="*/ 474 h 4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74">
                  <a:moveTo>
                    <a:pt x="0" y="474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35" name="Freeform 970"/>
            <p:cNvSpPr>
              <a:spLocks/>
            </p:cNvSpPr>
            <p:nvPr/>
          </p:nvSpPr>
          <p:spPr bwMode="auto">
            <a:xfrm>
              <a:off x="1281" y="1490"/>
              <a:ext cx="1" cy="21"/>
            </a:xfrm>
            <a:custGeom>
              <a:avLst/>
              <a:gdLst>
                <a:gd name="T0" fmla="*/ 0 w 1"/>
                <a:gd name="T1" fmla="*/ 0 h 504"/>
                <a:gd name="T2" fmla="*/ 0 w 1"/>
                <a:gd name="T3" fmla="*/ 0 h 504"/>
                <a:gd name="T4" fmla="*/ 1 w 1"/>
                <a:gd name="T5" fmla="*/ 0 h 504"/>
                <a:gd name="T6" fmla="*/ 0 60000 65536"/>
                <a:gd name="T7" fmla="*/ 0 60000 65536"/>
                <a:gd name="T8" fmla="*/ 0 60000 65536"/>
                <a:gd name="T9" fmla="*/ 0 w 1"/>
                <a:gd name="T10" fmla="*/ 0 h 504"/>
                <a:gd name="T11" fmla="*/ 1 w 1"/>
                <a:gd name="T12" fmla="*/ 504 h 5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04">
                  <a:moveTo>
                    <a:pt x="0" y="0"/>
                  </a:moveTo>
                  <a:lnTo>
                    <a:pt x="0" y="504"/>
                  </a:lnTo>
                  <a:lnTo>
                    <a:pt x="1" y="50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36" name="Freeform 971"/>
            <p:cNvSpPr>
              <a:spLocks/>
            </p:cNvSpPr>
            <p:nvPr/>
          </p:nvSpPr>
          <p:spPr bwMode="auto">
            <a:xfrm>
              <a:off x="1278" y="1490"/>
              <a:ext cx="4" cy="1"/>
            </a:xfrm>
            <a:custGeom>
              <a:avLst/>
              <a:gdLst>
                <a:gd name="T0" fmla="*/ 0 w 86"/>
                <a:gd name="T1" fmla="*/ 0 h 1"/>
                <a:gd name="T2" fmla="*/ 0 w 86"/>
                <a:gd name="T3" fmla="*/ 0 h 1"/>
                <a:gd name="T4" fmla="*/ 0 w 86"/>
                <a:gd name="T5" fmla="*/ 0 h 1"/>
                <a:gd name="T6" fmla="*/ 0 60000 65536"/>
                <a:gd name="T7" fmla="*/ 0 60000 65536"/>
                <a:gd name="T8" fmla="*/ 0 60000 65536"/>
                <a:gd name="T9" fmla="*/ 0 w 86"/>
                <a:gd name="T10" fmla="*/ 0 h 1"/>
                <a:gd name="T11" fmla="*/ 86 w 8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1">
                  <a:moveTo>
                    <a:pt x="8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37" name="Freeform 972"/>
            <p:cNvSpPr>
              <a:spLocks/>
            </p:cNvSpPr>
            <p:nvPr/>
          </p:nvSpPr>
          <p:spPr bwMode="auto">
            <a:xfrm>
              <a:off x="1278" y="1483"/>
              <a:ext cx="4" cy="1"/>
            </a:xfrm>
            <a:custGeom>
              <a:avLst/>
              <a:gdLst>
                <a:gd name="T0" fmla="*/ 0 w 86"/>
                <a:gd name="T1" fmla="*/ 0 h 1"/>
                <a:gd name="T2" fmla="*/ 0 w 86"/>
                <a:gd name="T3" fmla="*/ 0 h 1"/>
                <a:gd name="T4" fmla="*/ 0 w 86"/>
                <a:gd name="T5" fmla="*/ 0 h 1"/>
                <a:gd name="T6" fmla="*/ 0 60000 65536"/>
                <a:gd name="T7" fmla="*/ 0 60000 65536"/>
                <a:gd name="T8" fmla="*/ 0 60000 65536"/>
                <a:gd name="T9" fmla="*/ 0 w 86"/>
                <a:gd name="T10" fmla="*/ 0 h 1"/>
                <a:gd name="T11" fmla="*/ 86 w 8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1">
                  <a:moveTo>
                    <a:pt x="8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38" name="Freeform 973"/>
            <p:cNvSpPr>
              <a:spLocks/>
            </p:cNvSpPr>
            <p:nvPr/>
          </p:nvSpPr>
          <p:spPr bwMode="auto">
            <a:xfrm>
              <a:off x="1278" y="1476"/>
              <a:ext cx="4" cy="1"/>
            </a:xfrm>
            <a:custGeom>
              <a:avLst/>
              <a:gdLst>
                <a:gd name="T0" fmla="*/ 0 w 86"/>
                <a:gd name="T1" fmla="*/ 0 h 1"/>
                <a:gd name="T2" fmla="*/ 0 w 86"/>
                <a:gd name="T3" fmla="*/ 0 h 1"/>
                <a:gd name="T4" fmla="*/ 0 w 86"/>
                <a:gd name="T5" fmla="*/ 0 h 1"/>
                <a:gd name="T6" fmla="*/ 0 60000 65536"/>
                <a:gd name="T7" fmla="*/ 0 60000 65536"/>
                <a:gd name="T8" fmla="*/ 0 60000 65536"/>
                <a:gd name="T9" fmla="*/ 0 w 86"/>
                <a:gd name="T10" fmla="*/ 0 h 1"/>
                <a:gd name="T11" fmla="*/ 86 w 8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1">
                  <a:moveTo>
                    <a:pt x="8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39" name="Freeform 974"/>
            <p:cNvSpPr>
              <a:spLocks/>
            </p:cNvSpPr>
            <p:nvPr/>
          </p:nvSpPr>
          <p:spPr bwMode="auto">
            <a:xfrm>
              <a:off x="1278" y="1402"/>
              <a:ext cx="4" cy="1"/>
            </a:xfrm>
            <a:custGeom>
              <a:avLst/>
              <a:gdLst>
                <a:gd name="T0" fmla="*/ 0 w 86"/>
                <a:gd name="T1" fmla="*/ 0 h 1"/>
                <a:gd name="T2" fmla="*/ 0 w 86"/>
                <a:gd name="T3" fmla="*/ 0 h 1"/>
                <a:gd name="T4" fmla="*/ 0 w 86"/>
                <a:gd name="T5" fmla="*/ 0 h 1"/>
                <a:gd name="T6" fmla="*/ 0 60000 65536"/>
                <a:gd name="T7" fmla="*/ 0 60000 65536"/>
                <a:gd name="T8" fmla="*/ 0 60000 65536"/>
                <a:gd name="T9" fmla="*/ 0 w 86"/>
                <a:gd name="T10" fmla="*/ 0 h 1"/>
                <a:gd name="T11" fmla="*/ 86 w 8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1">
                  <a:moveTo>
                    <a:pt x="8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40" name="Freeform 975"/>
            <p:cNvSpPr>
              <a:spLocks/>
            </p:cNvSpPr>
            <p:nvPr/>
          </p:nvSpPr>
          <p:spPr bwMode="auto">
            <a:xfrm>
              <a:off x="1351" y="1513"/>
              <a:ext cx="11" cy="1"/>
            </a:xfrm>
            <a:custGeom>
              <a:avLst/>
              <a:gdLst>
                <a:gd name="T0" fmla="*/ 0 w 257"/>
                <a:gd name="T1" fmla="*/ 0 h 1"/>
                <a:gd name="T2" fmla="*/ 0 w 257"/>
                <a:gd name="T3" fmla="*/ 0 h 1"/>
                <a:gd name="T4" fmla="*/ 0 w 257"/>
                <a:gd name="T5" fmla="*/ 0 h 1"/>
                <a:gd name="T6" fmla="*/ 0 60000 65536"/>
                <a:gd name="T7" fmla="*/ 0 60000 65536"/>
                <a:gd name="T8" fmla="*/ 0 60000 65536"/>
                <a:gd name="T9" fmla="*/ 0 w 257"/>
                <a:gd name="T10" fmla="*/ 0 h 1"/>
                <a:gd name="T11" fmla="*/ 257 w 25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7" h="1">
                  <a:moveTo>
                    <a:pt x="0" y="0"/>
                  </a:moveTo>
                  <a:lnTo>
                    <a:pt x="256" y="0"/>
                  </a:lnTo>
                  <a:lnTo>
                    <a:pt x="25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41" name="Freeform 976"/>
            <p:cNvSpPr>
              <a:spLocks/>
            </p:cNvSpPr>
            <p:nvPr/>
          </p:nvSpPr>
          <p:spPr bwMode="auto">
            <a:xfrm>
              <a:off x="1351" y="1515"/>
              <a:ext cx="11" cy="1"/>
            </a:xfrm>
            <a:custGeom>
              <a:avLst/>
              <a:gdLst>
                <a:gd name="T0" fmla="*/ 0 w 257"/>
                <a:gd name="T1" fmla="*/ 0 h 1"/>
                <a:gd name="T2" fmla="*/ 0 w 257"/>
                <a:gd name="T3" fmla="*/ 0 h 1"/>
                <a:gd name="T4" fmla="*/ 0 w 257"/>
                <a:gd name="T5" fmla="*/ 0 h 1"/>
                <a:gd name="T6" fmla="*/ 0 60000 65536"/>
                <a:gd name="T7" fmla="*/ 0 60000 65536"/>
                <a:gd name="T8" fmla="*/ 0 60000 65536"/>
                <a:gd name="T9" fmla="*/ 0 w 257"/>
                <a:gd name="T10" fmla="*/ 0 h 1"/>
                <a:gd name="T11" fmla="*/ 257 w 25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7" h="1">
                  <a:moveTo>
                    <a:pt x="0" y="0"/>
                  </a:moveTo>
                  <a:lnTo>
                    <a:pt x="256" y="0"/>
                  </a:lnTo>
                  <a:lnTo>
                    <a:pt x="25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42" name="Freeform 977"/>
            <p:cNvSpPr>
              <a:spLocks/>
            </p:cNvSpPr>
            <p:nvPr/>
          </p:nvSpPr>
          <p:spPr bwMode="auto">
            <a:xfrm>
              <a:off x="1357" y="1511"/>
              <a:ext cx="7" cy="1"/>
            </a:xfrm>
            <a:custGeom>
              <a:avLst/>
              <a:gdLst>
                <a:gd name="T0" fmla="*/ 0 w 148"/>
                <a:gd name="T1" fmla="*/ 0 h 26"/>
                <a:gd name="T2" fmla="*/ 0 w 148"/>
                <a:gd name="T3" fmla="*/ 0 h 26"/>
                <a:gd name="T4" fmla="*/ 0 w 148"/>
                <a:gd name="T5" fmla="*/ 0 h 26"/>
                <a:gd name="T6" fmla="*/ 0 w 148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26"/>
                <a:gd name="T14" fmla="*/ 148 w 148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26">
                  <a:moveTo>
                    <a:pt x="148" y="26"/>
                  </a:moveTo>
                  <a:lnTo>
                    <a:pt x="148" y="0"/>
                  </a:lnTo>
                  <a:lnTo>
                    <a:pt x="0" y="26"/>
                  </a:lnTo>
                  <a:lnTo>
                    <a:pt x="148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43" name="Freeform 978"/>
            <p:cNvSpPr>
              <a:spLocks/>
            </p:cNvSpPr>
            <p:nvPr/>
          </p:nvSpPr>
          <p:spPr bwMode="auto">
            <a:xfrm>
              <a:off x="1357" y="1511"/>
              <a:ext cx="7" cy="1"/>
            </a:xfrm>
            <a:custGeom>
              <a:avLst/>
              <a:gdLst>
                <a:gd name="T0" fmla="*/ 0 w 148"/>
                <a:gd name="T1" fmla="*/ 0 h 26"/>
                <a:gd name="T2" fmla="*/ 0 w 148"/>
                <a:gd name="T3" fmla="*/ 0 h 26"/>
                <a:gd name="T4" fmla="*/ 0 w 148"/>
                <a:gd name="T5" fmla="*/ 0 h 26"/>
                <a:gd name="T6" fmla="*/ 0 w 148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26"/>
                <a:gd name="T14" fmla="*/ 148 w 148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26">
                  <a:moveTo>
                    <a:pt x="148" y="0"/>
                  </a:moveTo>
                  <a:lnTo>
                    <a:pt x="0" y="26"/>
                  </a:lnTo>
                  <a:lnTo>
                    <a:pt x="0" y="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44" name="Rectangle 979"/>
            <p:cNvSpPr>
              <a:spLocks noChangeArrowheads="1"/>
            </p:cNvSpPr>
            <p:nvPr/>
          </p:nvSpPr>
          <p:spPr bwMode="auto">
            <a:xfrm>
              <a:off x="1357" y="1511"/>
              <a:ext cx="7" cy="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45" name="Freeform 980"/>
            <p:cNvSpPr>
              <a:spLocks/>
            </p:cNvSpPr>
            <p:nvPr/>
          </p:nvSpPr>
          <p:spPr bwMode="auto">
            <a:xfrm>
              <a:off x="1281" y="1342"/>
              <a:ext cx="1" cy="45"/>
            </a:xfrm>
            <a:custGeom>
              <a:avLst/>
              <a:gdLst>
                <a:gd name="T0" fmla="*/ 0 w 1"/>
                <a:gd name="T1" fmla="*/ 0 h 1087"/>
                <a:gd name="T2" fmla="*/ 0 w 1"/>
                <a:gd name="T3" fmla="*/ 0 h 1087"/>
                <a:gd name="T4" fmla="*/ 1 w 1"/>
                <a:gd name="T5" fmla="*/ 0 h 1087"/>
                <a:gd name="T6" fmla="*/ 0 60000 65536"/>
                <a:gd name="T7" fmla="*/ 0 60000 65536"/>
                <a:gd name="T8" fmla="*/ 0 60000 65536"/>
                <a:gd name="T9" fmla="*/ 0 w 1"/>
                <a:gd name="T10" fmla="*/ 0 h 1087"/>
                <a:gd name="T11" fmla="*/ 1 w 1"/>
                <a:gd name="T12" fmla="*/ 1087 h 10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087">
                  <a:moveTo>
                    <a:pt x="0" y="0"/>
                  </a:moveTo>
                  <a:lnTo>
                    <a:pt x="0" y="1087"/>
                  </a:lnTo>
                  <a:lnTo>
                    <a:pt x="1" y="108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46" name="Freeform 981"/>
            <p:cNvSpPr>
              <a:spLocks/>
            </p:cNvSpPr>
            <p:nvPr/>
          </p:nvSpPr>
          <p:spPr bwMode="auto">
            <a:xfrm>
              <a:off x="1280" y="1367"/>
              <a:ext cx="1" cy="20"/>
            </a:xfrm>
            <a:custGeom>
              <a:avLst/>
              <a:gdLst>
                <a:gd name="T0" fmla="*/ 0 w 1"/>
                <a:gd name="T1" fmla="*/ 0 h 497"/>
                <a:gd name="T2" fmla="*/ 0 w 1"/>
                <a:gd name="T3" fmla="*/ 0 h 497"/>
                <a:gd name="T4" fmla="*/ 1 w 1"/>
                <a:gd name="T5" fmla="*/ 0 h 497"/>
                <a:gd name="T6" fmla="*/ 0 60000 65536"/>
                <a:gd name="T7" fmla="*/ 0 60000 65536"/>
                <a:gd name="T8" fmla="*/ 0 60000 65536"/>
                <a:gd name="T9" fmla="*/ 0 w 1"/>
                <a:gd name="T10" fmla="*/ 0 h 497"/>
                <a:gd name="T11" fmla="*/ 1 w 1"/>
                <a:gd name="T12" fmla="*/ 497 h 4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97">
                  <a:moveTo>
                    <a:pt x="0" y="497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47" name="Freeform 982"/>
            <p:cNvSpPr>
              <a:spLocks/>
            </p:cNvSpPr>
            <p:nvPr/>
          </p:nvSpPr>
          <p:spPr bwMode="auto">
            <a:xfrm>
              <a:off x="1278" y="1387"/>
              <a:ext cx="4" cy="1"/>
            </a:xfrm>
            <a:custGeom>
              <a:avLst/>
              <a:gdLst>
                <a:gd name="T0" fmla="*/ 0 w 86"/>
                <a:gd name="T1" fmla="*/ 0 h 1"/>
                <a:gd name="T2" fmla="*/ 0 w 86"/>
                <a:gd name="T3" fmla="*/ 0 h 1"/>
                <a:gd name="T4" fmla="*/ 0 w 86"/>
                <a:gd name="T5" fmla="*/ 0 h 1"/>
                <a:gd name="T6" fmla="*/ 0 60000 65536"/>
                <a:gd name="T7" fmla="*/ 0 60000 65536"/>
                <a:gd name="T8" fmla="*/ 0 60000 65536"/>
                <a:gd name="T9" fmla="*/ 0 w 86"/>
                <a:gd name="T10" fmla="*/ 0 h 1"/>
                <a:gd name="T11" fmla="*/ 86 w 8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1">
                  <a:moveTo>
                    <a:pt x="8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63" name="Freeform 983"/>
          <p:cNvSpPr>
            <a:spLocks/>
          </p:cNvSpPr>
          <p:nvPr/>
        </p:nvSpPr>
        <p:spPr bwMode="auto">
          <a:xfrm>
            <a:off x="2028825" y="2212975"/>
            <a:ext cx="6350" cy="1588"/>
          </a:xfrm>
          <a:custGeom>
            <a:avLst/>
            <a:gdLst>
              <a:gd name="T0" fmla="*/ 2147483647 w 86"/>
              <a:gd name="T1" fmla="*/ 0 h 1588"/>
              <a:gd name="T2" fmla="*/ 0 w 86"/>
              <a:gd name="T3" fmla="*/ 0 h 1588"/>
              <a:gd name="T4" fmla="*/ 2147483647 w 86"/>
              <a:gd name="T5" fmla="*/ 0 h 1588"/>
              <a:gd name="T6" fmla="*/ 0 60000 65536"/>
              <a:gd name="T7" fmla="*/ 0 60000 65536"/>
              <a:gd name="T8" fmla="*/ 0 60000 65536"/>
              <a:gd name="T9" fmla="*/ 0 w 86"/>
              <a:gd name="T10" fmla="*/ 0 h 1588"/>
              <a:gd name="T11" fmla="*/ 86 w 86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" h="1588">
                <a:moveTo>
                  <a:pt x="86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4" name="Freeform 984"/>
          <p:cNvSpPr>
            <a:spLocks/>
          </p:cNvSpPr>
          <p:nvPr/>
        </p:nvSpPr>
        <p:spPr bwMode="auto">
          <a:xfrm>
            <a:off x="2498725" y="1822450"/>
            <a:ext cx="28575" cy="4763"/>
          </a:xfrm>
          <a:custGeom>
            <a:avLst/>
            <a:gdLst>
              <a:gd name="T0" fmla="*/ 0 w 432"/>
              <a:gd name="T1" fmla="*/ 0 h 89"/>
              <a:gd name="T2" fmla="*/ 2147483647 w 432"/>
              <a:gd name="T3" fmla="*/ 2147483647 h 89"/>
              <a:gd name="T4" fmla="*/ 2147483647 w 432"/>
              <a:gd name="T5" fmla="*/ 0 h 89"/>
              <a:gd name="T6" fmla="*/ 2147483647 w 432"/>
              <a:gd name="T7" fmla="*/ 0 h 89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89"/>
              <a:gd name="T14" fmla="*/ 432 w 432"/>
              <a:gd name="T15" fmla="*/ 89 h 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89">
                <a:moveTo>
                  <a:pt x="0" y="0"/>
                </a:moveTo>
                <a:lnTo>
                  <a:pt x="216" y="89"/>
                </a:lnTo>
                <a:lnTo>
                  <a:pt x="431" y="0"/>
                </a:lnTo>
                <a:lnTo>
                  <a:pt x="432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5" name="Freeform 985"/>
          <p:cNvSpPr>
            <a:spLocks/>
          </p:cNvSpPr>
          <p:nvPr/>
        </p:nvSpPr>
        <p:spPr bwMode="auto">
          <a:xfrm>
            <a:off x="2500313" y="1819275"/>
            <a:ext cx="23812" cy="4763"/>
          </a:xfrm>
          <a:custGeom>
            <a:avLst/>
            <a:gdLst>
              <a:gd name="T0" fmla="*/ 0 w 360"/>
              <a:gd name="T1" fmla="*/ 0 h 74"/>
              <a:gd name="T2" fmla="*/ 2147483647 w 360"/>
              <a:gd name="T3" fmla="*/ 2147483647 h 74"/>
              <a:gd name="T4" fmla="*/ 2147483647 w 360"/>
              <a:gd name="T5" fmla="*/ 0 h 74"/>
              <a:gd name="T6" fmla="*/ 2147483647 w 360"/>
              <a:gd name="T7" fmla="*/ 0 h 74"/>
              <a:gd name="T8" fmla="*/ 0 60000 65536"/>
              <a:gd name="T9" fmla="*/ 0 60000 65536"/>
              <a:gd name="T10" fmla="*/ 0 60000 65536"/>
              <a:gd name="T11" fmla="*/ 0 60000 65536"/>
              <a:gd name="T12" fmla="*/ 0 w 360"/>
              <a:gd name="T13" fmla="*/ 0 h 74"/>
              <a:gd name="T14" fmla="*/ 360 w 360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0" h="74">
                <a:moveTo>
                  <a:pt x="0" y="0"/>
                </a:moveTo>
                <a:lnTo>
                  <a:pt x="180" y="74"/>
                </a:lnTo>
                <a:lnTo>
                  <a:pt x="359" y="0"/>
                </a:lnTo>
                <a:lnTo>
                  <a:pt x="360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6" name="Freeform 986"/>
          <p:cNvSpPr>
            <a:spLocks/>
          </p:cNvSpPr>
          <p:nvPr/>
        </p:nvSpPr>
        <p:spPr bwMode="auto">
          <a:xfrm>
            <a:off x="2416175" y="1739900"/>
            <a:ext cx="82550" cy="82550"/>
          </a:xfrm>
          <a:custGeom>
            <a:avLst/>
            <a:gdLst>
              <a:gd name="T0" fmla="*/ 2147483647 w 1248"/>
              <a:gd name="T1" fmla="*/ 2147483647 h 1249"/>
              <a:gd name="T2" fmla="*/ 0 w 1248"/>
              <a:gd name="T3" fmla="*/ 0 h 1249"/>
              <a:gd name="T4" fmla="*/ 2147483647 w 1248"/>
              <a:gd name="T5" fmla="*/ 0 h 1249"/>
              <a:gd name="T6" fmla="*/ 0 60000 65536"/>
              <a:gd name="T7" fmla="*/ 0 60000 65536"/>
              <a:gd name="T8" fmla="*/ 0 60000 65536"/>
              <a:gd name="T9" fmla="*/ 0 w 1248"/>
              <a:gd name="T10" fmla="*/ 0 h 1249"/>
              <a:gd name="T11" fmla="*/ 1248 w 1248"/>
              <a:gd name="T12" fmla="*/ 1249 h 12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1249">
                <a:moveTo>
                  <a:pt x="1248" y="1249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7" name="Freeform 987"/>
          <p:cNvSpPr>
            <a:spLocks/>
          </p:cNvSpPr>
          <p:nvPr/>
        </p:nvSpPr>
        <p:spPr bwMode="auto">
          <a:xfrm>
            <a:off x="2528888" y="1717675"/>
            <a:ext cx="3175" cy="1588"/>
          </a:xfrm>
          <a:custGeom>
            <a:avLst/>
            <a:gdLst>
              <a:gd name="T0" fmla="*/ 0 w 37"/>
              <a:gd name="T1" fmla="*/ 2147483647 h 13"/>
              <a:gd name="T2" fmla="*/ 2147483647 w 37"/>
              <a:gd name="T3" fmla="*/ 0 h 13"/>
              <a:gd name="T4" fmla="*/ 2147483647 w 37"/>
              <a:gd name="T5" fmla="*/ 0 h 13"/>
              <a:gd name="T6" fmla="*/ 0 60000 65536"/>
              <a:gd name="T7" fmla="*/ 0 60000 65536"/>
              <a:gd name="T8" fmla="*/ 0 60000 65536"/>
              <a:gd name="T9" fmla="*/ 0 w 37"/>
              <a:gd name="T10" fmla="*/ 0 h 13"/>
              <a:gd name="T11" fmla="*/ 37 w 37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" h="13">
                <a:moveTo>
                  <a:pt x="0" y="13"/>
                </a:moveTo>
                <a:lnTo>
                  <a:pt x="36" y="0"/>
                </a:lnTo>
                <a:lnTo>
                  <a:pt x="37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8" name="Freeform 988"/>
          <p:cNvSpPr>
            <a:spLocks/>
          </p:cNvSpPr>
          <p:nvPr/>
        </p:nvSpPr>
        <p:spPr bwMode="auto">
          <a:xfrm>
            <a:off x="2528888" y="1717675"/>
            <a:ext cx="1587" cy="1588"/>
          </a:xfrm>
          <a:custGeom>
            <a:avLst/>
            <a:gdLst>
              <a:gd name="T0" fmla="*/ 0 w 27"/>
              <a:gd name="T1" fmla="*/ 0 h 18"/>
              <a:gd name="T2" fmla="*/ 2147483647 w 27"/>
              <a:gd name="T3" fmla="*/ 2147483647 h 18"/>
              <a:gd name="T4" fmla="*/ 2147483647 w 27"/>
              <a:gd name="T5" fmla="*/ 2147483647 h 18"/>
              <a:gd name="T6" fmla="*/ 0 60000 65536"/>
              <a:gd name="T7" fmla="*/ 0 60000 65536"/>
              <a:gd name="T8" fmla="*/ 0 60000 65536"/>
              <a:gd name="T9" fmla="*/ 0 w 27"/>
              <a:gd name="T10" fmla="*/ 0 h 18"/>
              <a:gd name="T11" fmla="*/ 27 w 27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8">
                <a:moveTo>
                  <a:pt x="0" y="0"/>
                </a:moveTo>
                <a:lnTo>
                  <a:pt x="26" y="18"/>
                </a:lnTo>
                <a:lnTo>
                  <a:pt x="27" y="18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9" name="Freeform 989"/>
          <p:cNvSpPr>
            <a:spLocks/>
          </p:cNvSpPr>
          <p:nvPr/>
        </p:nvSpPr>
        <p:spPr bwMode="auto">
          <a:xfrm>
            <a:off x="2524125" y="1738313"/>
            <a:ext cx="80963" cy="80962"/>
          </a:xfrm>
          <a:custGeom>
            <a:avLst/>
            <a:gdLst>
              <a:gd name="T0" fmla="*/ 2147483647 w 1230"/>
              <a:gd name="T1" fmla="*/ 0 h 1231"/>
              <a:gd name="T2" fmla="*/ 0 w 1230"/>
              <a:gd name="T3" fmla="*/ 2147483647 h 1231"/>
              <a:gd name="T4" fmla="*/ 2147483647 w 1230"/>
              <a:gd name="T5" fmla="*/ 2147483647 h 1231"/>
              <a:gd name="T6" fmla="*/ 0 60000 65536"/>
              <a:gd name="T7" fmla="*/ 0 60000 65536"/>
              <a:gd name="T8" fmla="*/ 0 60000 65536"/>
              <a:gd name="T9" fmla="*/ 0 w 1230"/>
              <a:gd name="T10" fmla="*/ 0 h 1231"/>
              <a:gd name="T11" fmla="*/ 1230 w 1230"/>
              <a:gd name="T12" fmla="*/ 1231 h 12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30" h="1231">
                <a:moveTo>
                  <a:pt x="1230" y="0"/>
                </a:moveTo>
                <a:lnTo>
                  <a:pt x="0" y="1231"/>
                </a:lnTo>
                <a:lnTo>
                  <a:pt x="1" y="1231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0" name="Freeform 990"/>
          <p:cNvSpPr>
            <a:spLocks/>
          </p:cNvSpPr>
          <p:nvPr/>
        </p:nvSpPr>
        <p:spPr bwMode="auto">
          <a:xfrm>
            <a:off x="2527300" y="1739900"/>
            <a:ext cx="80963" cy="82550"/>
          </a:xfrm>
          <a:custGeom>
            <a:avLst/>
            <a:gdLst>
              <a:gd name="T0" fmla="*/ 2147483647 w 1234"/>
              <a:gd name="T1" fmla="*/ 0 h 1235"/>
              <a:gd name="T2" fmla="*/ 0 w 1234"/>
              <a:gd name="T3" fmla="*/ 2147483647 h 1235"/>
              <a:gd name="T4" fmla="*/ 2147483647 w 1234"/>
              <a:gd name="T5" fmla="*/ 2147483647 h 1235"/>
              <a:gd name="T6" fmla="*/ 0 60000 65536"/>
              <a:gd name="T7" fmla="*/ 0 60000 65536"/>
              <a:gd name="T8" fmla="*/ 0 60000 65536"/>
              <a:gd name="T9" fmla="*/ 0 w 1234"/>
              <a:gd name="T10" fmla="*/ 0 h 1235"/>
              <a:gd name="T11" fmla="*/ 1234 w 1234"/>
              <a:gd name="T12" fmla="*/ 1235 h 12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34" h="1235">
                <a:moveTo>
                  <a:pt x="1234" y="0"/>
                </a:moveTo>
                <a:lnTo>
                  <a:pt x="0" y="1235"/>
                </a:lnTo>
                <a:lnTo>
                  <a:pt x="1" y="1235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1" name="Freeform 991"/>
          <p:cNvSpPr>
            <a:spLocks/>
          </p:cNvSpPr>
          <p:nvPr/>
        </p:nvSpPr>
        <p:spPr bwMode="auto">
          <a:xfrm>
            <a:off x="2478088" y="1722438"/>
            <a:ext cx="1587" cy="3175"/>
          </a:xfrm>
          <a:custGeom>
            <a:avLst/>
            <a:gdLst>
              <a:gd name="T0" fmla="*/ 0 w 40"/>
              <a:gd name="T1" fmla="*/ 2147483647 h 42"/>
              <a:gd name="T2" fmla="*/ 2147483647 w 40"/>
              <a:gd name="T3" fmla="*/ 0 h 42"/>
              <a:gd name="T4" fmla="*/ 2147483647 w 40"/>
              <a:gd name="T5" fmla="*/ 0 h 42"/>
              <a:gd name="T6" fmla="*/ 0 60000 65536"/>
              <a:gd name="T7" fmla="*/ 0 60000 65536"/>
              <a:gd name="T8" fmla="*/ 0 60000 65536"/>
              <a:gd name="T9" fmla="*/ 0 w 40"/>
              <a:gd name="T10" fmla="*/ 0 h 42"/>
              <a:gd name="T11" fmla="*/ 40 w 40"/>
              <a:gd name="T12" fmla="*/ 42 h 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" h="42">
                <a:moveTo>
                  <a:pt x="0" y="42"/>
                </a:moveTo>
                <a:lnTo>
                  <a:pt x="39" y="0"/>
                </a:lnTo>
                <a:lnTo>
                  <a:pt x="40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2" name="Freeform 992"/>
          <p:cNvSpPr>
            <a:spLocks/>
          </p:cNvSpPr>
          <p:nvPr/>
        </p:nvSpPr>
        <p:spPr bwMode="auto">
          <a:xfrm>
            <a:off x="2479675" y="1722438"/>
            <a:ext cx="1588" cy="3175"/>
          </a:xfrm>
          <a:custGeom>
            <a:avLst/>
            <a:gdLst>
              <a:gd name="T0" fmla="*/ 2147483647 w 6"/>
              <a:gd name="T1" fmla="*/ 2147483647 h 48"/>
              <a:gd name="T2" fmla="*/ 0 w 6"/>
              <a:gd name="T3" fmla="*/ 0 h 48"/>
              <a:gd name="T4" fmla="*/ 2147483647 w 6"/>
              <a:gd name="T5" fmla="*/ 0 h 48"/>
              <a:gd name="T6" fmla="*/ 0 60000 65536"/>
              <a:gd name="T7" fmla="*/ 0 60000 65536"/>
              <a:gd name="T8" fmla="*/ 0 60000 65536"/>
              <a:gd name="T9" fmla="*/ 0 w 6"/>
              <a:gd name="T10" fmla="*/ 0 h 48"/>
              <a:gd name="T11" fmla="*/ 6 w 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48">
                <a:moveTo>
                  <a:pt x="6" y="48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3" name="Freeform 993"/>
          <p:cNvSpPr>
            <a:spLocks/>
          </p:cNvSpPr>
          <p:nvPr/>
        </p:nvSpPr>
        <p:spPr bwMode="auto">
          <a:xfrm>
            <a:off x="2433638" y="1722438"/>
            <a:ext cx="3175" cy="3175"/>
          </a:xfrm>
          <a:custGeom>
            <a:avLst/>
            <a:gdLst>
              <a:gd name="T0" fmla="*/ 0 w 25"/>
              <a:gd name="T1" fmla="*/ 2147483647 h 29"/>
              <a:gd name="T2" fmla="*/ 2147483647 w 25"/>
              <a:gd name="T3" fmla="*/ 0 h 29"/>
              <a:gd name="T4" fmla="*/ 2147483647 w 25"/>
              <a:gd name="T5" fmla="*/ 0 h 29"/>
              <a:gd name="T6" fmla="*/ 0 60000 65536"/>
              <a:gd name="T7" fmla="*/ 0 60000 65536"/>
              <a:gd name="T8" fmla="*/ 0 60000 65536"/>
              <a:gd name="T9" fmla="*/ 0 w 25"/>
              <a:gd name="T10" fmla="*/ 0 h 29"/>
              <a:gd name="T11" fmla="*/ 25 w 25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29">
                <a:moveTo>
                  <a:pt x="0" y="29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4" name="Freeform 994"/>
          <p:cNvSpPr>
            <a:spLocks/>
          </p:cNvSpPr>
          <p:nvPr/>
        </p:nvSpPr>
        <p:spPr bwMode="auto">
          <a:xfrm>
            <a:off x="2435225" y="1722438"/>
            <a:ext cx="1588" cy="3175"/>
          </a:xfrm>
          <a:custGeom>
            <a:avLst/>
            <a:gdLst>
              <a:gd name="T0" fmla="*/ 2147483647 w 6"/>
              <a:gd name="T1" fmla="*/ 2147483647 h 32"/>
              <a:gd name="T2" fmla="*/ 0 w 6"/>
              <a:gd name="T3" fmla="*/ 0 h 32"/>
              <a:gd name="T4" fmla="*/ 2147483647 w 6"/>
              <a:gd name="T5" fmla="*/ 0 h 32"/>
              <a:gd name="T6" fmla="*/ 0 60000 65536"/>
              <a:gd name="T7" fmla="*/ 0 60000 65536"/>
              <a:gd name="T8" fmla="*/ 0 60000 65536"/>
              <a:gd name="T9" fmla="*/ 0 w 6"/>
              <a:gd name="T10" fmla="*/ 0 h 32"/>
              <a:gd name="T11" fmla="*/ 6 w 6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32">
                <a:moveTo>
                  <a:pt x="6" y="32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5" name="Freeform 995"/>
          <p:cNvSpPr>
            <a:spLocks/>
          </p:cNvSpPr>
          <p:nvPr/>
        </p:nvSpPr>
        <p:spPr bwMode="auto">
          <a:xfrm>
            <a:off x="2403475" y="1722438"/>
            <a:ext cx="3175" cy="1587"/>
          </a:xfrm>
          <a:custGeom>
            <a:avLst/>
            <a:gdLst>
              <a:gd name="T0" fmla="*/ 0 w 37"/>
              <a:gd name="T1" fmla="*/ 2147483647 h 13"/>
              <a:gd name="T2" fmla="*/ 2147483647 w 37"/>
              <a:gd name="T3" fmla="*/ 0 h 13"/>
              <a:gd name="T4" fmla="*/ 2147483647 w 37"/>
              <a:gd name="T5" fmla="*/ 0 h 13"/>
              <a:gd name="T6" fmla="*/ 0 60000 65536"/>
              <a:gd name="T7" fmla="*/ 0 60000 65536"/>
              <a:gd name="T8" fmla="*/ 0 60000 65536"/>
              <a:gd name="T9" fmla="*/ 0 w 37"/>
              <a:gd name="T10" fmla="*/ 0 h 13"/>
              <a:gd name="T11" fmla="*/ 37 w 37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" h="13">
                <a:moveTo>
                  <a:pt x="0" y="13"/>
                </a:moveTo>
                <a:lnTo>
                  <a:pt x="36" y="0"/>
                </a:lnTo>
                <a:lnTo>
                  <a:pt x="37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6" name="Freeform 996"/>
          <p:cNvSpPr>
            <a:spLocks/>
          </p:cNvSpPr>
          <p:nvPr/>
        </p:nvSpPr>
        <p:spPr bwMode="auto">
          <a:xfrm>
            <a:off x="2405063" y="1722438"/>
            <a:ext cx="1587" cy="3175"/>
          </a:xfrm>
          <a:custGeom>
            <a:avLst/>
            <a:gdLst>
              <a:gd name="T0" fmla="*/ 0 w 11"/>
              <a:gd name="T1" fmla="*/ 2147483647 h 31"/>
              <a:gd name="T2" fmla="*/ 2147483647 w 11"/>
              <a:gd name="T3" fmla="*/ 0 h 31"/>
              <a:gd name="T4" fmla="*/ 2147483647 w 11"/>
              <a:gd name="T5" fmla="*/ 0 h 31"/>
              <a:gd name="T6" fmla="*/ 0 60000 65536"/>
              <a:gd name="T7" fmla="*/ 0 60000 65536"/>
              <a:gd name="T8" fmla="*/ 0 60000 65536"/>
              <a:gd name="T9" fmla="*/ 0 w 11"/>
              <a:gd name="T10" fmla="*/ 0 h 31"/>
              <a:gd name="T11" fmla="*/ 11 w 11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31">
                <a:moveTo>
                  <a:pt x="0" y="31"/>
                </a:moveTo>
                <a:lnTo>
                  <a:pt x="10" y="0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7" name="Freeform 997"/>
          <p:cNvSpPr>
            <a:spLocks/>
          </p:cNvSpPr>
          <p:nvPr/>
        </p:nvSpPr>
        <p:spPr bwMode="auto">
          <a:xfrm>
            <a:off x="2419350" y="1738313"/>
            <a:ext cx="82550" cy="80962"/>
          </a:xfrm>
          <a:custGeom>
            <a:avLst/>
            <a:gdLst>
              <a:gd name="T0" fmla="*/ 2147483647 w 1240"/>
              <a:gd name="T1" fmla="*/ 2147483647 h 1243"/>
              <a:gd name="T2" fmla="*/ 0 w 1240"/>
              <a:gd name="T3" fmla="*/ 0 h 1243"/>
              <a:gd name="T4" fmla="*/ 2147483647 w 1240"/>
              <a:gd name="T5" fmla="*/ 0 h 1243"/>
              <a:gd name="T6" fmla="*/ 0 60000 65536"/>
              <a:gd name="T7" fmla="*/ 0 60000 65536"/>
              <a:gd name="T8" fmla="*/ 0 60000 65536"/>
              <a:gd name="T9" fmla="*/ 0 w 1240"/>
              <a:gd name="T10" fmla="*/ 0 h 1243"/>
              <a:gd name="T11" fmla="*/ 1240 w 1240"/>
              <a:gd name="T12" fmla="*/ 1243 h 12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0" h="1243">
                <a:moveTo>
                  <a:pt x="1240" y="1243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8" name="Freeform 998"/>
          <p:cNvSpPr>
            <a:spLocks/>
          </p:cNvSpPr>
          <p:nvPr/>
        </p:nvSpPr>
        <p:spPr bwMode="auto">
          <a:xfrm>
            <a:off x="2433638" y="1725613"/>
            <a:ext cx="3175" cy="1587"/>
          </a:xfrm>
          <a:custGeom>
            <a:avLst/>
            <a:gdLst>
              <a:gd name="T0" fmla="*/ 0 w 31"/>
              <a:gd name="T1" fmla="*/ 0 h 3"/>
              <a:gd name="T2" fmla="*/ 2147483647 w 31"/>
              <a:gd name="T3" fmla="*/ 2147483647 h 3"/>
              <a:gd name="T4" fmla="*/ 2147483647 w 31"/>
              <a:gd name="T5" fmla="*/ 2147483647 h 3"/>
              <a:gd name="T6" fmla="*/ 0 60000 65536"/>
              <a:gd name="T7" fmla="*/ 0 60000 65536"/>
              <a:gd name="T8" fmla="*/ 0 60000 65536"/>
              <a:gd name="T9" fmla="*/ 0 w 31"/>
              <a:gd name="T10" fmla="*/ 0 h 3"/>
              <a:gd name="T11" fmla="*/ 31 w 31"/>
              <a:gd name="T12" fmla="*/ 3 h 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3">
                <a:moveTo>
                  <a:pt x="0" y="0"/>
                </a:moveTo>
                <a:lnTo>
                  <a:pt x="30" y="3"/>
                </a:lnTo>
                <a:lnTo>
                  <a:pt x="31" y="3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9" name="Freeform 999"/>
          <p:cNvSpPr>
            <a:spLocks/>
          </p:cNvSpPr>
          <p:nvPr/>
        </p:nvSpPr>
        <p:spPr bwMode="auto">
          <a:xfrm>
            <a:off x="2403475" y="1724025"/>
            <a:ext cx="1588" cy="1588"/>
          </a:xfrm>
          <a:custGeom>
            <a:avLst/>
            <a:gdLst>
              <a:gd name="T0" fmla="*/ 0 w 27"/>
              <a:gd name="T1" fmla="*/ 0 h 18"/>
              <a:gd name="T2" fmla="*/ 2147483647 w 27"/>
              <a:gd name="T3" fmla="*/ 2147483647 h 18"/>
              <a:gd name="T4" fmla="*/ 2147483647 w 27"/>
              <a:gd name="T5" fmla="*/ 2147483647 h 18"/>
              <a:gd name="T6" fmla="*/ 0 60000 65536"/>
              <a:gd name="T7" fmla="*/ 0 60000 65536"/>
              <a:gd name="T8" fmla="*/ 0 60000 65536"/>
              <a:gd name="T9" fmla="*/ 0 w 27"/>
              <a:gd name="T10" fmla="*/ 0 h 18"/>
              <a:gd name="T11" fmla="*/ 27 w 27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8">
                <a:moveTo>
                  <a:pt x="0" y="0"/>
                </a:moveTo>
                <a:lnTo>
                  <a:pt x="26" y="18"/>
                </a:lnTo>
                <a:lnTo>
                  <a:pt x="27" y="18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0" name="Freeform 1000"/>
          <p:cNvSpPr>
            <a:spLocks/>
          </p:cNvSpPr>
          <p:nvPr/>
        </p:nvSpPr>
        <p:spPr bwMode="auto">
          <a:xfrm>
            <a:off x="2459038" y="1725613"/>
            <a:ext cx="1587" cy="1587"/>
          </a:xfrm>
          <a:custGeom>
            <a:avLst/>
            <a:gdLst>
              <a:gd name="T0" fmla="*/ 0 w 26"/>
              <a:gd name="T1" fmla="*/ 2147483647 h 30"/>
              <a:gd name="T2" fmla="*/ 2147483647 w 26"/>
              <a:gd name="T3" fmla="*/ 0 h 30"/>
              <a:gd name="T4" fmla="*/ 2147483647 w 26"/>
              <a:gd name="T5" fmla="*/ 0 h 30"/>
              <a:gd name="T6" fmla="*/ 0 60000 65536"/>
              <a:gd name="T7" fmla="*/ 0 60000 65536"/>
              <a:gd name="T8" fmla="*/ 0 60000 65536"/>
              <a:gd name="T9" fmla="*/ 0 w 26"/>
              <a:gd name="T10" fmla="*/ 0 h 30"/>
              <a:gd name="T11" fmla="*/ 26 w 26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30">
                <a:moveTo>
                  <a:pt x="0" y="30"/>
                </a:moveTo>
                <a:lnTo>
                  <a:pt x="25" y="0"/>
                </a:lnTo>
                <a:lnTo>
                  <a:pt x="26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1" name="Freeform 1001"/>
          <p:cNvSpPr>
            <a:spLocks/>
          </p:cNvSpPr>
          <p:nvPr/>
        </p:nvSpPr>
        <p:spPr bwMode="auto">
          <a:xfrm>
            <a:off x="2459038" y="1727200"/>
            <a:ext cx="1587" cy="1588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2147483647 h 2"/>
              <a:gd name="T4" fmla="*/ 2147483647 w 31"/>
              <a:gd name="T5" fmla="*/ 2147483647 h 2"/>
              <a:gd name="T6" fmla="*/ 0 60000 65536"/>
              <a:gd name="T7" fmla="*/ 0 60000 65536"/>
              <a:gd name="T8" fmla="*/ 0 60000 65536"/>
              <a:gd name="T9" fmla="*/ 0 w 31"/>
              <a:gd name="T10" fmla="*/ 0 h 2"/>
              <a:gd name="T11" fmla="*/ 31 w 31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2">
                <a:moveTo>
                  <a:pt x="0" y="0"/>
                </a:moveTo>
                <a:lnTo>
                  <a:pt x="30" y="2"/>
                </a:lnTo>
                <a:lnTo>
                  <a:pt x="31" y="2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2" name="Freeform 1002"/>
          <p:cNvSpPr>
            <a:spLocks/>
          </p:cNvSpPr>
          <p:nvPr/>
        </p:nvSpPr>
        <p:spPr bwMode="auto">
          <a:xfrm>
            <a:off x="2460625" y="1725613"/>
            <a:ext cx="1588" cy="1587"/>
          </a:xfrm>
          <a:custGeom>
            <a:avLst/>
            <a:gdLst>
              <a:gd name="T0" fmla="*/ 2147483647 w 5"/>
              <a:gd name="T1" fmla="*/ 2147483647 h 32"/>
              <a:gd name="T2" fmla="*/ 0 w 5"/>
              <a:gd name="T3" fmla="*/ 0 h 32"/>
              <a:gd name="T4" fmla="*/ 2147483647 w 5"/>
              <a:gd name="T5" fmla="*/ 0 h 32"/>
              <a:gd name="T6" fmla="*/ 0 60000 65536"/>
              <a:gd name="T7" fmla="*/ 0 60000 65536"/>
              <a:gd name="T8" fmla="*/ 0 60000 65536"/>
              <a:gd name="T9" fmla="*/ 0 w 5"/>
              <a:gd name="T10" fmla="*/ 0 h 32"/>
              <a:gd name="T11" fmla="*/ 5 w 5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32">
                <a:moveTo>
                  <a:pt x="5" y="32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3" name="Freeform 1003"/>
          <p:cNvSpPr>
            <a:spLocks/>
          </p:cNvSpPr>
          <p:nvPr/>
        </p:nvSpPr>
        <p:spPr bwMode="auto">
          <a:xfrm>
            <a:off x="2452688" y="1725613"/>
            <a:ext cx="1587" cy="1587"/>
          </a:xfrm>
          <a:custGeom>
            <a:avLst/>
            <a:gdLst>
              <a:gd name="T0" fmla="*/ 0 w 36"/>
              <a:gd name="T1" fmla="*/ 2147483647 h 13"/>
              <a:gd name="T2" fmla="*/ 2147483647 w 36"/>
              <a:gd name="T3" fmla="*/ 0 h 13"/>
              <a:gd name="T4" fmla="*/ 2147483647 w 36"/>
              <a:gd name="T5" fmla="*/ 0 h 13"/>
              <a:gd name="T6" fmla="*/ 0 60000 65536"/>
              <a:gd name="T7" fmla="*/ 0 60000 65536"/>
              <a:gd name="T8" fmla="*/ 0 60000 65536"/>
              <a:gd name="T9" fmla="*/ 0 w 36"/>
              <a:gd name="T10" fmla="*/ 0 h 13"/>
              <a:gd name="T11" fmla="*/ 36 w 36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" h="13">
                <a:moveTo>
                  <a:pt x="0" y="13"/>
                </a:moveTo>
                <a:lnTo>
                  <a:pt x="35" y="0"/>
                </a:lnTo>
                <a:lnTo>
                  <a:pt x="36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4" name="Freeform 1004"/>
          <p:cNvSpPr>
            <a:spLocks/>
          </p:cNvSpPr>
          <p:nvPr/>
        </p:nvSpPr>
        <p:spPr bwMode="auto">
          <a:xfrm>
            <a:off x="2452688" y="1727200"/>
            <a:ext cx="1587" cy="1588"/>
          </a:xfrm>
          <a:custGeom>
            <a:avLst/>
            <a:gdLst>
              <a:gd name="T0" fmla="*/ 0 w 25"/>
              <a:gd name="T1" fmla="*/ 0 h 18"/>
              <a:gd name="T2" fmla="*/ 2147483647 w 25"/>
              <a:gd name="T3" fmla="*/ 2147483647 h 18"/>
              <a:gd name="T4" fmla="*/ 2147483647 w 25"/>
              <a:gd name="T5" fmla="*/ 2147483647 h 18"/>
              <a:gd name="T6" fmla="*/ 0 60000 65536"/>
              <a:gd name="T7" fmla="*/ 0 60000 65536"/>
              <a:gd name="T8" fmla="*/ 0 60000 65536"/>
              <a:gd name="T9" fmla="*/ 0 w 25"/>
              <a:gd name="T10" fmla="*/ 0 h 18"/>
              <a:gd name="T11" fmla="*/ 25 w 25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8">
                <a:moveTo>
                  <a:pt x="0" y="0"/>
                </a:moveTo>
                <a:lnTo>
                  <a:pt x="24" y="18"/>
                </a:lnTo>
                <a:lnTo>
                  <a:pt x="25" y="18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5" name="Freeform 1005"/>
          <p:cNvSpPr>
            <a:spLocks/>
          </p:cNvSpPr>
          <p:nvPr/>
        </p:nvSpPr>
        <p:spPr bwMode="auto">
          <a:xfrm>
            <a:off x="2454275" y="1725613"/>
            <a:ext cx="1588" cy="1587"/>
          </a:xfrm>
          <a:custGeom>
            <a:avLst/>
            <a:gdLst>
              <a:gd name="T0" fmla="*/ 0 w 12"/>
              <a:gd name="T1" fmla="*/ 2147483647 h 31"/>
              <a:gd name="T2" fmla="*/ 2147483647 w 12"/>
              <a:gd name="T3" fmla="*/ 0 h 31"/>
              <a:gd name="T4" fmla="*/ 2147483647 w 12"/>
              <a:gd name="T5" fmla="*/ 0 h 31"/>
              <a:gd name="T6" fmla="*/ 0 60000 65536"/>
              <a:gd name="T7" fmla="*/ 0 60000 65536"/>
              <a:gd name="T8" fmla="*/ 0 60000 65536"/>
              <a:gd name="T9" fmla="*/ 0 w 12"/>
              <a:gd name="T10" fmla="*/ 0 h 31"/>
              <a:gd name="T11" fmla="*/ 12 w 1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31">
                <a:moveTo>
                  <a:pt x="0" y="31"/>
                </a:moveTo>
                <a:lnTo>
                  <a:pt x="11" y="0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6" name="Freeform 1006"/>
          <p:cNvSpPr>
            <a:spLocks/>
          </p:cNvSpPr>
          <p:nvPr/>
        </p:nvSpPr>
        <p:spPr bwMode="auto">
          <a:xfrm>
            <a:off x="2482850" y="1727200"/>
            <a:ext cx="1588" cy="1588"/>
          </a:xfrm>
          <a:custGeom>
            <a:avLst/>
            <a:gdLst>
              <a:gd name="T0" fmla="*/ 0 w 26"/>
              <a:gd name="T1" fmla="*/ 2147483647 h 29"/>
              <a:gd name="T2" fmla="*/ 2147483647 w 26"/>
              <a:gd name="T3" fmla="*/ 0 h 29"/>
              <a:gd name="T4" fmla="*/ 2147483647 w 26"/>
              <a:gd name="T5" fmla="*/ 0 h 29"/>
              <a:gd name="T6" fmla="*/ 0 60000 65536"/>
              <a:gd name="T7" fmla="*/ 0 60000 65536"/>
              <a:gd name="T8" fmla="*/ 0 60000 65536"/>
              <a:gd name="T9" fmla="*/ 0 w 26"/>
              <a:gd name="T10" fmla="*/ 0 h 29"/>
              <a:gd name="T11" fmla="*/ 26 w 26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29">
                <a:moveTo>
                  <a:pt x="0" y="29"/>
                </a:moveTo>
                <a:lnTo>
                  <a:pt x="25" y="0"/>
                </a:lnTo>
                <a:lnTo>
                  <a:pt x="26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7" name="Freeform 1007"/>
          <p:cNvSpPr>
            <a:spLocks/>
          </p:cNvSpPr>
          <p:nvPr/>
        </p:nvSpPr>
        <p:spPr bwMode="auto">
          <a:xfrm>
            <a:off x="2482850" y="1728788"/>
            <a:ext cx="1588" cy="1587"/>
          </a:xfrm>
          <a:custGeom>
            <a:avLst/>
            <a:gdLst>
              <a:gd name="T0" fmla="*/ 0 w 31"/>
              <a:gd name="T1" fmla="*/ 0 h 3"/>
              <a:gd name="T2" fmla="*/ 2147483647 w 31"/>
              <a:gd name="T3" fmla="*/ 2147483647 h 3"/>
              <a:gd name="T4" fmla="*/ 2147483647 w 31"/>
              <a:gd name="T5" fmla="*/ 2147483647 h 3"/>
              <a:gd name="T6" fmla="*/ 0 60000 65536"/>
              <a:gd name="T7" fmla="*/ 0 60000 65536"/>
              <a:gd name="T8" fmla="*/ 0 60000 65536"/>
              <a:gd name="T9" fmla="*/ 0 w 31"/>
              <a:gd name="T10" fmla="*/ 0 h 3"/>
              <a:gd name="T11" fmla="*/ 31 w 31"/>
              <a:gd name="T12" fmla="*/ 3 h 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3">
                <a:moveTo>
                  <a:pt x="0" y="0"/>
                </a:moveTo>
                <a:lnTo>
                  <a:pt x="30" y="3"/>
                </a:lnTo>
                <a:lnTo>
                  <a:pt x="31" y="3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8" name="Freeform 1008"/>
          <p:cNvSpPr>
            <a:spLocks/>
          </p:cNvSpPr>
          <p:nvPr/>
        </p:nvSpPr>
        <p:spPr bwMode="auto">
          <a:xfrm>
            <a:off x="2484438" y="1727200"/>
            <a:ext cx="1587" cy="1588"/>
          </a:xfrm>
          <a:custGeom>
            <a:avLst/>
            <a:gdLst>
              <a:gd name="T0" fmla="*/ 2147483647 w 5"/>
              <a:gd name="T1" fmla="*/ 2147483647 h 32"/>
              <a:gd name="T2" fmla="*/ 0 w 5"/>
              <a:gd name="T3" fmla="*/ 0 h 32"/>
              <a:gd name="T4" fmla="*/ 2147483647 w 5"/>
              <a:gd name="T5" fmla="*/ 0 h 32"/>
              <a:gd name="T6" fmla="*/ 0 60000 65536"/>
              <a:gd name="T7" fmla="*/ 0 60000 65536"/>
              <a:gd name="T8" fmla="*/ 0 60000 65536"/>
              <a:gd name="T9" fmla="*/ 0 w 5"/>
              <a:gd name="T10" fmla="*/ 0 h 32"/>
              <a:gd name="T11" fmla="*/ 5 w 5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32">
                <a:moveTo>
                  <a:pt x="5" y="32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9" name="Freeform 1009"/>
          <p:cNvSpPr>
            <a:spLocks/>
          </p:cNvSpPr>
          <p:nvPr/>
        </p:nvSpPr>
        <p:spPr bwMode="auto">
          <a:xfrm>
            <a:off x="2478088" y="1725613"/>
            <a:ext cx="1587" cy="1587"/>
          </a:xfrm>
          <a:custGeom>
            <a:avLst/>
            <a:gdLst>
              <a:gd name="T0" fmla="*/ 0 w 46"/>
              <a:gd name="T1" fmla="*/ 0 h 6"/>
              <a:gd name="T2" fmla="*/ 2147483647 w 46"/>
              <a:gd name="T3" fmla="*/ 2147483647 h 6"/>
              <a:gd name="T4" fmla="*/ 2147483647 w 46"/>
              <a:gd name="T5" fmla="*/ 2147483647 h 6"/>
              <a:gd name="T6" fmla="*/ 0 60000 65536"/>
              <a:gd name="T7" fmla="*/ 0 60000 65536"/>
              <a:gd name="T8" fmla="*/ 0 60000 65536"/>
              <a:gd name="T9" fmla="*/ 0 w 46"/>
              <a:gd name="T10" fmla="*/ 0 h 6"/>
              <a:gd name="T11" fmla="*/ 46 w 46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6">
                <a:moveTo>
                  <a:pt x="0" y="0"/>
                </a:moveTo>
                <a:lnTo>
                  <a:pt x="45" y="6"/>
                </a:lnTo>
                <a:lnTo>
                  <a:pt x="46" y="6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0" name="Freeform 1010"/>
          <p:cNvSpPr>
            <a:spLocks/>
          </p:cNvSpPr>
          <p:nvPr/>
        </p:nvSpPr>
        <p:spPr bwMode="auto">
          <a:xfrm>
            <a:off x="2506663" y="1728788"/>
            <a:ext cx="1587" cy="3175"/>
          </a:xfrm>
          <a:custGeom>
            <a:avLst/>
            <a:gdLst>
              <a:gd name="T0" fmla="*/ 0 w 24"/>
              <a:gd name="T1" fmla="*/ 2147483647 h 28"/>
              <a:gd name="T2" fmla="*/ 2147483647 w 24"/>
              <a:gd name="T3" fmla="*/ 0 h 28"/>
              <a:gd name="T4" fmla="*/ 2147483647 w 24"/>
              <a:gd name="T5" fmla="*/ 0 h 28"/>
              <a:gd name="T6" fmla="*/ 0 60000 65536"/>
              <a:gd name="T7" fmla="*/ 0 60000 65536"/>
              <a:gd name="T8" fmla="*/ 0 60000 65536"/>
              <a:gd name="T9" fmla="*/ 0 w 24"/>
              <a:gd name="T10" fmla="*/ 0 h 28"/>
              <a:gd name="T11" fmla="*/ 24 w 24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28">
                <a:moveTo>
                  <a:pt x="0" y="28"/>
                </a:moveTo>
                <a:lnTo>
                  <a:pt x="23" y="0"/>
                </a:lnTo>
                <a:lnTo>
                  <a:pt x="24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1" name="Freeform 1011"/>
          <p:cNvSpPr>
            <a:spLocks/>
          </p:cNvSpPr>
          <p:nvPr/>
        </p:nvSpPr>
        <p:spPr bwMode="auto">
          <a:xfrm>
            <a:off x="2508250" y="1728788"/>
            <a:ext cx="1588" cy="3175"/>
          </a:xfrm>
          <a:custGeom>
            <a:avLst/>
            <a:gdLst>
              <a:gd name="T0" fmla="*/ 2147483647 w 5"/>
              <a:gd name="T1" fmla="*/ 2147483647 h 28"/>
              <a:gd name="T2" fmla="*/ 0 w 5"/>
              <a:gd name="T3" fmla="*/ 0 h 28"/>
              <a:gd name="T4" fmla="*/ 2147483647 w 5"/>
              <a:gd name="T5" fmla="*/ 0 h 28"/>
              <a:gd name="T6" fmla="*/ 0 60000 65536"/>
              <a:gd name="T7" fmla="*/ 0 60000 65536"/>
              <a:gd name="T8" fmla="*/ 0 60000 65536"/>
              <a:gd name="T9" fmla="*/ 0 w 5"/>
              <a:gd name="T10" fmla="*/ 0 h 28"/>
              <a:gd name="T11" fmla="*/ 5 w 5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28">
                <a:moveTo>
                  <a:pt x="5" y="28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2" name="Freeform 1012"/>
          <p:cNvSpPr>
            <a:spLocks/>
          </p:cNvSpPr>
          <p:nvPr/>
        </p:nvSpPr>
        <p:spPr bwMode="auto">
          <a:xfrm>
            <a:off x="2513013" y="1727200"/>
            <a:ext cx="3175" cy="3175"/>
          </a:xfrm>
          <a:custGeom>
            <a:avLst/>
            <a:gdLst>
              <a:gd name="T0" fmla="*/ 0 w 41"/>
              <a:gd name="T1" fmla="*/ 2147483647 h 41"/>
              <a:gd name="T2" fmla="*/ 2147483647 w 41"/>
              <a:gd name="T3" fmla="*/ 0 h 41"/>
              <a:gd name="T4" fmla="*/ 2147483647 w 41"/>
              <a:gd name="T5" fmla="*/ 0 h 41"/>
              <a:gd name="T6" fmla="*/ 0 60000 65536"/>
              <a:gd name="T7" fmla="*/ 0 60000 65536"/>
              <a:gd name="T8" fmla="*/ 0 60000 65536"/>
              <a:gd name="T9" fmla="*/ 0 w 41"/>
              <a:gd name="T10" fmla="*/ 0 h 41"/>
              <a:gd name="T11" fmla="*/ 41 w 41"/>
              <a:gd name="T12" fmla="*/ 41 h 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" h="41">
                <a:moveTo>
                  <a:pt x="0" y="41"/>
                </a:moveTo>
                <a:lnTo>
                  <a:pt x="40" y="0"/>
                </a:lnTo>
                <a:lnTo>
                  <a:pt x="4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3" name="Freeform 1013"/>
          <p:cNvSpPr>
            <a:spLocks/>
          </p:cNvSpPr>
          <p:nvPr/>
        </p:nvSpPr>
        <p:spPr bwMode="auto">
          <a:xfrm>
            <a:off x="2516188" y="1727200"/>
            <a:ext cx="1587" cy="3175"/>
          </a:xfrm>
          <a:custGeom>
            <a:avLst/>
            <a:gdLst>
              <a:gd name="T0" fmla="*/ 2147483647 w 6"/>
              <a:gd name="T1" fmla="*/ 2147483647 h 48"/>
              <a:gd name="T2" fmla="*/ 0 w 6"/>
              <a:gd name="T3" fmla="*/ 0 h 48"/>
              <a:gd name="T4" fmla="*/ 2147483647 w 6"/>
              <a:gd name="T5" fmla="*/ 0 h 48"/>
              <a:gd name="T6" fmla="*/ 0 60000 65536"/>
              <a:gd name="T7" fmla="*/ 0 60000 65536"/>
              <a:gd name="T8" fmla="*/ 0 60000 65536"/>
              <a:gd name="T9" fmla="*/ 0 w 6"/>
              <a:gd name="T10" fmla="*/ 0 h 48"/>
              <a:gd name="T11" fmla="*/ 6 w 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48">
                <a:moveTo>
                  <a:pt x="6" y="48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4" name="Freeform 1014"/>
          <p:cNvSpPr>
            <a:spLocks/>
          </p:cNvSpPr>
          <p:nvPr/>
        </p:nvSpPr>
        <p:spPr bwMode="auto">
          <a:xfrm>
            <a:off x="2513013" y="1730375"/>
            <a:ext cx="3175" cy="1588"/>
          </a:xfrm>
          <a:custGeom>
            <a:avLst/>
            <a:gdLst>
              <a:gd name="T0" fmla="*/ 0 w 47"/>
              <a:gd name="T1" fmla="*/ 0 h 7"/>
              <a:gd name="T2" fmla="*/ 2147483647 w 47"/>
              <a:gd name="T3" fmla="*/ 2147483647 h 7"/>
              <a:gd name="T4" fmla="*/ 2147483647 w 47"/>
              <a:gd name="T5" fmla="*/ 2147483647 h 7"/>
              <a:gd name="T6" fmla="*/ 0 60000 65536"/>
              <a:gd name="T7" fmla="*/ 0 60000 65536"/>
              <a:gd name="T8" fmla="*/ 0 60000 65536"/>
              <a:gd name="T9" fmla="*/ 0 w 47"/>
              <a:gd name="T10" fmla="*/ 0 h 7"/>
              <a:gd name="T11" fmla="*/ 47 w 47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" h="7">
                <a:moveTo>
                  <a:pt x="0" y="0"/>
                </a:moveTo>
                <a:lnTo>
                  <a:pt x="46" y="7"/>
                </a:lnTo>
                <a:lnTo>
                  <a:pt x="47" y="7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5" name="Freeform 1015"/>
          <p:cNvSpPr>
            <a:spLocks/>
          </p:cNvSpPr>
          <p:nvPr/>
        </p:nvSpPr>
        <p:spPr bwMode="auto">
          <a:xfrm>
            <a:off x="2500313" y="1728788"/>
            <a:ext cx="3175" cy="1587"/>
          </a:xfrm>
          <a:custGeom>
            <a:avLst/>
            <a:gdLst>
              <a:gd name="T0" fmla="*/ 0 w 37"/>
              <a:gd name="T1" fmla="*/ 2147483647 h 14"/>
              <a:gd name="T2" fmla="*/ 2147483647 w 37"/>
              <a:gd name="T3" fmla="*/ 0 h 14"/>
              <a:gd name="T4" fmla="*/ 2147483647 w 37"/>
              <a:gd name="T5" fmla="*/ 0 h 14"/>
              <a:gd name="T6" fmla="*/ 0 60000 65536"/>
              <a:gd name="T7" fmla="*/ 0 60000 65536"/>
              <a:gd name="T8" fmla="*/ 0 60000 65536"/>
              <a:gd name="T9" fmla="*/ 0 w 37"/>
              <a:gd name="T10" fmla="*/ 0 h 14"/>
              <a:gd name="T11" fmla="*/ 37 w 3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" h="14">
                <a:moveTo>
                  <a:pt x="0" y="14"/>
                </a:moveTo>
                <a:lnTo>
                  <a:pt x="36" y="0"/>
                </a:lnTo>
                <a:lnTo>
                  <a:pt x="37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6" name="Freeform 1016"/>
          <p:cNvSpPr>
            <a:spLocks/>
          </p:cNvSpPr>
          <p:nvPr/>
        </p:nvSpPr>
        <p:spPr bwMode="auto">
          <a:xfrm>
            <a:off x="2500313" y="1728788"/>
            <a:ext cx="1587" cy="1587"/>
          </a:xfrm>
          <a:custGeom>
            <a:avLst/>
            <a:gdLst>
              <a:gd name="T0" fmla="*/ 0 w 27"/>
              <a:gd name="T1" fmla="*/ 0 h 17"/>
              <a:gd name="T2" fmla="*/ 2147483647 w 27"/>
              <a:gd name="T3" fmla="*/ 2147483647 h 17"/>
              <a:gd name="T4" fmla="*/ 2147483647 w 27"/>
              <a:gd name="T5" fmla="*/ 2147483647 h 17"/>
              <a:gd name="T6" fmla="*/ 0 60000 65536"/>
              <a:gd name="T7" fmla="*/ 0 60000 65536"/>
              <a:gd name="T8" fmla="*/ 0 60000 65536"/>
              <a:gd name="T9" fmla="*/ 0 w 27"/>
              <a:gd name="T10" fmla="*/ 0 h 17"/>
              <a:gd name="T11" fmla="*/ 27 w 27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7">
                <a:moveTo>
                  <a:pt x="0" y="0"/>
                </a:moveTo>
                <a:lnTo>
                  <a:pt x="26" y="17"/>
                </a:lnTo>
                <a:lnTo>
                  <a:pt x="27" y="17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7" name="Freeform 1017"/>
          <p:cNvSpPr>
            <a:spLocks/>
          </p:cNvSpPr>
          <p:nvPr/>
        </p:nvSpPr>
        <p:spPr bwMode="auto">
          <a:xfrm>
            <a:off x="2501900" y="1728788"/>
            <a:ext cx="1588" cy="1587"/>
          </a:xfrm>
          <a:custGeom>
            <a:avLst/>
            <a:gdLst>
              <a:gd name="T0" fmla="*/ 0 w 11"/>
              <a:gd name="T1" fmla="*/ 2147483647 h 31"/>
              <a:gd name="T2" fmla="*/ 2147483647 w 11"/>
              <a:gd name="T3" fmla="*/ 0 h 31"/>
              <a:gd name="T4" fmla="*/ 2147483647 w 11"/>
              <a:gd name="T5" fmla="*/ 0 h 31"/>
              <a:gd name="T6" fmla="*/ 0 60000 65536"/>
              <a:gd name="T7" fmla="*/ 0 60000 65536"/>
              <a:gd name="T8" fmla="*/ 0 60000 65536"/>
              <a:gd name="T9" fmla="*/ 0 w 11"/>
              <a:gd name="T10" fmla="*/ 0 h 31"/>
              <a:gd name="T11" fmla="*/ 11 w 11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31">
                <a:moveTo>
                  <a:pt x="0" y="31"/>
                </a:moveTo>
                <a:lnTo>
                  <a:pt x="10" y="0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8" name="Freeform 1018"/>
          <p:cNvSpPr>
            <a:spLocks/>
          </p:cNvSpPr>
          <p:nvPr/>
        </p:nvSpPr>
        <p:spPr bwMode="auto">
          <a:xfrm>
            <a:off x="2433638" y="1711325"/>
            <a:ext cx="1587" cy="3175"/>
          </a:xfrm>
          <a:custGeom>
            <a:avLst/>
            <a:gdLst>
              <a:gd name="T0" fmla="*/ 0 w 11"/>
              <a:gd name="T1" fmla="*/ 2147483647 h 31"/>
              <a:gd name="T2" fmla="*/ 2147483647 w 11"/>
              <a:gd name="T3" fmla="*/ 0 h 31"/>
              <a:gd name="T4" fmla="*/ 2147483647 w 11"/>
              <a:gd name="T5" fmla="*/ 0 h 31"/>
              <a:gd name="T6" fmla="*/ 0 60000 65536"/>
              <a:gd name="T7" fmla="*/ 0 60000 65536"/>
              <a:gd name="T8" fmla="*/ 0 60000 65536"/>
              <a:gd name="T9" fmla="*/ 0 w 11"/>
              <a:gd name="T10" fmla="*/ 0 h 31"/>
              <a:gd name="T11" fmla="*/ 11 w 11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31">
                <a:moveTo>
                  <a:pt x="0" y="31"/>
                </a:moveTo>
                <a:lnTo>
                  <a:pt x="10" y="0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9" name="Freeform 1019"/>
          <p:cNvSpPr>
            <a:spLocks/>
          </p:cNvSpPr>
          <p:nvPr/>
        </p:nvSpPr>
        <p:spPr bwMode="auto">
          <a:xfrm>
            <a:off x="2409825" y="1720850"/>
            <a:ext cx="1588" cy="1588"/>
          </a:xfrm>
          <a:custGeom>
            <a:avLst/>
            <a:gdLst>
              <a:gd name="T0" fmla="*/ 0 w 25"/>
              <a:gd name="T1" fmla="*/ 2147483647 h 29"/>
              <a:gd name="T2" fmla="*/ 2147483647 w 25"/>
              <a:gd name="T3" fmla="*/ 0 h 29"/>
              <a:gd name="T4" fmla="*/ 2147483647 w 25"/>
              <a:gd name="T5" fmla="*/ 0 h 29"/>
              <a:gd name="T6" fmla="*/ 0 60000 65536"/>
              <a:gd name="T7" fmla="*/ 0 60000 65536"/>
              <a:gd name="T8" fmla="*/ 0 60000 65536"/>
              <a:gd name="T9" fmla="*/ 0 w 25"/>
              <a:gd name="T10" fmla="*/ 0 h 29"/>
              <a:gd name="T11" fmla="*/ 25 w 25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29">
                <a:moveTo>
                  <a:pt x="0" y="29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0" name="Freeform 1020"/>
          <p:cNvSpPr>
            <a:spLocks/>
          </p:cNvSpPr>
          <p:nvPr/>
        </p:nvSpPr>
        <p:spPr bwMode="auto">
          <a:xfrm>
            <a:off x="2409825" y="1722438"/>
            <a:ext cx="3175" cy="1587"/>
          </a:xfrm>
          <a:custGeom>
            <a:avLst/>
            <a:gdLst>
              <a:gd name="T0" fmla="*/ 0 w 30"/>
              <a:gd name="T1" fmla="*/ 0 h 3"/>
              <a:gd name="T2" fmla="*/ 2147483647 w 30"/>
              <a:gd name="T3" fmla="*/ 2147483647 h 3"/>
              <a:gd name="T4" fmla="*/ 2147483647 w 30"/>
              <a:gd name="T5" fmla="*/ 2147483647 h 3"/>
              <a:gd name="T6" fmla="*/ 0 60000 65536"/>
              <a:gd name="T7" fmla="*/ 0 60000 65536"/>
              <a:gd name="T8" fmla="*/ 0 60000 65536"/>
              <a:gd name="T9" fmla="*/ 0 w 30"/>
              <a:gd name="T10" fmla="*/ 0 h 3"/>
              <a:gd name="T11" fmla="*/ 30 w 30"/>
              <a:gd name="T12" fmla="*/ 3 h 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">
                <a:moveTo>
                  <a:pt x="0" y="0"/>
                </a:moveTo>
                <a:lnTo>
                  <a:pt x="29" y="3"/>
                </a:lnTo>
                <a:lnTo>
                  <a:pt x="30" y="3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1" name="Freeform 1021"/>
          <p:cNvSpPr>
            <a:spLocks/>
          </p:cNvSpPr>
          <p:nvPr/>
        </p:nvSpPr>
        <p:spPr bwMode="auto">
          <a:xfrm>
            <a:off x="2411413" y="1720850"/>
            <a:ext cx="1587" cy="1588"/>
          </a:xfrm>
          <a:custGeom>
            <a:avLst/>
            <a:gdLst>
              <a:gd name="T0" fmla="*/ 2147483647 w 5"/>
              <a:gd name="T1" fmla="*/ 2147483647 h 32"/>
              <a:gd name="T2" fmla="*/ 0 w 5"/>
              <a:gd name="T3" fmla="*/ 0 h 32"/>
              <a:gd name="T4" fmla="*/ 2147483647 w 5"/>
              <a:gd name="T5" fmla="*/ 0 h 32"/>
              <a:gd name="T6" fmla="*/ 0 60000 65536"/>
              <a:gd name="T7" fmla="*/ 0 60000 65536"/>
              <a:gd name="T8" fmla="*/ 0 60000 65536"/>
              <a:gd name="T9" fmla="*/ 0 w 5"/>
              <a:gd name="T10" fmla="*/ 0 h 32"/>
              <a:gd name="T11" fmla="*/ 5 w 5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32">
                <a:moveTo>
                  <a:pt x="5" y="32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2" name="Freeform 1022"/>
          <p:cNvSpPr>
            <a:spLocks/>
          </p:cNvSpPr>
          <p:nvPr/>
        </p:nvSpPr>
        <p:spPr bwMode="auto">
          <a:xfrm>
            <a:off x="2405063" y="1711325"/>
            <a:ext cx="3175" cy="3175"/>
          </a:xfrm>
          <a:custGeom>
            <a:avLst/>
            <a:gdLst>
              <a:gd name="T0" fmla="*/ 0 w 41"/>
              <a:gd name="T1" fmla="*/ 2147483647 h 41"/>
              <a:gd name="T2" fmla="*/ 2147483647 w 41"/>
              <a:gd name="T3" fmla="*/ 0 h 41"/>
              <a:gd name="T4" fmla="*/ 2147483647 w 41"/>
              <a:gd name="T5" fmla="*/ 0 h 41"/>
              <a:gd name="T6" fmla="*/ 0 60000 65536"/>
              <a:gd name="T7" fmla="*/ 0 60000 65536"/>
              <a:gd name="T8" fmla="*/ 0 60000 65536"/>
              <a:gd name="T9" fmla="*/ 0 w 41"/>
              <a:gd name="T10" fmla="*/ 0 h 41"/>
              <a:gd name="T11" fmla="*/ 41 w 41"/>
              <a:gd name="T12" fmla="*/ 41 h 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" h="41">
                <a:moveTo>
                  <a:pt x="0" y="41"/>
                </a:moveTo>
                <a:lnTo>
                  <a:pt x="40" y="0"/>
                </a:lnTo>
                <a:lnTo>
                  <a:pt x="4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3" name="Freeform 1023"/>
          <p:cNvSpPr>
            <a:spLocks/>
          </p:cNvSpPr>
          <p:nvPr/>
        </p:nvSpPr>
        <p:spPr bwMode="auto">
          <a:xfrm>
            <a:off x="2408238" y="1711325"/>
            <a:ext cx="1587" cy="3175"/>
          </a:xfrm>
          <a:custGeom>
            <a:avLst/>
            <a:gdLst>
              <a:gd name="T0" fmla="*/ 2147483647 w 5"/>
              <a:gd name="T1" fmla="*/ 2147483647 h 49"/>
              <a:gd name="T2" fmla="*/ 0 w 5"/>
              <a:gd name="T3" fmla="*/ 0 h 49"/>
              <a:gd name="T4" fmla="*/ 2147483647 w 5"/>
              <a:gd name="T5" fmla="*/ 0 h 49"/>
              <a:gd name="T6" fmla="*/ 0 60000 65536"/>
              <a:gd name="T7" fmla="*/ 0 60000 65536"/>
              <a:gd name="T8" fmla="*/ 0 60000 65536"/>
              <a:gd name="T9" fmla="*/ 0 w 5"/>
              <a:gd name="T10" fmla="*/ 0 h 49"/>
              <a:gd name="T11" fmla="*/ 5 w 5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49">
                <a:moveTo>
                  <a:pt x="5" y="49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4" name="Freeform 0"/>
          <p:cNvSpPr>
            <a:spLocks/>
          </p:cNvSpPr>
          <p:nvPr/>
        </p:nvSpPr>
        <p:spPr bwMode="auto">
          <a:xfrm>
            <a:off x="2405063" y="1714500"/>
            <a:ext cx="3175" cy="1588"/>
          </a:xfrm>
          <a:custGeom>
            <a:avLst/>
            <a:gdLst>
              <a:gd name="T0" fmla="*/ 0 w 46"/>
              <a:gd name="T1" fmla="*/ 0 h 8"/>
              <a:gd name="T2" fmla="*/ 2147483647 w 46"/>
              <a:gd name="T3" fmla="*/ 2147483647 h 8"/>
              <a:gd name="T4" fmla="*/ 2147483647 w 46"/>
              <a:gd name="T5" fmla="*/ 2147483647 h 8"/>
              <a:gd name="T6" fmla="*/ 0 60000 65536"/>
              <a:gd name="T7" fmla="*/ 0 60000 65536"/>
              <a:gd name="T8" fmla="*/ 0 60000 65536"/>
              <a:gd name="T9" fmla="*/ 0 w 46"/>
              <a:gd name="T10" fmla="*/ 0 h 8"/>
              <a:gd name="T11" fmla="*/ 46 w 46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8">
                <a:moveTo>
                  <a:pt x="0" y="0"/>
                </a:moveTo>
                <a:lnTo>
                  <a:pt x="45" y="8"/>
                </a:lnTo>
                <a:lnTo>
                  <a:pt x="46" y="8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5" name="Freeform 1"/>
          <p:cNvSpPr>
            <a:spLocks/>
          </p:cNvSpPr>
          <p:nvPr/>
        </p:nvSpPr>
        <p:spPr bwMode="auto">
          <a:xfrm>
            <a:off x="2432050" y="1711325"/>
            <a:ext cx="3175" cy="1588"/>
          </a:xfrm>
          <a:custGeom>
            <a:avLst/>
            <a:gdLst>
              <a:gd name="T0" fmla="*/ 0 w 37"/>
              <a:gd name="T1" fmla="*/ 2147483647 h 14"/>
              <a:gd name="T2" fmla="*/ 2147483647 w 37"/>
              <a:gd name="T3" fmla="*/ 0 h 14"/>
              <a:gd name="T4" fmla="*/ 2147483647 w 37"/>
              <a:gd name="T5" fmla="*/ 0 h 14"/>
              <a:gd name="T6" fmla="*/ 0 60000 65536"/>
              <a:gd name="T7" fmla="*/ 0 60000 65536"/>
              <a:gd name="T8" fmla="*/ 0 60000 65536"/>
              <a:gd name="T9" fmla="*/ 0 w 37"/>
              <a:gd name="T10" fmla="*/ 0 h 14"/>
              <a:gd name="T11" fmla="*/ 37 w 3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" h="14">
                <a:moveTo>
                  <a:pt x="0" y="14"/>
                </a:moveTo>
                <a:lnTo>
                  <a:pt x="36" y="0"/>
                </a:lnTo>
                <a:lnTo>
                  <a:pt x="37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6" name="Freeform 2"/>
          <p:cNvSpPr>
            <a:spLocks/>
          </p:cNvSpPr>
          <p:nvPr/>
        </p:nvSpPr>
        <p:spPr bwMode="auto">
          <a:xfrm>
            <a:off x="2432050" y="1712913"/>
            <a:ext cx="1588" cy="1587"/>
          </a:xfrm>
          <a:custGeom>
            <a:avLst/>
            <a:gdLst>
              <a:gd name="T0" fmla="*/ 0 w 27"/>
              <a:gd name="T1" fmla="*/ 0 h 18"/>
              <a:gd name="T2" fmla="*/ 2147483647 w 27"/>
              <a:gd name="T3" fmla="*/ 2147483647 h 18"/>
              <a:gd name="T4" fmla="*/ 2147483647 w 27"/>
              <a:gd name="T5" fmla="*/ 2147483647 h 18"/>
              <a:gd name="T6" fmla="*/ 0 60000 65536"/>
              <a:gd name="T7" fmla="*/ 0 60000 65536"/>
              <a:gd name="T8" fmla="*/ 0 60000 65536"/>
              <a:gd name="T9" fmla="*/ 0 w 27"/>
              <a:gd name="T10" fmla="*/ 0 h 18"/>
              <a:gd name="T11" fmla="*/ 27 w 27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8">
                <a:moveTo>
                  <a:pt x="0" y="0"/>
                </a:moveTo>
                <a:lnTo>
                  <a:pt x="26" y="18"/>
                </a:lnTo>
                <a:lnTo>
                  <a:pt x="27" y="18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7" name="Freeform 3"/>
          <p:cNvSpPr>
            <a:spLocks/>
          </p:cNvSpPr>
          <p:nvPr/>
        </p:nvSpPr>
        <p:spPr bwMode="auto">
          <a:xfrm>
            <a:off x="2441575" y="1716088"/>
            <a:ext cx="3175" cy="3175"/>
          </a:xfrm>
          <a:custGeom>
            <a:avLst/>
            <a:gdLst>
              <a:gd name="T0" fmla="*/ 0 w 41"/>
              <a:gd name="T1" fmla="*/ 2147483647 h 41"/>
              <a:gd name="T2" fmla="*/ 2147483647 w 41"/>
              <a:gd name="T3" fmla="*/ 0 h 41"/>
              <a:gd name="T4" fmla="*/ 2147483647 w 41"/>
              <a:gd name="T5" fmla="*/ 0 h 41"/>
              <a:gd name="T6" fmla="*/ 0 60000 65536"/>
              <a:gd name="T7" fmla="*/ 0 60000 65536"/>
              <a:gd name="T8" fmla="*/ 0 60000 65536"/>
              <a:gd name="T9" fmla="*/ 0 w 41"/>
              <a:gd name="T10" fmla="*/ 0 h 41"/>
              <a:gd name="T11" fmla="*/ 41 w 41"/>
              <a:gd name="T12" fmla="*/ 41 h 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" h="41">
                <a:moveTo>
                  <a:pt x="0" y="41"/>
                </a:moveTo>
                <a:lnTo>
                  <a:pt x="40" y="0"/>
                </a:lnTo>
                <a:lnTo>
                  <a:pt x="4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8" name="Freeform 4"/>
          <p:cNvSpPr>
            <a:spLocks/>
          </p:cNvSpPr>
          <p:nvPr/>
        </p:nvSpPr>
        <p:spPr bwMode="auto">
          <a:xfrm>
            <a:off x="2444750" y="1716088"/>
            <a:ext cx="1588" cy="3175"/>
          </a:xfrm>
          <a:custGeom>
            <a:avLst/>
            <a:gdLst>
              <a:gd name="T0" fmla="*/ 2147483647 w 6"/>
              <a:gd name="T1" fmla="*/ 2147483647 h 48"/>
              <a:gd name="T2" fmla="*/ 0 w 6"/>
              <a:gd name="T3" fmla="*/ 0 h 48"/>
              <a:gd name="T4" fmla="*/ 2147483647 w 6"/>
              <a:gd name="T5" fmla="*/ 0 h 48"/>
              <a:gd name="T6" fmla="*/ 0 60000 65536"/>
              <a:gd name="T7" fmla="*/ 0 60000 65536"/>
              <a:gd name="T8" fmla="*/ 0 60000 65536"/>
              <a:gd name="T9" fmla="*/ 0 w 6"/>
              <a:gd name="T10" fmla="*/ 0 h 48"/>
              <a:gd name="T11" fmla="*/ 6 w 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48">
                <a:moveTo>
                  <a:pt x="6" y="48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9" name="Freeform 5"/>
          <p:cNvSpPr>
            <a:spLocks/>
          </p:cNvSpPr>
          <p:nvPr/>
        </p:nvSpPr>
        <p:spPr bwMode="auto">
          <a:xfrm>
            <a:off x="2441575" y="1719263"/>
            <a:ext cx="3175" cy="1587"/>
          </a:xfrm>
          <a:custGeom>
            <a:avLst/>
            <a:gdLst>
              <a:gd name="T0" fmla="*/ 0 w 47"/>
              <a:gd name="T1" fmla="*/ 0 h 7"/>
              <a:gd name="T2" fmla="*/ 2147483647 w 47"/>
              <a:gd name="T3" fmla="*/ 2147483647 h 7"/>
              <a:gd name="T4" fmla="*/ 2147483647 w 47"/>
              <a:gd name="T5" fmla="*/ 2147483647 h 7"/>
              <a:gd name="T6" fmla="*/ 0 60000 65536"/>
              <a:gd name="T7" fmla="*/ 0 60000 65536"/>
              <a:gd name="T8" fmla="*/ 0 60000 65536"/>
              <a:gd name="T9" fmla="*/ 0 w 47"/>
              <a:gd name="T10" fmla="*/ 0 h 7"/>
              <a:gd name="T11" fmla="*/ 47 w 47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" h="7">
                <a:moveTo>
                  <a:pt x="0" y="0"/>
                </a:moveTo>
                <a:lnTo>
                  <a:pt x="46" y="7"/>
                </a:lnTo>
                <a:lnTo>
                  <a:pt x="47" y="7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0" name="Freeform 6"/>
          <p:cNvSpPr>
            <a:spLocks/>
          </p:cNvSpPr>
          <p:nvPr/>
        </p:nvSpPr>
        <p:spPr bwMode="auto">
          <a:xfrm>
            <a:off x="2481263" y="1714500"/>
            <a:ext cx="1587" cy="1588"/>
          </a:xfrm>
          <a:custGeom>
            <a:avLst/>
            <a:gdLst>
              <a:gd name="T0" fmla="*/ 0 w 36"/>
              <a:gd name="T1" fmla="*/ 2147483647 h 14"/>
              <a:gd name="T2" fmla="*/ 2147483647 w 36"/>
              <a:gd name="T3" fmla="*/ 0 h 14"/>
              <a:gd name="T4" fmla="*/ 2147483647 w 36"/>
              <a:gd name="T5" fmla="*/ 0 h 14"/>
              <a:gd name="T6" fmla="*/ 0 60000 65536"/>
              <a:gd name="T7" fmla="*/ 0 60000 65536"/>
              <a:gd name="T8" fmla="*/ 0 60000 65536"/>
              <a:gd name="T9" fmla="*/ 0 w 36"/>
              <a:gd name="T10" fmla="*/ 0 h 14"/>
              <a:gd name="T11" fmla="*/ 36 w 36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" h="14">
                <a:moveTo>
                  <a:pt x="0" y="14"/>
                </a:moveTo>
                <a:lnTo>
                  <a:pt x="35" y="0"/>
                </a:lnTo>
                <a:lnTo>
                  <a:pt x="36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1" name="Freeform 7"/>
          <p:cNvSpPr>
            <a:spLocks/>
          </p:cNvSpPr>
          <p:nvPr/>
        </p:nvSpPr>
        <p:spPr bwMode="auto">
          <a:xfrm>
            <a:off x="2481263" y="1716088"/>
            <a:ext cx="1587" cy="1587"/>
          </a:xfrm>
          <a:custGeom>
            <a:avLst/>
            <a:gdLst>
              <a:gd name="T0" fmla="*/ 0 w 26"/>
              <a:gd name="T1" fmla="*/ 0 h 17"/>
              <a:gd name="T2" fmla="*/ 2147483647 w 26"/>
              <a:gd name="T3" fmla="*/ 2147483647 h 17"/>
              <a:gd name="T4" fmla="*/ 2147483647 w 26"/>
              <a:gd name="T5" fmla="*/ 2147483647 h 17"/>
              <a:gd name="T6" fmla="*/ 0 60000 65536"/>
              <a:gd name="T7" fmla="*/ 0 60000 65536"/>
              <a:gd name="T8" fmla="*/ 0 60000 65536"/>
              <a:gd name="T9" fmla="*/ 0 w 26"/>
              <a:gd name="T10" fmla="*/ 0 h 17"/>
              <a:gd name="T11" fmla="*/ 26 w 26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17">
                <a:moveTo>
                  <a:pt x="0" y="0"/>
                </a:moveTo>
                <a:lnTo>
                  <a:pt x="25" y="17"/>
                </a:lnTo>
                <a:lnTo>
                  <a:pt x="26" y="17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2" name="Freeform 8"/>
          <p:cNvSpPr>
            <a:spLocks/>
          </p:cNvSpPr>
          <p:nvPr/>
        </p:nvSpPr>
        <p:spPr bwMode="auto">
          <a:xfrm>
            <a:off x="2482850" y="1714500"/>
            <a:ext cx="1588" cy="1588"/>
          </a:xfrm>
          <a:custGeom>
            <a:avLst/>
            <a:gdLst>
              <a:gd name="T0" fmla="*/ 0 w 11"/>
              <a:gd name="T1" fmla="*/ 2147483647 h 31"/>
              <a:gd name="T2" fmla="*/ 2147483647 w 11"/>
              <a:gd name="T3" fmla="*/ 0 h 31"/>
              <a:gd name="T4" fmla="*/ 2147483647 w 11"/>
              <a:gd name="T5" fmla="*/ 0 h 31"/>
              <a:gd name="T6" fmla="*/ 0 60000 65536"/>
              <a:gd name="T7" fmla="*/ 0 60000 65536"/>
              <a:gd name="T8" fmla="*/ 0 60000 65536"/>
              <a:gd name="T9" fmla="*/ 0 w 11"/>
              <a:gd name="T10" fmla="*/ 0 h 31"/>
              <a:gd name="T11" fmla="*/ 11 w 11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31">
                <a:moveTo>
                  <a:pt x="0" y="31"/>
                </a:moveTo>
                <a:lnTo>
                  <a:pt x="10" y="0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3" name="Freeform 9"/>
          <p:cNvSpPr>
            <a:spLocks/>
          </p:cNvSpPr>
          <p:nvPr/>
        </p:nvSpPr>
        <p:spPr bwMode="auto">
          <a:xfrm>
            <a:off x="2625725" y="1722438"/>
            <a:ext cx="3175" cy="1587"/>
          </a:xfrm>
          <a:custGeom>
            <a:avLst/>
            <a:gdLst>
              <a:gd name="T0" fmla="*/ 0 w 37"/>
              <a:gd name="T1" fmla="*/ 2147483647 h 13"/>
              <a:gd name="T2" fmla="*/ 2147483647 w 37"/>
              <a:gd name="T3" fmla="*/ 0 h 13"/>
              <a:gd name="T4" fmla="*/ 2147483647 w 37"/>
              <a:gd name="T5" fmla="*/ 0 h 13"/>
              <a:gd name="T6" fmla="*/ 0 60000 65536"/>
              <a:gd name="T7" fmla="*/ 0 60000 65536"/>
              <a:gd name="T8" fmla="*/ 0 60000 65536"/>
              <a:gd name="T9" fmla="*/ 0 w 37"/>
              <a:gd name="T10" fmla="*/ 0 h 13"/>
              <a:gd name="T11" fmla="*/ 37 w 37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" h="13">
                <a:moveTo>
                  <a:pt x="0" y="13"/>
                </a:moveTo>
                <a:lnTo>
                  <a:pt x="36" y="0"/>
                </a:lnTo>
                <a:lnTo>
                  <a:pt x="37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4" name="Freeform 10"/>
          <p:cNvSpPr>
            <a:spLocks/>
          </p:cNvSpPr>
          <p:nvPr/>
        </p:nvSpPr>
        <p:spPr bwMode="auto">
          <a:xfrm>
            <a:off x="2627313" y="1722438"/>
            <a:ext cx="1587" cy="1587"/>
          </a:xfrm>
          <a:custGeom>
            <a:avLst/>
            <a:gdLst>
              <a:gd name="T0" fmla="*/ 0 w 11"/>
              <a:gd name="T1" fmla="*/ 2147483647 h 31"/>
              <a:gd name="T2" fmla="*/ 2147483647 w 11"/>
              <a:gd name="T3" fmla="*/ 0 h 31"/>
              <a:gd name="T4" fmla="*/ 2147483647 w 11"/>
              <a:gd name="T5" fmla="*/ 0 h 31"/>
              <a:gd name="T6" fmla="*/ 0 60000 65536"/>
              <a:gd name="T7" fmla="*/ 0 60000 65536"/>
              <a:gd name="T8" fmla="*/ 0 60000 65536"/>
              <a:gd name="T9" fmla="*/ 0 w 11"/>
              <a:gd name="T10" fmla="*/ 0 h 31"/>
              <a:gd name="T11" fmla="*/ 11 w 11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31">
                <a:moveTo>
                  <a:pt x="0" y="31"/>
                </a:moveTo>
                <a:lnTo>
                  <a:pt x="10" y="0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5" name="Freeform 11"/>
          <p:cNvSpPr>
            <a:spLocks/>
          </p:cNvSpPr>
          <p:nvPr/>
        </p:nvSpPr>
        <p:spPr bwMode="auto">
          <a:xfrm>
            <a:off x="2551113" y="1730375"/>
            <a:ext cx="1587" cy="1588"/>
          </a:xfrm>
          <a:custGeom>
            <a:avLst/>
            <a:gdLst>
              <a:gd name="T0" fmla="*/ 0 w 19"/>
              <a:gd name="T1" fmla="*/ 2147483647 h 7"/>
              <a:gd name="T2" fmla="*/ 2147483647 w 19"/>
              <a:gd name="T3" fmla="*/ 0 h 7"/>
              <a:gd name="T4" fmla="*/ 2147483647 w 19"/>
              <a:gd name="T5" fmla="*/ 0 h 7"/>
              <a:gd name="T6" fmla="*/ 0 60000 65536"/>
              <a:gd name="T7" fmla="*/ 0 60000 65536"/>
              <a:gd name="T8" fmla="*/ 0 60000 65536"/>
              <a:gd name="T9" fmla="*/ 0 w 19"/>
              <a:gd name="T10" fmla="*/ 0 h 7"/>
              <a:gd name="T11" fmla="*/ 19 w 19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7">
                <a:moveTo>
                  <a:pt x="0" y="7"/>
                </a:moveTo>
                <a:lnTo>
                  <a:pt x="18" y="0"/>
                </a:lnTo>
                <a:lnTo>
                  <a:pt x="19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6" name="Freeform 12"/>
          <p:cNvSpPr>
            <a:spLocks/>
          </p:cNvSpPr>
          <p:nvPr/>
        </p:nvSpPr>
        <p:spPr bwMode="auto">
          <a:xfrm>
            <a:off x="2551113" y="1730375"/>
            <a:ext cx="1587" cy="1588"/>
          </a:xfrm>
          <a:custGeom>
            <a:avLst/>
            <a:gdLst>
              <a:gd name="T0" fmla="*/ 0 w 3"/>
              <a:gd name="T1" fmla="*/ 2147483647 h 7"/>
              <a:gd name="T2" fmla="*/ 2147483647 w 3"/>
              <a:gd name="T3" fmla="*/ 0 h 7"/>
              <a:gd name="T4" fmla="*/ 2147483647 w 3"/>
              <a:gd name="T5" fmla="*/ 0 h 7"/>
              <a:gd name="T6" fmla="*/ 0 60000 65536"/>
              <a:gd name="T7" fmla="*/ 0 60000 65536"/>
              <a:gd name="T8" fmla="*/ 0 60000 65536"/>
              <a:gd name="T9" fmla="*/ 0 w 3"/>
              <a:gd name="T10" fmla="*/ 0 h 7"/>
              <a:gd name="T11" fmla="*/ 3 w 3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" h="7">
                <a:moveTo>
                  <a:pt x="0" y="7"/>
                </a:moveTo>
                <a:lnTo>
                  <a:pt x="2" y="0"/>
                </a:lnTo>
                <a:lnTo>
                  <a:pt x="3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7" name="Freeform 13"/>
          <p:cNvSpPr>
            <a:spLocks/>
          </p:cNvSpPr>
          <p:nvPr/>
        </p:nvSpPr>
        <p:spPr bwMode="auto">
          <a:xfrm>
            <a:off x="2606675" y="1731963"/>
            <a:ext cx="28575" cy="6350"/>
          </a:xfrm>
          <a:custGeom>
            <a:avLst/>
            <a:gdLst>
              <a:gd name="T0" fmla="*/ 2147483647 w 430"/>
              <a:gd name="T1" fmla="*/ 2147483647 h 90"/>
              <a:gd name="T2" fmla="*/ 2147483647 w 430"/>
              <a:gd name="T3" fmla="*/ 0 h 90"/>
              <a:gd name="T4" fmla="*/ 0 w 430"/>
              <a:gd name="T5" fmla="*/ 2147483647 h 90"/>
              <a:gd name="T6" fmla="*/ 2147483647 w 430"/>
              <a:gd name="T7" fmla="*/ 2147483647 h 90"/>
              <a:gd name="T8" fmla="*/ 0 60000 65536"/>
              <a:gd name="T9" fmla="*/ 0 60000 65536"/>
              <a:gd name="T10" fmla="*/ 0 60000 65536"/>
              <a:gd name="T11" fmla="*/ 0 60000 65536"/>
              <a:gd name="T12" fmla="*/ 0 w 430"/>
              <a:gd name="T13" fmla="*/ 0 h 90"/>
              <a:gd name="T14" fmla="*/ 430 w 430"/>
              <a:gd name="T15" fmla="*/ 90 h 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0" h="90">
                <a:moveTo>
                  <a:pt x="430" y="90"/>
                </a:moveTo>
                <a:lnTo>
                  <a:pt x="215" y="0"/>
                </a:lnTo>
                <a:lnTo>
                  <a:pt x="0" y="90"/>
                </a:lnTo>
                <a:lnTo>
                  <a:pt x="1" y="9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8" name="Freeform 14"/>
          <p:cNvSpPr>
            <a:spLocks/>
          </p:cNvSpPr>
          <p:nvPr/>
        </p:nvSpPr>
        <p:spPr bwMode="auto">
          <a:xfrm>
            <a:off x="2608263" y="1735138"/>
            <a:ext cx="23812" cy="4762"/>
          </a:xfrm>
          <a:custGeom>
            <a:avLst/>
            <a:gdLst>
              <a:gd name="T0" fmla="*/ 2147483647 w 360"/>
              <a:gd name="T1" fmla="*/ 2147483647 h 75"/>
              <a:gd name="T2" fmla="*/ 2147483647 w 360"/>
              <a:gd name="T3" fmla="*/ 0 h 75"/>
              <a:gd name="T4" fmla="*/ 0 w 360"/>
              <a:gd name="T5" fmla="*/ 2147483647 h 75"/>
              <a:gd name="T6" fmla="*/ 2147483647 w 360"/>
              <a:gd name="T7" fmla="*/ 2147483647 h 75"/>
              <a:gd name="T8" fmla="*/ 0 60000 65536"/>
              <a:gd name="T9" fmla="*/ 0 60000 65536"/>
              <a:gd name="T10" fmla="*/ 0 60000 65536"/>
              <a:gd name="T11" fmla="*/ 0 60000 65536"/>
              <a:gd name="T12" fmla="*/ 0 w 360"/>
              <a:gd name="T13" fmla="*/ 0 h 75"/>
              <a:gd name="T14" fmla="*/ 360 w 360"/>
              <a:gd name="T15" fmla="*/ 75 h 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0" h="75">
                <a:moveTo>
                  <a:pt x="360" y="75"/>
                </a:moveTo>
                <a:lnTo>
                  <a:pt x="180" y="0"/>
                </a:lnTo>
                <a:lnTo>
                  <a:pt x="0" y="75"/>
                </a:lnTo>
                <a:lnTo>
                  <a:pt x="1" y="75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9" name="Freeform 15"/>
          <p:cNvSpPr>
            <a:spLocks/>
          </p:cNvSpPr>
          <p:nvPr/>
        </p:nvSpPr>
        <p:spPr bwMode="auto">
          <a:xfrm>
            <a:off x="2625725" y="1724025"/>
            <a:ext cx="1588" cy="1588"/>
          </a:xfrm>
          <a:custGeom>
            <a:avLst/>
            <a:gdLst>
              <a:gd name="T0" fmla="*/ 0 w 26"/>
              <a:gd name="T1" fmla="*/ 0 h 18"/>
              <a:gd name="T2" fmla="*/ 2147483647 w 26"/>
              <a:gd name="T3" fmla="*/ 2147483647 h 18"/>
              <a:gd name="T4" fmla="*/ 2147483647 w 26"/>
              <a:gd name="T5" fmla="*/ 2147483647 h 18"/>
              <a:gd name="T6" fmla="*/ 0 60000 65536"/>
              <a:gd name="T7" fmla="*/ 0 60000 65536"/>
              <a:gd name="T8" fmla="*/ 0 60000 65536"/>
              <a:gd name="T9" fmla="*/ 0 w 26"/>
              <a:gd name="T10" fmla="*/ 0 h 18"/>
              <a:gd name="T11" fmla="*/ 26 w 26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18">
                <a:moveTo>
                  <a:pt x="0" y="0"/>
                </a:moveTo>
                <a:lnTo>
                  <a:pt x="25" y="18"/>
                </a:lnTo>
                <a:lnTo>
                  <a:pt x="26" y="18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0" name="Freeform 16"/>
          <p:cNvSpPr>
            <a:spLocks/>
          </p:cNvSpPr>
          <p:nvPr/>
        </p:nvSpPr>
        <p:spPr bwMode="auto">
          <a:xfrm>
            <a:off x="2632075" y="1739900"/>
            <a:ext cx="20638" cy="20638"/>
          </a:xfrm>
          <a:custGeom>
            <a:avLst/>
            <a:gdLst>
              <a:gd name="T0" fmla="*/ 2147483647 w 302"/>
              <a:gd name="T1" fmla="*/ 2147483647 h 303"/>
              <a:gd name="T2" fmla="*/ 0 w 302"/>
              <a:gd name="T3" fmla="*/ 0 h 303"/>
              <a:gd name="T4" fmla="*/ 2147483647 w 302"/>
              <a:gd name="T5" fmla="*/ 0 h 303"/>
              <a:gd name="T6" fmla="*/ 0 60000 65536"/>
              <a:gd name="T7" fmla="*/ 0 60000 65536"/>
              <a:gd name="T8" fmla="*/ 0 60000 65536"/>
              <a:gd name="T9" fmla="*/ 0 w 302"/>
              <a:gd name="T10" fmla="*/ 0 h 303"/>
              <a:gd name="T11" fmla="*/ 302 w 302"/>
              <a:gd name="T12" fmla="*/ 303 h 3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2" h="303">
                <a:moveTo>
                  <a:pt x="302" y="303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1" name="Freeform 17"/>
          <p:cNvSpPr>
            <a:spLocks/>
          </p:cNvSpPr>
          <p:nvPr/>
        </p:nvSpPr>
        <p:spPr bwMode="auto">
          <a:xfrm>
            <a:off x="2635250" y="1738313"/>
            <a:ext cx="17463" cy="17462"/>
          </a:xfrm>
          <a:custGeom>
            <a:avLst/>
            <a:gdLst>
              <a:gd name="T0" fmla="*/ 2147483647 w 267"/>
              <a:gd name="T1" fmla="*/ 2147483647 h 268"/>
              <a:gd name="T2" fmla="*/ 0 w 267"/>
              <a:gd name="T3" fmla="*/ 0 h 268"/>
              <a:gd name="T4" fmla="*/ 2147483647 w 267"/>
              <a:gd name="T5" fmla="*/ 0 h 268"/>
              <a:gd name="T6" fmla="*/ 0 60000 65536"/>
              <a:gd name="T7" fmla="*/ 0 60000 65536"/>
              <a:gd name="T8" fmla="*/ 0 60000 65536"/>
              <a:gd name="T9" fmla="*/ 0 w 267"/>
              <a:gd name="T10" fmla="*/ 0 h 268"/>
              <a:gd name="T11" fmla="*/ 267 w 267"/>
              <a:gd name="T12" fmla="*/ 268 h 2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" h="268">
                <a:moveTo>
                  <a:pt x="267" y="268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2" name="Freeform 18"/>
          <p:cNvSpPr>
            <a:spLocks/>
          </p:cNvSpPr>
          <p:nvPr/>
        </p:nvSpPr>
        <p:spPr bwMode="auto">
          <a:xfrm>
            <a:off x="2551113" y="1709738"/>
            <a:ext cx="1587" cy="1587"/>
          </a:xfrm>
          <a:custGeom>
            <a:avLst/>
            <a:gdLst>
              <a:gd name="T0" fmla="*/ 0 w 7"/>
              <a:gd name="T1" fmla="*/ 2147483647 h 7"/>
              <a:gd name="T2" fmla="*/ 2147483647 w 7"/>
              <a:gd name="T3" fmla="*/ 0 h 7"/>
              <a:gd name="T4" fmla="*/ 2147483647 w 7"/>
              <a:gd name="T5" fmla="*/ 0 h 7"/>
              <a:gd name="T6" fmla="*/ 0 60000 65536"/>
              <a:gd name="T7" fmla="*/ 0 60000 65536"/>
              <a:gd name="T8" fmla="*/ 0 60000 65536"/>
              <a:gd name="T9" fmla="*/ 0 w 7"/>
              <a:gd name="T10" fmla="*/ 0 h 7"/>
              <a:gd name="T11" fmla="*/ 7 w 7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7">
                <a:moveTo>
                  <a:pt x="0" y="7"/>
                </a:moveTo>
                <a:lnTo>
                  <a:pt x="6" y="0"/>
                </a:lnTo>
                <a:lnTo>
                  <a:pt x="7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3" name="Freeform 19"/>
          <p:cNvSpPr>
            <a:spLocks/>
          </p:cNvSpPr>
          <p:nvPr/>
        </p:nvSpPr>
        <p:spPr bwMode="auto">
          <a:xfrm>
            <a:off x="2551113" y="1709738"/>
            <a:ext cx="1587" cy="1587"/>
          </a:xfrm>
          <a:custGeom>
            <a:avLst/>
            <a:gdLst>
              <a:gd name="T0" fmla="*/ 0 w 32"/>
              <a:gd name="T1" fmla="*/ 0 h 2"/>
              <a:gd name="T2" fmla="*/ 2147483647 w 32"/>
              <a:gd name="T3" fmla="*/ 2147483647 h 2"/>
              <a:gd name="T4" fmla="*/ 2147483647 w 32"/>
              <a:gd name="T5" fmla="*/ 2147483647 h 2"/>
              <a:gd name="T6" fmla="*/ 0 60000 65536"/>
              <a:gd name="T7" fmla="*/ 0 60000 65536"/>
              <a:gd name="T8" fmla="*/ 0 60000 65536"/>
              <a:gd name="T9" fmla="*/ 0 w 32"/>
              <a:gd name="T10" fmla="*/ 0 h 2"/>
              <a:gd name="T11" fmla="*/ 32 w 32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" h="2">
                <a:moveTo>
                  <a:pt x="0" y="0"/>
                </a:moveTo>
                <a:lnTo>
                  <a:pt x="31" y="2"/>
                </a:lnTo>
                <a:lnTo>
                  <a:pt x="32" y="2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4" name="Freeform 20"/>
          <p:cNvSpPr>
            <a:spLocks/>
          </p:cNvSpPr>
          <p:nvPr/>
        </p:nvSpPr>
        <p:spPr bwMode="auto">
          <a:xfrm>
            <a:off x="2552700" y="1709738"/>
            <a:ext cx="1588" cy="1587"/>
          </a:xfrm>
          <a:custGeom>
            <a:avLst/>
            <a:gdLst>
              <a:gd name="T0" fmla="*/ 2147483647 w 2"/>
              <a:gd name="T1" fmla="*/ 2147483647 h 9"/>
              <a:gd name="T2" fmla="*/ 0 w 2"/>
              <a:gd name="T3" fmla="*/ 0 h 9"/>
              <a:gd name="T4" fmla="*/ 2147483647 w 2"/>
              <a:gd name="T5" fmla="*/ 0 h 9"/>
              <a:gd name="T6" fmla="*/ 0 60000 65536"/>
              <a:gd name="T7" fmla="*/ 0 60000 65536"/>
              <a:gd name="T8" fmla="*/ 0 60000 65536"/>
              <a:gd name="T9" fmla="*/ 0 w 2"/>
              <a:gd name="T10" fmla="*/ 0 h 9"/>
              <a:gd name="T11" fmla="*/ 2 w 2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9">
                <a:moveTo>
                  <a:pt x="2" y="9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5" name="Freeform 21"/>
          <p:cNvSpPr>
            <a:spLocks/>
          </p:cNvSpPr>
          <p:nvPr/>
        </p:nvSpPr>
        <p:spPr bwMode="auto">
          <a:xfrm>
            <a:off x="2530475" y="1717675"/>
            <a:ext cx="1588" cy="1588"/>
          </a:xfrm>
          <a:custGeom>
            <a:avLst/>
            <a:gdLst>
              <a:gd name="T0" fmla="*/ 0 w 11"/>
              <a:gd name="T1" fmla="*/ 2147483647 h 31"/>
              <a:gd name="T2" fmla="*/ 2147483647 w 11"/>
              <a:gd name="T3" fmla="*/ 0 h 31"/>
              <a:gd name="T4" fmla="*/ 2147483647 w 11"/>
              <a:gd name="T5" fmla="*/ 0 h 31"/>
              <a:gd name="T6" fmla="*/ 0 60000 65536"/>
              <a:gd name="T7" fmla="*/ 0 60000 65536"/>
              <a:gd name="T8" fmla="*/ 0 60000 65536"/>
              <a:gd name="T9" fmla="*/ 0 w 11"/>
              <a:gd name="T10" fmla="*/ 0 h 31"/>
              <a:gd name="T11" fmla="*/ 11 w 11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31">
                <a:moveTo>
                  <a:pt x="0" y="31"/>
                </a:moveTo>
                <a:lnTo>
                  <a:pt x="10" y="0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6" name="Freeform 22"/>
          <p:cNvSpPr>
            <a:spLocks/>
          </p:cNvSpPr>
          <p:nvPr/>
        </p:nvSpPr>
        <p:spPr bwMode="auto">
          <a:xfrm>
            <a:off x="2574925" y="1709738"/>
            <a:ext cx="1588" cy="3175"/>
          </a:xfrm>
          <a:custGeom>
            <a:avLst/>
            <a:gdLst>
              <a:gd name="T0" fmla="*/ 0 w 26"/>
              <a:gd name="T1" fmla="*/ 2147483647 h 30"/>
              <a:gd name="T2" fmla="*/ 2147483647 w 26"/>
              <a:gd name="T3" fmla="*/ 0 h 30"/>
              <a:gd name="T4" fmla="*/ 2147483647 w 26"/>
              <a:gd name="T5" fmla="*/ 0 h 30"/>
              <a:gd name="T6" fmla="*/ 0 60000 65536"/>
              <a:gd name="T7" fmla="*/ 0 60000 65536"/>
              <a:gd name="T8" fmla="*/ 0 60000 65536"/>
              <a:gd name="T9" fmla="*/ 0 w 26"/>
              <a:gd name="T10" fmla="*/ 0 h 30"/>
              <a:gd name="T11" fmla="*/ 26 w 26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30">
                <a:moveTo>
                  <a:pt x="0" y="30"/>
                </a:moveTo>
                <a:lnTo>
                  <a:pt x="25" y="0"/>
                </a:lnTo>
                <a:lnTo>
                  <a:pt x="26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7" name="Freeform 23"/>
          <p:cNvSpPr>
            <a:spLocks/>
          </p:cNvSpPr>
          <p:nvPr/>
        </p:nvSpPr>
        <p:spPr bwMode="auto">
          <a:xfrm>
            <a:off x="2574925" y="1712913"/>
            <a:ext cx="1588" cy="1587"/>
          </a:xfrm>
          <a:custGeom>
            <a:avLst/>
            <a:gdLst>
              <a:gd name="T0" fmla="*/ 0 w 32"/>
              <a:gd name="T1" fmla="*/ 0 h 2"/>
              <a:gd name="T2" fmla="*/ 2147483647 w 32"/>
              <a:gd name="T3" fmla="*/ 2147483647 h 2"/>
              <a:gd name="T4" fmla="*/ 2147483647 w 32"/>
              <a:gd name="T5" fmla="*/ 2147483647 h 2"/>
              <a:gd name="T6" fmla="*/ 0 60000 65536"/>
              <a:gd name="T7" fmla="*/ 0 60000 65536"/>
              <a:gd name="T8" fmla="*/ 0 60000 65536"/>
              <a:gd name="T9" fmla="*/ 0 w 32"/>
              <a:gd name="T10" fmla="*/ 0 h 2"/>
              <a:gd name="T11" fmla="*/ 32 w 32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" h="2">
                <a:moveTo>
                  <a:pt x="0" y="0"/>
                </a:moveTo>
                <a:lnTo>
                  <a:pt x="31" y="2"/>
                </a:lnTo>
                <a:lnTo>
                  <a:pt x="32" y="2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8" name="Freeform 24"/>
          <p:cNvSpPr>
            <a:spLocks/>
          </p:cNvSpPr>
          <p:nvPr/>
        </p:nvSpPr>
        <p:spPr bwMode="auto">
          <a:xfrm>
            <a:off x="2576513" y="1709738"/>
            <a:ext cx="1587" cy="3175"/>
          </a:xfrm>
          <a:custGeom>
            <a:avLst/>
            <a:gdLst>
              <a:gd name="T0" fmla="*/ 2147483647 w 6"/>
              <a:gd name="T1" fmla="*/ 2147483647 h 32"/>
              <a:gd name="T2" fmla="*/ 0 w 6"/>
              <a:gd name="T3" fmla="*/ 0 h 32"/>
              <a:gd name="T4" fmla="*/ 2147483647 w 6"/>
              <a:gd name="T5" fmla="*/ 0 h 32"/>
              <a:gd name="T6" fmla="*/ 0 60000 65536"/>
              <a:gd name="T7" fmla="*/ 0 60000 65536"/>
              <a:gd name="T8" fmla="*/ 0 60000 65536"/>
              <a:gd name="T9" fmla="*/ 0 w 6"/>
              <a:gd name="T10" fmla="*/ 0 h 32"/>
              <a:gd name="T11" fmla="*/ 6 w 6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32">
                <a:moveTo>
                  <a:pt x="6" y="32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9" name="Freeform 25"/>
          <p:cNvSpPr>
            <a:spLocks/>
          </p:cNvSpPr>
          <p:nvPr/>
        </p:nvSpPr>
        <p:spPr bwMode="auto">
          <a:xfrm>
            <a:off x="2578100" y="1719263"/>
            <a:ext cx="1588" cy="1587"/>
          </a:xfrm>
          <a:custGeom>
            <a:avLst/>
            <a:gdLst>
              <a:gd name="T0" fmla="*/ 0 w 36"/>
              <a:gd name="T1" fmla="*/ 2147483647 h 13"/>
              <a:gd name="T2" fmla="*/ 2147483647 w 36"/>
              <a:gd name="T3" fmla="*/ 0 h 13"/>
              <a:gd name="T4" fmla="*/ 2147483647 w 36"/>
              <a:gd name="T5" fmla="*/ 0 h 13"/>
              <a:gd name="T6" fmla="*/ 0 60000 65536"/>
              <a:gd name="T7" fmla="*/ 0 60000 65536"/>
              <a:gd name="T8" fmla="*/ 0 60000 65536"/>
              <a:gd name="T9" fmla="*/ 0 w 36"/>
              <a:gd name="T10" fmla="*/ 0 h 13"/>
              <a:gd name="T11" fmla="*/ 36 w 36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" h="13">
                <a:moveTo>
                  <a:pt x="0" y="13"/>
                </a:moveTo>
                <a:lnTo>
                  <a:pt x="35" y="0"/>
                </a:lnTo>
                <a:lnTo>
                  <a:pt x="36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0" name="Freeform 26"/>
          <p:cNvSpPr>
            <a:spLocks/>
          </p:cNvSpPr>
          <p:nvPr/>
        </p:nvSpPr>
        <p:spPr bwMode="auto">
          <a:xfrm>
            <a:off x="2578100" y="1720850"/>
            <a:ext cx="1588" cy="1588"/>
          </a:xfrm>
          <a:custGeom>
            <a:avLst/>
            <a:gdLst>
              <a:gd name="T0" fmla="*/ 0 w 26"/>
              <a:gd name="T1" fmla="*/ 0 h 18"/>
              <a:gd name="T2" fmla="*/ 2147483647 w 26"/>
              <a:gd name="T3" fmla="*/ 2147483647 h 18"/>
              <a:gd name="T4" fmla="*/ 2147483647 w 26"/>
              <a:gd name="T5" fmla="*/ 2147483647 h 18"/>
              <a:gd name="T6" fmla="*/ 0 60000 65536"/>
              <a:gd name="T7" fmla="*/ 0 60000 65536"/>
              <a:gd name="T8" fmla="*/ 0 60000 65536"/>
              <a:gd name="T9" fmla="*/ 0 w 26"/>
              <a:gd name="T10" fmla="*/ 0 h 18"/>
              <a:gd name="T11" fmla="*/ 26 w 26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18">
                <a:moveTo>
                  <a:pt x="0" y="0"/>
                </a:moveTo>
                <a:lnTo>
                  <a:pt x="25" y="18"/>
                </a:lnTo>
                <a:lnTo>
                  <a:pt x="26" y="18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1" name="Freeform 27"/>
          <p:cNvSpPr>
            <a:spLocks/>
          </p:cNvSpPr>
          <p:nvPr/>
        </p:nvSpPr>
        <p:spPr bwMode="auto">
          <a:xfrm>
            <a:off x="2579688" y="1719263"/>
            <a:ext cx="1587" cy="3175"/>
          </a:xfrm>
          <a:custGeom>
            <a:avLst/>
            <a:gdLst>
              <a:gd name="T0" fmla="*/ 0 w 11"/>
              <a:gd name="T1" fmla="*/ 2147483647 h 31"/>
              <a:gd name="T2" fmla="*/ 2147483647 w 11"/>
              <a:gd name="T3" fmla="*/ 0 h 31"/>
              <a:gd name="T4" fmla="*/ 2147483647 w 11"/>
              <a:gd name="T5" fmla="*/ 0 h 31"/>
              <a:gd name="T6" fmla="*/ 0 60000 65536"/>
              <a:gd name="T7" fmla="*/ 0 60000 65536"/>
              <a:gd name="T8" fmla="*/ 0 60000 65536"/>
              <a:gd name="T9" fmla="*/ 0 w 11"/>
              <a:gd name="T10" fmla="*/ 0 h 31"/>
              <a:gd name="T11" fmla="*/ 11 w 11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31">
                <a:moveTo>
                  <a:pt x="0" y="31"/>
                </a:moveTo>
                <a:lnTo>
                  <a:pt x="10" y="0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2" name="Freeform 28"/>
          <p:cNvSpPr>
            <a:spLocks/>
          </p:cNvSpPr>
          <p:nvPr/>
        </p:nvSpPr>
        <p:spPr bwMode="auto">
          <a:xfrm>
            <a:off x="2622550" y="1714500"/>
            <a:ext cx="1588" cy="1588"/>
          </a:xfrm>
          <a:custGeom>
            <a:avLst/>
            <a:gdLst>
              <a:gd name="T0" fmla="*/ 0 w 26"/>
              <a:gd name="T1" fmla="*/ 2147483647 h 29"/>
              <a:gd name="T2" fmla="*/ 2147483647 w 26"/>
              <a:gd name="T3" fmla="*/ 0 h 29"/>
              <a:gd name="T4" fmla="*/ 2147483647 w 26"/>
              <a:gd name="T5" fmla="*/ 0 h 29"/>
              <a:gd name="T6" fmla="*/ 0 60000 65536"/>
              <a:gd name="T7" fmla="*/ 0 60000 65536"/>
              <a:gd name="T8" fmla="*/ 0 60000 65536"/>
              <a:gd name="T9" fmla="*/ 0 w 26"/>
              <a:gd name="T10" fmla="*/ 0 h 29"/>
              <a:gd name="T11" fmla="*/ 26 w 26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29">
                <a:moveTo>
                  <a:pt x="0" y="29"/>
                </a:moveTo>
                <a:lnTo>
                  <a:pt x="25" y="0"/>
                </a:lnTo>
                <a:lnTo>
                  <a:pt x="26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3" name="Freeform 29"/>
          <p:cNvSpPr>
            <a:spLocks/>
          </p:cNvSpPr>
          <p:nvPr/>
        </p:nvSpPr>
        <p:spPr bwMode="auto">
          <a:xfrm>
            <a:off x="2622550" y="1716088"/>
            <a:ext cx="3175" cy="1587"/>
          </a:xfrm>
          <a:custGeom>
            <a:avLst/>
            <a:gdLst>
              <a:gd name="T0" fmla="*/ 0 w 32"/>
              <a:gd name="T1" fmla="*/ 0 h 3"/>
              <a:gd name="T2" fmla="*/ 2147483647 w 32"/>
              <a:gd name="T3" fmla="*/ 2147483647 h 3"/>
              <a:gd name="T4" fmla="*/ 2147483647 w 32"/>
              <a:gd name="T5" fmla="*/ 2147483647 h 3"/>
              <a:gd name="T6" fmla="*/ 0 60000 65536"/>
              <a:gd name="T7" fmla="*/ 0 60000 65536"/>
              <a:gd name="T8" fmla="*/ 0 60000 65536"/>
              <a:gd name="T9" fmla="*/ 0 w 32"/>
              <a:gd name="T10" fmla="*/ 0 h 3"/>
              <a:gd name="T11" fmla="*/ 32 w 32"/>
              <a:gd name="T12" fmla="*/ 3 h 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" h="3">
                <a:moveTo>
                  <a:pt x="0" y="0"/>
                </a:moveTo>
                <a:lnTo>
                  <a:pt x="31" y="3"/>
                </a:lnTo>
                <a:lnTo>
                  <a:pt x="32" y="3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4" name="Freeform 30"/>
          <p:cNvSpPr>
            <a:spLocks/>
          </p:cNvSpPr>
          <p:nvPr/>
        </p:nvSpPr>
        <p:spPr bwMode="auto">
          <a:xfrm>
            <a:off x="2624138" y="1714500"/>
            <a:ext cx="1587" cy="1588"/>
          </a:xfrm>
          <a:custGeom>
            <a:avLst/>
            <a:gdLst>
              <a:gd name="T0" fmla="*/ 2147483647 w 6"/>
              <a:gd name="T1" fmla="*/ 2147483647 h 32"/>
              <a:gd name="T2" fmla="*/ 0 w 6"/>
              <a:gd name="T3" fmla="*/ 0 h 32"/>
              <a:gd name="T4" fmla="*/ 2147483647 w 6"/>
              <a:gd name="T5" fmla="*/ 0 h 32"/>
              <a:gd name="T6" fmla="*/ 0 60000 65536"/>
              <a:gd name="T7" fmla="*/ 0 60000 65536"/>
              <a:gd name="T8" fmla="*/ 0 60000 65536"/>
              <a:gd name="T9" fmla="*/ 0 w 6"/>
              <a:gd name="T10" fmla="*/ 0 h 32"/>
              <a:gd name="T11" fmla="*/ 6 w 6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32">
                <a:moveTo>
                  <a:pt x="6" y="32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5" name="Freeform 31"/>
          <p:cNvSpPr>
            <a:spLocks/>
          </p:cNvSpPr>
          <p:nvPr/>
        </p:nvSpPr>
        <p:spPr bwMode="auto">
          <a:xfrm>
            <a:off x="2598738" y="1712913"/>
            <a:ext cx="1587" cy="1587"/>
          </a:xfrm>
          <a:custGeom>
            <a:avLst/>
            <a:gdLst>
              <a:gd name="T0" fmla="*/ 0 w 25"/>
              <a:gd name="T1" fmla="*/ 2147483647 h 30"/>
              <a:gd name="T2" fmla="*/ 2147483647 w 25"/>
              <a:gd name="T3" fmla="*/ 0 h 30"/>
              <a:gd name="T4" fmla="*/ 2147483647 w 25"/>
              <a:gd name="T5" fmla="*/ 0 h 30"/>
              <a:gd name="T6" fmla="*/ 0 60000 65536"/>
              <a:gd name="T7" fmla="*/ 0 60000 65536"/>
              <a:gd name="T8" fmla="*/ 0 60000 65536"/>
              <a:gd name="T9" fmla="*/ 0 w 25"/>
              <a:gd name="T10" fmla="*/ 0 h 30"/>
              <a:gd name="T11" fmla="*/ 25 w 25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30">
                <a:moveTo>
                  <a:pt x="0" y="3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6" name="Freeform 32"/>
          <p:cNvSpPr>
            <a:spLocks/>
          </p:cNvSpPr>
          <p:nvPr/>
        </p:nvSpPr>
        <p:spPr bwMode="auto">
          <a:xfrm>
            <a:off x="2598738" y="1714500"/>
            <a:ext cx="1587" cy="1588"/>
          </a:xfrm>
          <a:custGeom>
            <a:avLst/>
            <a:gdLst>
              <a:gd name="T0" fmla="*/ 0 w 32"/>
              <a:gd name="T1" fmla="*/ 0 h 3"/>
              <a:gd name="T2" fmla="*/ 2147483647 w 32"/>
              <a:gd name="T3" fmla="*/ 2147483647 h 3"/>
              <a:gd name="T4" fmla="*/ 2147483647 w 32"/>
              <a:gd name="T5" fmla="*/ 2147483647 h 3"/>
              <a:gd name="T6" fmla="*/ 0 60000 65536"/>
              <a:gd name="T7" fmla="*/ 0 60000 65536"/>
              <a:gd name="T8" fmla="*/ 0 60000 65536"/>
              <a:gd name="T9" fmla="*/ 0 w 32"/>
              <a:gd name="T10" fmla="*/ 0 h 3"/>
              <a:gd name="T11" fmla="*/ 32 w 32"/>
              <a:gd name="T12" fmla="*/ 3 h 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" h="3">
                <a:moveTo>
                  <a:pt x="0" y="0"/>
                </a:moveTo>
                <a:lnTo>
                  <a:pt x="30" y="3"/>
                </a:lnTo>
                <a:lnTo>
                  <a:pt x="32" y="3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7" name="Freeform 33"/>
          <p:cNvSpPr>
            <a:spLocks/>
          </p:cNvSpPr>
          <p:nvPr/>
        </p:nvSpPr>
        <p:spPr bwMode="auto">
          <a:xfrm>
            <a:off x="2600325" y="1712913"/>
            <a:ext cx="1588" cy="1587"/>
          </a:xfrm>
          <a:custGeom>
            <a:avLst/>
            <a:gdLst>
              <a:gd name="T0" fmla="*/ 2147483647 w 6"/>
              <a:gd name="T1" fmla="*/ 2147483647 h 33"/>
              <a:gd name="T2" fmla="*/ 0 w 6"/>
              <a:gd name="T3" fmla="*/ 0 h 33"/>
              <a:gd name="T4" fmla="*/ 2147483647 w 6"/>
              <a:gd name="T5" fmla="*/ 0 h 33"/>
              <a:gd name="T6" fmla="*/ 0 60000 65536"/>
              <a:gd name="T7" fmla="*/ 0 60000 65536"/>
              <a:gd name="T8" fmla="*/ 0 60000 65536"/>
              <a:gd name="T9" fmla="*/ 0 w 6"/>
              <a:gd name="T10" fmla="*/ 0 h 33"/>
              <a:gd name="T11" fmla="*/ 6 w 6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33">
                <a:moveTo>
                  <a:pt x="6" y="33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8" name="Freeform 34"/>
          <p:cNvSpPr>
            <a:spLocks/>
          </p:cNvSpPr>
          <p:nvPr/>
        </p:nvSpPr>
        <p:spPr bwMode="auto">
          <a:xfrm>
            <a:off x="2605088" y="1709738"/>
            <a:ext cx="1587" cy="1587"/>
          </a:xfrm>
          <a:custGeom>
            <a:avLst/>
            <a:gdLst>
              <a:gd name="T0" fmla="*/ 0 w 10"/>
              <a:gd name="T1" fmla="*/ 2147483647 h 3"/>
              <a:gd name="T2" fmla="*/ 2147483647 w 10"/>
              <a:gd name="T3" fmla="*/ 0 h 3"/>
              <a:gd name="T4" fmla="*/ 2147483647 w 10"/>
              <a:gd name="T5" fmla="*/ 0 h 3"/>
              <a:gd name="T6" fmla="*/ 0 60000 65536"/>
              <a:gd name="T7" fmla="*/ 0 60000 65536"/>
              <a:gd name="T8" fmla="*/ 0 60000 65536"/>
              <a:gd name="T9" fmla="*/ 0 w 10"/>
              <a:gd name="T10" fmla="*/ 0 h 3"/>
              <a:gd name="T11" fmla="*/ 10 w 10"/>
              <a:gd name="T12" fmla="*/ 3 h 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3">
                <a:moveTo>
                  <a:pt x="0" y="3"/>
                </a:move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9" name="Freeform 35"/>
          <p:cNvSpPr>
            <a:spLocks/>
          </p:cNvSpPr>
          <p:nvPr/>
        </p:nvSpPr>
        <p:spPr bwMode="auto">
          <a:xfrm>
            <a:off x="2605088" y="1709738"/>
            <a:ext cx="3175" cy="1587"/>
          </a:xfrm>
          <a:custGeom>
            <a:avLst/>
            <a:gdLst>
              <a:gd name="T0" fmla="*/ 0 w 26"/>
              <a:gd name="T1" fmla="*/ 0 h 17"/>
              <a:gd name="T2" fmla="*/ 2147483647 w 26"/>
              <a:gd name="T3" fmla="*/ 2147483647 h 17"/>
              <a:gd name="T4" fmla="*/ 2147483647 w 26"/>
              <a:gd name="T5" fmla="*/ 2147483647 h 17"/>
              <a:gd name="T6" fmla="*/ 0 60000 65536"/>
              <a:gd name="T7" fmla="*/ 0 60000 65536"/>
              <a:gd name="T8" fmla="*/ 0 60000 65536"/>
              <a:gd name="T9" fmla="*/ 0 w 26"/>
              <a:gd name="T10" fmla="*/ 0 h 17"/>
              <a:gd name="T11" fmla="*/ 26 w 26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17">
                <a:moveTo>
                  <a:pt x="0" y="0"/>
                </a:moveTo>
                <a:lnTo>
                  <a:pt x="25" y="17"/>
                </a:lnTo>
                <a:lnTo>
                  <a:pt x="26" y="17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40" name="Freeform 36"/>
          <p:cNvSpPr>
            <a:spLocks/>
          </p:cNvSpPr>
          <p:nvPr/>
        </p:nvSpPr>
        <p:spPr bwMode="auto">
          <a:xfrm>
            <a:off x="2606675" y="1709738"/>
            <a:ext cx="1588" cy="1587"/>
          </a:xfrm>
          <a:custGeom>
            <a:avLst/>
            <a:gdLst>
              <a:gd name="T0" fmla="*/ 0 w 8"/>
              <a:gd name="T1" fmla="*/ 2147483647 h 20"/>
              <a:gd name="T2" fmla="*/ 2147483647 w 8"/>
              <a:gd name="T3" fmla="*/ 0 h 20"/>
              <a:gd name="T4" fmla="*/ 2147483647 w 8"/>
              <a:gd name="T5" fmla="*/ 0 h 20"/>
              <a:gd name="T6" fmla="*/ 0 60000 65536"/>
              <a:gd name="T7" fmla="*/ 0 60000 65536"/>
              <a:gd name="T8" fmla="*/ 0 60000 65536"/>
              <a:gd name="T9" fmla="*/ 0 w 8"/>
              <a:gd name="T10" fmla="*/ 0 h 20"/>
              <a:gd name="T11" fmla="*/ 8 w 8"/>
              <a:gd name="T12" fmla="*/ 20 h 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20">
                <a:moveTo>
                  <a:pt x="0" y="20"/>
                </a:moveTo>
                <a:lnTo>
                  <a:pt x="7" y="0"/>
                </a:lnTo>
                <a:lnTo>
                  <a:pt x="8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41" name="Freeform 37"/>
          <p:cNvSpPr>
            <a:spLocks/>
          </p:cNvSpPr>
          <p:nvPr/>
        </p:nvSpPr>
        <p:spPr bwMode="auto">
          <a:xfrm>
            <a:off x="2646363" y="1716088"/>
            <a:ext cx="3175" cy="3175"/>
          </a:xfrm>
          <a:custGeom>
            <a:avLst/>
            <a:gdLst>
              <a:gd name="T0" fmla="*/ 0 w 26"/>
              <a:gd name="T1" fmla="*/ 2147483647 h 28"/>
              <a:gd name="T2" fmla="*/ 2147483647 w 26"/>
              <a:gd name="T3" fmla="*/ 0 h 28"/>
              <a:gd name="T4" fmla="*/ 2147483647 w 26"/>
              <a:gd name="T5" fmla="*/ 0 h 28"/>
              <a:gd name="T6" fmla="*/ 0 60000 65536"/>
              <a:gd name="T7" fmla="*/ 0 60000 65536"/>
              <a:gd name="T8" fmla="*/ 0 60000 65536"/>
              <a:gd name="T9" fmla="*/ 0 w 26"/>
              <a:gd name="T10" fmla="*/ 0 h 28"/>
              <a:gd name="T11" fmla="*/ 26 w 26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28">
                <a:moveTo>
                  <a:pt x="0" y="28"/>
                </a:moveTo>
                <a:lnTo>
                  <a:pt x="25" y="0"/>
                </a:lnTo>
                <a:lnTo>
                  <a:pt x="26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42" name="Freeform 38"/>
          <p:cNvSpPr>
            <a:spLocks/>
          </p:cNvSpPr>
          <p:nvPr/>
        </p:nvSpPr>
        <p:spPr bwMode="auto">
          <a:xfrm>
            <a:off x="2646363" y="1719263"/>
            <a:ext cx="3175" cy="1587"/>
          </a:xfrm>
          <a:custGeom>
            <a:avLst/>
            <a:gdLst>
              <a:gd name="T0" fmla="*/ 0 w 32"/>
              <a:gd name="T1" fmla="*/ 0 h 3"/>
              <a:gd name="T2" fmla="*/ 2147483647 w 32"/>
              <a:gd name="T3" fmla="*/ 2147483647 h 3"/>
              <a:gd name="T4" fmla="*/ 2147483647 w 32"/>
              <a:gd name="T5" fmla="*/ 2147483647 h 3"/>
              <a:gd name="T6" fmla="*/ 0 60000 65536"/>
              <a:gd name="T7" fmla="*/ 0 60000 65536"/>
              <a:gd name="T8" fmla="*/ 0 60000 65536"/>
              <a:gd name="T9" fmla="*/ 0 w 32"/>
              <a:gd name="T10" fmla="*/ 0 h 3"/>
              <a:gd name="T11" fmla="*/ 32 w 32"/>
              <a:gd name="T12" fmla="*/ 3 h 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" h="3">
                <a:moveTo>
                  <a:pt x="0" y="0"/>
                </a:moveTo>
                <a:lnTo>
                  <a:pt x="31" y="3"/>
                </a:lnTo>
                <a:lnTo>
                  <a:pt x="32" y="3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43" name="Freeform 39"/>
          <p:cNvSpPr>
            <a:spLocks/>
          </p:cNvSpPr>
          <p:nvPr/>
        </p:nvSpPr>
        <p:spPr bwMode="auto">
          <a:xfrm>
            <a:off x="2647950" y="1716088"/>
            <a:ext cx="1588" cy="3175"/>
          </a:xfrm>
          <a:custGeom>
            <a:avLst/>
            <a:gdLst>
              <a:gd name="T0" fmla="*/ 2147483647 w 6"/>
              <a:gd name="T1" fmla="*/ 2147483647 h 31"/>
              <a:gd name="T2" fmla="*/ 0 w 6"/>
              <a:gd name="T3" fmla="*/ 0 h 31"/>
              <a:gd name="T4" fmla="*/ 2147483647 w 6"/>
              <a:gd name="T5" fmla="*/ 0 h 31"/>
              <a:gd name="T6" fmla="*/ 0 60000 65536"/>
              <a:gd name="T7" fmla="*/ 0 60000 65536"/>
              <a:gd name="T8" fmla="*/ 0 60000 65536"/>
              <a:gd name="T9" fmla="*/ 0 w 6"/>
              <a:gd name="T10" fmla="*/ 0 h 31"/>
              <a:gd name="T11" fmla="*/ 6 w 6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31">
                <a:moveTo>
                  <a:pt x="6" y="31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44" name="Freeform 40"/>
          <p:cNvSpPr>
            <a:spLocks/>
          </p:cNvSpPr>
          <p:nvPr/>
        </p:nvSpPr>
        <p:spPr bwMode="auto">
          <a:xfrm>
            <a:off x="1352550" y="1811338"/>
            <a:ext cx="15875" cy="15875"/>
          </a:xfrm>
          <a:custGeom>
            <a:avLst/>
            <a:gdLst>
              <a:gd name="T0" fmla="*/ 0 w 225"/>
              <a:gd name="T1" fmla="*/ 2147483647 h 218"/>
              <a:gd name="T2" fmla="*/ 2147483647 w 225"/>
              <a:gd name="T3" fmla="*/ 2147483647 h 218"/>
              <a:gd name="T4" fmla="*/ 2147483647 w 225"/>
              <a:gd name="T5" fmla="*/ 0 h 218"/>
              <a:gd name="T6" fmla="*/ 0 w 225"/>
              <a:gd name="T7" fmla="*/ 0 h 218"/>
              <a:gd name="T8" fmla="*/ 0 w 225"/>
              <a:gd name="T9" fmla="*/ 2147483647 h 218"/>
              <a:gd name="T10" fmla="*/ 2147483647 w 225"/>
              <a:gd name="T11" fmla="*/ 2147483647 h 2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5"/>
              <a:gd name="T19" fmla="*/ 0 h 218"/>
              <a:gd name="T20" fmla="*/ 225 w 225"/>
              <a:gd name="T21" fmla="*/ 218 h 2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5" h="218">
                <a:moveTo>
                  <a:pt x="0" y="218"/>
                </a:moveTo>
                <a:lnTo>
                  <a:pt x="225" y="218"/>
                </a:lnTo>
                <a:lnTo>
                  <a:pt x="225" y="0"/>
                </a:lnTo>
                <a:lnTo>
                  <a:pt x="0" y="0"/>
                </a:lnTo>
                <a:lnTo>
                  <a:pt x="0" y="218"/>
                </a:lnTo>
                <a:lnTo>
                  <a:pt x="1" y="218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45" name="Freeform 41"/>
          <p:cNvSpPr>
            <a:spLocks/>
          </p:cNvSpPr>
          <p:nvPr/>
        </p:nvSpPr>
        <p:spPr bwMode="auto">
          <a:xfrm>
            <a:off x="2144713" y="1811338"/>
            <a:ext cx="15875" cy="15875"/>
          </a:xfrm>
          <a:custGeom>
            <a:avLst/>
            <a:gdLst>
              <a:gd name="T0" fmla="*/ 0 w 227"/>
              <a:gd name="T1" fmla="*/ 2147483647 h 218"/>
              <a:gd name="T2" fmla="*/ 2147483647 w 227"/>
              <a:gd name="T3" fmla="*/ 2147483647 h 218"/>
              <a:gd name="T4" fmla="*/ 2147483647 w 227"/>
              <a:gd name="T5" fmla="*/ 0 h 218"/>
              <a:gd name="T6" fmla="*/ 0 w 227"/>
              <a:gd name="T7" fmla="*/ 0 h 218"/>
              <a:gd name="T8" fmla="*/ 0 w 227"/>
              <a:gd name="T9" fmla="*/ 2147483647 h 218"/>
              <a:gd name="T10" fmla="*/ 2147483647 w 227"/>
              <a:gd name="T11" fmla="*/ 2147483647 h 2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7"/>
              <a:gd name="T19" fmla="*/ 0 h 218"/>
              <a:gd name="T20" fmla="*/ 227 w 227"/>
              <a:gd name="T21" fmla="*/ 218 h 2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7" h="218">
                <a:moveTo>
                  <a:pt x="0" y="218"/>
                </a:moveTo>
                <a:lnTo>
                  <a:pt x="227" y="218"/>
                </a:lnTo>
                <a:lnTo>
                  <a:pt x="227" y="0"/>
                </a:lnTo>
                <a:lnTo>
                  <a:pt x="0" y="0"/>
                </a:lnTo>
                <a:lnTo>
                  <a:pt x="0" y="218"/>
                </a:lnTo>
                <a:lnTo>
                  <a:pt x="1" y="218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6026" name="Text Box 42"/>
          <p:cNvSpPr txBox="1">
            <a:spLocks noChangeArrowheads="1"/>
          </p:cNvSpPr>
          <p:nvPr/>
        </p:nvSpPr>
        <p:spPr bwMode="auto">
          <a:xfrm>
            <a:off x="2743200" y="3429000"/>
            <a:ext cx="3429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en-US" sz="2800" b="1" dirty="0" smtClean="0">
                <a:latin typeface="Trebuchet MS" pitchFamily="34" charset="0"/>
              </a:rPr>
              <a:t>10 Models</a:t>
            </a:r>
            <a:endParaRPr lang="en-US" sz="2800" b="1" dirty="0">
              <a:latin typeface="Trebuchet MS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latin typeface="Trebuchet MS" pitchFamily="34" charset="0"/>
              </a:rPr>
              <a:t> </a:t>
            </a:r>
            <a:r>
              <a:rPr lang="en-US" sz="2800" b="1" dirty="0" smtClean="0">
                <a:latin typeface="Trebuchet MS" pitchFamily="34" charset="0"/>
              </a:rPr>
              <a:t>250– </a:t>
            </a:r>
            <a:r>
              <a:rPr lang="en-US" sz="2800" b="1" dirty="0">
                <a:latin typeface="Trebuchet MS" pitchFamily="34" charset="0"/>
              </a:rPr>
              <a:t>3200 MBH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latin typeface="Trebuchet MS" pitchFamily="34" charset="0"/>
              </a:rPr>
              <a:t> </a:t>
            </a:r>
            <a:r>
              <a:rPr lang="en-US" sz="2800" b="1" dirty="0" smtClean="0">
                <a:latin typeface="Trebuchet MS" pitchFamily="34" charset="0"/>
              </a:rPr>
              <a:t>100 </a:t>
            </a:r>
            <a:r>
              <a:rPr lang="en-US" sz="2800" b="1" dirty="0">
                <a:latin typeface="Trebuchet MS" pitchFamily="34" charset="0"/>
              </a:rPr>
              <a:t>– 2000 lbs.</a:t>
            </a:r>
          </a:p>
        </p:txBody>
      </p:sp>
      <p:sp>
        <p:nvSpPr>
          <p:cNvPr id="53347" name="Rectangle 44"/>
          <p:cNvSpPr>
            <a:spLocks noGrp="1" noChangeArrowheads="1"/>
          </p:cNvSpPr>
          <p:nvPr>
            <p:ph type="title"/>
          </p:nvPr>
        </p:nvSpPr>
        <p:spPr>
          <a:xfrm>
            <a:off x="685800" y="205447"/>
            <a:ext cx="7772400" cy="1101950"/>
          </a:xfrm>
          <a:noFill/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HTHV</a:t>
            </a:r>
            <a:br>
              <a:rPr lang="en-US" sz="4000" b="1" dirty="0" smtClean="0">
                <a:solidFill>
                  <a:srgbClr val="C00000"/>
                </a:solidFill>
                <a:latin typeface="Gill Sans MT"/>
                <a:cs typeface="Gill Sans MT"/>
              </a:rPr>
            </a:br>
            <a:r>
              <a:rPr lang="en-US" sz="31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Design Flexibility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Two Trends</a:t>
            </a:r>
          </a:p>
        </p:txBody>
      </p:sp>
      <p:pic>
        <p:nvPicPr>
          <p:cNvPr id="4099" name="Picture 11" descr="IEQ Foc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3188"/>
            <a:ext cx="9144000" cy="706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13"/>
          <p:cNvSpPr txBox="1">
            <a:spLocks noChangeArrowheads="1"/>
          </p:cNvSpPr>
          <p:nvPr/>
        </p:nvSpPr>
        <p:spPr bwMode="auto">
          <a:xfrm>
            <a:off x="396875" y="173038"/>
            <a:ext cx="49101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64252B"/>
                </a:solidFill>
                <a:latin typeface="Gill Sans MT" pitchFamily="34" charset="0"/>
              </a:rPr>
              <a:t>Trend #1 - Ventilation</a:t>
            </a:r>
          </a:p>
        </p:txBody>
      </p:sp>
    </p:spTree>
    <p:extLst>
      <p:ext uri="{BB962C8B-B14F-4D97-AF65-F5344CB8AC3E}">
        <p14:creationId xmlns:p14="http://schemas.microsoft.com/office/powerpoint/2010/main" val="186621339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1085"/>
          <p:cNvSpPr txBox="1">
            <a:spLocks noChangeArrowheads="1"/>
          </p:cNvSpPr>
          <p:nvPr/>
        </p:nvSpPr>
        <p:spPr bwMode="auto">
          <a:xfrm>
            <a:off x="4963475" y="1338422"/>
            <a:ext cx="32477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Blower in Hot Air Stream</a:t>
            </a:r>
          </a:p>
        </p:txBody>
      </p:sp>
      <p:sp>
        <p:nvSpPr>
          <p:cNvPr id="33" name="Text Box 1086"/>
          <p:cNvSpPr txBox="1">
            <a:spLocks noChangeArrowheads="1"/>
          </p:cNvSpPr>
          <p:nvPr/>
        </p:nvSpPr>
        <p:spPr bwMode="auto">
          <a:xfrm>
            <a:off x="5010971" y="3977005"/>
            <a:ext cx="3330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Blower in Cold Air Stream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204285" y="2972318"/>
            <a:ext cx="2482280" cy="3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1800" b="1" dirty="0" smtClean="0">
                <a:latin typeface="+mn-lt"/>
              </a:rPr>
              <a:t>Cold Air</a:t>
            </a:r>
            <a:endParaRPr lang="en-US" sz="1800" b="1" dirty="0">
              <a:latin typeface="+mn-lt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135308" y="5868243"/>
            <a:ext cx="2482280" cy="3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400" b="1" dirty="0" smtClean="0">
                <a:latin typeface="+mn-lt"/>
              </a:rPr>
              <a:t>Cold Air</a:t>
            </a:r>
            <a:endParaRPr lang="en-US" sz="2400" b="1" dirty="0">
              <a:latin typeface="+mn-lt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25229" y="1426293"/>
            <a:ext cx="4343400" cy="1885950"/>
            <a:chOff x="685800" y="512763"/>
            <a:chExt cx="5791200" cy="2514600"/>
          </a:xfrm>
        </p:grpSpPr>
        <p:sp>
          <p:nvSpPr>
            <p:cNvPr id="37" name="Rectangle 1032" descr="Sand"/>
            <p:cNvSpPr>
              <a:spLocks noChangeArrowheads="1"/>
            </p:cNvSpPr>
            <p:nvPr/>
          </p:nvSpPr>
          <p:spPr bwMode="auto">
            <a:xfrm>
              <a:off x="2514600" y="5127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38" name="Rectangle 1033" descr="Sand"/>
            <p:cNvSpPr>
              <a:spLocks noChangeArrowheads="1"/>
            </p:cNvSpPr>
            <p:nvPr/>
          </p:nvSpPr>
          <p:spPr bwMode="auto">
            <a:xfrm>
              <a:off x="2514600" y="24939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39" name="Rectangle 1034"/>
            <p:cNvSpPr>
              <a:spLocks noChangeArrowheads="1"/>
            </p:cNvSpPr>
            <p:nvPr/>
          </p:nvSpPr>
          <p:spPr bwMode="auto">
            <a:xfrm>
              <a:off x="4343400" y="1046163"/>
              <a:ext cx="1143000" cy="14478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40" name="Rectangle 1035"/>
            <p:cNvSpPr>
              <a:spLocks noChangeArrowheads="1"/>
            </p:cNvSpPr>
            <p:nvPr/>
          </p:nvSpPr>
          <p:spPr bwMode="auto">
            <a:xfrm>
              <a:off x="2514600" y="1046163"/>
              <a:ext cx="2057400" cy="1447800"/>
            </a:xfrm>
            <a:prstGeom prst="rect">
              <a:avLst/>
            </a:prstGeom>
            <a:gradFill rotWithShape="0">
              <a:gsLst>
                <a:gs pos="0">
                  <a:srgbClr val="0070C0"/>
                </a:gs>
                <a:gs pos="100000">
                  <a:srgbClr val="EE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41" name="Rectangle 1036"/>
            <p:cNvSpPr>
              <a:spLocks noChangeArrowheads="1"/>
            </p:cNvSpPr>
            <p:nvPr/>
          </p:nvSpPr>
          <p:spPr bwMode="auto">
            <a:xfrm>
              <a:off x="2514600" y="1046163"/>
              <a:ext cx="2971800" cy="1447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42" name="AutoShape 1037"/>
            <p:cNvSpPr>
              <a:spLocks noChangeArrowheads="1"/>
            </p:cNvSpPr>
            <p:nvPr/>
          </p:nvSpPr>
          <p:spPr bwMode="auto">
            <a:xfrm flipH="1" flipV="1">
              <a:off x="685800" y="1046163"/>
              <a:ext cx="1828800" cy="1447800"/>
            </a:xfrm>
            <a:prstGeom prst="rtTriangle">
              <a:avLst/>
            </a:prstGeom>
            <a:solidFill>
              <a:srgbClr val="007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43" name="AutoShape 1038"/>
            <p:cNvSpPr>
              <a:spLocks noChangeArrowheads="1"/>
            </p:cNvSpPr>
            <p:nvPr/>
          </p:nvSpPr>
          <p:spPr bwMode="auto">
            <a:xfrm rot="2274471">
              <a:off x="990600" y="18843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3" name="Group 1039"/>
            <p:cNvGrpSpPr>
              <a:grpSpLocks/>
            </p:cNvGrpSpPr>
            <p:nvPr/>
          </p:nvGrpSpPr>
          <p:grpSpPr bwMode="auto">
            <a:xfrm>
              <a:off x="4419600" y="1274763"/>
              <a:ext cx="1066800" cy="990600"/>
              <a:chOff x="2736" y="1344"/>
              <a:chExt cx="672" cy="624"/>
            </a:xfrm>
          </p:grpSpPr>
          <p:sp>
            <p:nvSpPr>
              <p:cNvPr id="56" name="Oval 1040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576" cy="62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57" name="Line 1041"/>
              <p:cNvSpPr>
                <a:spLocks noChangeShapeType="1"/>
              </p:cNvSpPr>
              <p:nvPr/>
            </p:nvSpPr>
            <p:spPr bwMode="auto">
              <a:xfrm>
                <a:off x="3024" y="1344"/>
                <a:ext cx="3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58" name="Line 1042"/>
              <p:cNvSpPr>
                <a:spLocks noChangeShapeType="1"/>
              </p:cNvSpPr>
              <p:nvPr/>
            </p:nvSpPr>
            <p:spPr bwMode="auto">
              <a:xfrm>
                <a:off x="3408" y="1344"/>
                <a:ext cx="0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59" name="Line 1043"/>
              <p:cNvSpPr>
                <a:spLocks noChangeShapeType="1"/>
              </p:cNvSpPr>
              <p:nvPr/>
            </p:nvSpPr>
            <p:spPr bwMode="auto">
              <a:xfrm flipH="1">
                <a:off x="3312" y="1680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45" name="Rectangle 1044"/>
            <p:cNvSpPr>
              <a:spLocks noChangeArrowheads="1"/>
            </p:cNvSpPr>
            <p:nvPr/>
          </p:nvSpPr>
          <p:spPr bwMode="auto">
            <a:xfrm>
              <a:off x="4870451" y="1281114"/>
              <a:ext cx="575733" cy="5207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46" name="Oval 1045"/>
            <p:cNvSpPr>
              <a:spLocks noChangeArrowheads="1"/>
            </p:cNvSpPr>
            <p:nvPr/>
          </p:nvSpPr>
          <p:spPr bwMode="auto">
            <a:xfrm>
              <a:off x="4620684" y="1518180"/>
              <a:ext cx="533400" cy="533400"/>
            </a:xfrm>
            <a:prstGeom prst="ellipse">
              <a:avLst/>
            </a:prstGeom>
            <a:solidFill>
              <a:srgbClr val="EE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47" name="Line 1046"/>
            <p:cNvSpPr>
              <a:spLocks noChangeShapeType="1"/>
            </p:cNvSpPr>
            <p:nvPr/>
          </p:nvSpPr>
          <p:spPr bwMode="auto">
            <a:xfrm flipV="1">
              <a:off x="3124200" y="14271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48" name="Rectangle 1047"/>
            <p:cNvSpPr>
              <a:spLocks noChangeArrowheads="1"/>
            </p:cNvSpPr>
            <p:nvPr/>
          </p:nvSpPr>
          <p:spPr bwMode="auto">
            <a:xfrm>
              <a:off x="3048000" y="1579563"/>
              <a:ext cx="76200" cy="1524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49" name="Line 1048"/>
            <p:cNvSpPr>
              <a:spLocks noChangeShapeType="1"/>
            </p:cNvSpPr>
            <p:nvPr/>
          </p:nvSpPr>
          <p:spPr bwMode="auto">
            <a:xfrm>
              <a:off x="3124200" y="17319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pic>
          <p:nvPicPr>
            <p:cNvPr id="50" name="Picture 1049" descr="H:\VB\PROJECTS\COMPARE\Flame1.bm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49600" y="1524000"/>
              <a:ext cx="457200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AutoShape 1050"/>
            <p:cNvSpPr>
              <a:spLocks noChangeArrowheads="1"/>
            </p:cNvSpPr>
            <p:nvPr/>
          </p:nvSpPr>
          <p:spPr bwMode="auto">
            <a:xfrm rot="5400000">
              <a:off x="5905500" y="11604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2" name="Line 1051"/>
            <p:cNvSpPr>
              <a:spLocks noChangeShapeType="1"/>
            </p:cNvSpPr>
            <p:nvPr/>
          </p:nvSpPr>
          <p:spPr bwMode="auto">
            <a:xfrm flipV="1">
              <a:off x="25146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3" name="Line 1052"/>
            <p:cNvSpPr>
              <a:spLocks noChangeShapeType="1"/>
            </p:cNvSpPr>
            <p:nvPr/>
          </p:nvSpPr>
          <p:spPr bwMode="auto">
            <a:xfrm flipV="1">
              <a:off x="27432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4" name="Line 1053"/>
            <p:cNvSpPr>
              <a:spLocks noChangeShapeType="1"/>
            </p:cNvSpPr>
            <p:nvPr/>
          </p:nvSpPr>
          <p:spPr bwMode="auto">
            <a:xfrm flipV="1">
              <a:off x="25146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5" name="Line 1054"/>
            <p:cNvSpPr>
              <a:spLocks noChangeShapeType="1"/>
            </p:cNvSpPr>
            <p:nvPr/>
          </p:nvSpPr>
          <p:spPr bwMode="auto">
            <a:xfrm flipV="1">
              <a:off x="27432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506191" y="4194876"/>
            <a:ext cx="3748088" cy="1897062"/>
            <a:chOff x="696913" y="3949700"/>
            <a:chExt cx="5164137" cy="2614613"/>
          </a:xfrm>
        </p:grpSpPr>
        <p:grpSp>
          <p:nvGrpSpPr>
            <p:cNvPr id="5" name="Group 1107"/>
            <p:cNvGrpSpPr>
              <a:grpSpLocks/>
            </p:cNvGrpSpPr>
            <p:nvPr/>
          </p:nvGrpSpPr>
          <p:grpSpPr bwMode="auto">
            <a:xfrm>
              <a:off x="4732325" y="5626116"/>
              <a:ext cx="538160" cy="485776"/>
              <a:chOff x="2981" y="3544"/>
              <a:chExt cx="339" cy="306"/>
            </a:xfrm>
          </p:grpSpPr>
          <p:sp>
            <p:nvSpPr>
              <p:cNvPr id="101" name="Rectangle 1106"/>
              <p:cNvSpPr>
                <a:spLocks noChangeArrowheads="1"/>
              </p:cNvSpPr>
              <p:nvPr/>
            </p:nvSpPr>
            <p:spPr bwMode="auto">
              <a:xfrm>
                <a:off x="2985" y="3643"/>
                <a:ext cx="117" cy="7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02" name="Rectangle 1098"/>
              <p:cNvSpPr>
                <a:spLocks noChangeArrowheads="1"/>
              </p:cNvSpPr>
              <p:nvPr/>
            </p:nvSpPr>
            <p:spPr bwMode="auto">
              <a:xfrm rot="-2642004">
                <a:off x="3011" y="3593"/>
                <a:ext cx="278" cy="185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03" name="Rectangle 1096"/>
              <p:cNvSpPr>
                <a:spLocks noChangeArrowheads="1"/>
              </p:cNvSpPr>
              <p:nvPr/>
            </p:nvSpPr>
            <p:spPr bwMode="auto">
              <a:xfrm>
                <a:off x="2984" y="3552"/>
                <a:ext cx="292" cy="138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04" name="Line 1099"/>
              <p:cNvSpPr>
                <a:spLocks noChangeShapeType="1"/>
              </p:cNvSpPr>
              <p:nvPr/>
            </p:nvSpPr>
            <p:spPr bwMode="auto">
              <a:xfrm>
                <a:off x="2984" y="3548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05" name="Line 1100"/>
              <p:cNvSpPr>
                <a:spLocks noChangeShapeType="1"/>
              </p:cNvSpPr>
              <p:nvPr/>
            </p:nvSpPr>
            <p:spPr bwMode="auto">
              <a:xfrm flipH="1" flipV="1">
                <a:off x="2981" y="3715"/>
                <a:ext cx="138" cy="1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06" name="Line 1101"/>
              <p:cNvSpPr>
                <a:spLocks noChangeShapeType="1"/>
              </p:cNvSpPr>
              <p:nvPr/>
            </p:nvSpPr>
            <p:spPr bwMode="auto">
              <a:xfrm flipV="1">
                <a:off x="3116" y="3650"/>
                <a:ext cx="203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07" name="Line 1102"/>
              <p:cNvSpPr>
                <a:spLocks noChangeShapeType="1"/>
              </p:cNvSpPr>
              <p:nvPr/>
            </p:nvSpPr>
            <p:spPr bwMode="auto">
              <a:xfrm flipH="1" flipV="1">
                <a:off x="3276" y="3610"/>
                <a:ext cx="44" cy="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08" name="Line 1103"/>
              <p:cNvSpPr>
                <a:spLocks noChangeShapeType="1"/>
              </p:cNvSpPr>
              <p:nvPr/>
            </p:nvSpPr>
            <p:spPr bwMode="auto">
              <a:xfrm>
                <a:off x="3276" y="3544"/>
                <a:ext cx="0" cy="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62" name="AutoShape 1026"/>
            <p:cNvSpPr>
              <a:spLocks noChangeArrowheads="1"/>
            </p:cNvSpPr>
            <p:nvPr/>
          </p:nvSpPr>
          <p:spPr bwMode="auto">
            <a:xfrm flipH="1" flipV="1">
              <a:off x="705662" y="5244973"/>
              <a:ext cx="1067386" cy="380705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3" name="AutoShape 1027"/>
            <p:cNvSpPr>
              <a:spLocks noChangeArrowheads="1"/>
            </p:cNvSpPr>
            <p:nvPr/>
          </p:nvSpPr>
          <p:spPr bwMode="auto">
            <a:xfrm flipH="1">
              <a:off x="705662" y="4483563"/>
              <a:ext cx="763357" cy="761411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4" name="Rectangle 1028"/>
            <p:cNvSpPr>
              <a:spLocks noChangeArrowheads="1"/>
            </p:cNvSpPr>
            <p:nvPr/>
          </p:nvSpPr>
          <p:spPr bwMode="auto">
            <a:xfrm>
              <a:off x="1458082" y="4483563"/>
              <a:ext cx="686802" cy="99114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5" name="Rectangle 1029"/>
            <p:cNvSpPr>
              <a:spLocks noChangeArrowheads="1"/>
            </p:cNvSpPr>
            <p:nvPr/>
          </p:nvSpPr>
          <p:spPr bwMode="auto">
            <a:xfrm>
              <a:off x="1764299" y="4483563"/>
              <a:ext cx="761169" cy="114211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6" name="Rectangle 1030"/>
            <p:cNvSpPr>
              <a:spLocks noChangeArrowheads="1"/>
            </p:cNvSpPr>
            <p:nvPr/>
          </p:nvSpPr>
          <p:spPr bwMode="auto">
            <a:xfrm>
              <a:off x="2525468" y="4490126"/>
              <a:ext cx="2285694" cy="1135553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7" name="Rectangle 1031"/>
            <p:cNvSpPr>
              <a:spLocks noChangeArrowheads="1"/>
            </p:cNvSpPr>
            <p:nvPr/>
          </p:nvSpPr>
          <p:spPr bwMode="auto">
            <a:xfrm>
              <a:off x="3409124" y="4673914"/>
              <a:ext cx="717423" cy="47478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8" name="Rectangle 1055" descr="Sand"/>
            <p:cNvSpPr>
              <a:spLocks noChangeArrowheads="1"/>
            </p:cNvSpPr>
            <p:nvPr/>
          </p:nvSpPr>
          <p:spPr bwMode="auto">
            <a:xfrm>
              <a:off x="2525468" y="3949700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9" name="Rectangle 1056" descr="Sand"/>
            <p:cNvSpPr>
              <a:spLocks noChangeArrowheads="1"/>
            </p:cNvSpPr>
            <p:nvPr/>
          </p:nvSpPr>
          <p:spPr bwMode="auto">
            <a:xfrm>
              <a:off x="2525468" y="5625678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0" name="Rectangle 1057"/>
            <p:cNvSpPr>
              <a:spLocks noChangeArrowheads="1"/>
            </p:cNvSpPr>
            <p:nvPr/>
          </p:nvSpPr>
          <p:spPr bwMode="auto">
            <a:xfrm>
              <a:off x="4069678" y="4680479"/>
              <a:ext cx="664929" cy="457283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1" name="Rectangle 1058"/>
            <p:cNvSpPr>
              <a:spLocks noChangeArrowheads="1"/>
            </p:cNvSpPr>
            <p:nvPr/>
          </p:nvSpPr>
          <p:spPr bwMode="auto">
            <a:xfrm>
              <a:off x="2525468" y="4483563"/>
              <a:ext cx="2666279" cy="11421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2" name="AutoShape 1059"/>
            <p:cNvSpPr>
              <a:spLocks noChangeArrowheads="1"/>
            </p:cNvSpPr>
            <p:nvPr/>
          </p:nvSpPr>
          <p:spPr bwMode="auto">
            <a:xfrm rot="2274471">
              <a:off x="773468" y="5549099"/>
              <a:ext cx="457138" cy="68702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6" name="Group 1060"/>
            <p:cNvGrpSpPr>
              <a:grpSpLocks/>
            </p:cNvGrpSpPr>
            <p:nvPr/>
          </p:nvGrpSpPr>
          <p:grpSpPr bwMode="auto">
            <a:xfrm>
              <a:off x="2601913" y="4711699"/>
              <a:ext cx="838200" cy="763221"/>
              <a:chOff x="3120" y="2784"/>
              <a:chExt cx="672" cy="625"/>
            </a:xfrm>
          </p:grpSpPr>
          <p:grpSp>
            <p:nvGrpSpPr>
              <p:cNvPr id="7" name="Group 1061"/>
              <p:cNvGrpSpPr>
                <a:grpSpLocks/>
              </p:cNvGrpSpPr>
              <p:nvPr/>
            </p:nvGrpSpPr>
            <p:grpSpPr bwMode="auto">
              <a:xfrm>
                <a:off x="3120" y="2784"/>
                <a:ext cx="672" cy="625"/>
                <a:chOff x="2736" y="1344"/>
                <a:chExt cx="672" cy="625"/>
              </a:xfrm>
            </p:grpSpPr>
            <p:sp>
              <p:nvSpPr>
                <p:cNvPr id="97" name="Oval 1062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575" cy="62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98" name="Line 1063"/>
                <p:cNvSpPr>
                  <a:spLocks noChangeShapeType="1"/>
                </p:cNvSpPr>
                <p:nvPr/>
              </p:nvSpPr>
              <p:spPr bwMode="auto">
                <a:xfrm>
                  <a:off x="3024" y="1344"/>
                  <a:ext cx="38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99" name="Line 1064"/>
                <p:cNvSpPr>
                  <a:spLocks noChangeShapeType="1"/>
                </p:cNvSpPr>
                <p:nvPr/>
              </p:nvSpPr>
              <p:spPr bwMode="auto">
                <a:xfrm>
                  <a:off x="3408" y="1344"/>
                  <a:ext cx="0" cy="337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00" name="Line 1065"/>
                <p:cNvSpPr>
                  <a:spLocks noChangeShapeType="1"/>
                </p:cNvSpPr>
                <p:nvPr/>
              </p:nvSpPr>
              <p:spPr bwMode="auto">
                <a:xfrm flipH="1">
                  <a:off x="3311" y="1680"/>
                  <a:ext cx="9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sp>
            <p:nvSpPr>
              <p:cNvPr id="95" name="Rectangle 1066"/>
              <p:cNvSpPr>
                <a:spLocks noChangeArrowheads="1"/>
              </p:cNvSpPr>
              <p:nvPr/>
            </p:nvSpPr>
            <p:spPr bwMode="auto">
              <a:xfrm>
                <a:off x="3404" y="2787"/>
                <a:ext cx="363" cy="330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96" name="Oval 1067"/>
              <p:cNvSpPr>
                <a:spLocks noChangeArrowheads="1"/>
              </p:cNvSpPr>
              <p:nvPr/>
            </p:nvSpPr>
            <p:spPr bwMode="auto">
              <a:xfrm>
                <a:off x="3246" y="2938"/>
                <a:ext cx="335" cy="335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8" name="Group 1068"/>
            <p:cNvGrpSpPr>
              <a:grpSpLocks/>
            </p:cNvGrpSpPr>
            <p:nvPr/>
          </p:nvGrpSpPr>
          <p:grpSpPr bwMode="auto">
            <a:xfrm>
              <a:off x="3516319" y="4683122"/>
              <a:ext cx="558801" cy="452338"/>
              <a:chOff x="2256" y="2880"/>
              <a:chExt cx="352" cy="291"/>
            </a:xfrm>
          </p:grpSpPr>
          <p:sp>
            <p:nvSpPr>
              <p:cNvPr id="90" name="Line 1069"/>
              <p:cNvSpPr>
                <a:spLocks noChangeShapeType="1"/>
              </p:cNvSpPr>
              <p:nvPr/>
            </p:nvSpPr>
            <p:spPr bwMode="auto">
              <a:xfrm flipV="1">
                <a:off x="2304" y="2880"/>
                <a:ext cx="287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91" name="Rectangle 1070"/>
              <p:cNvSpPr>
                <a:spLocks noChangeArrowheads="1"/>
              </p:cNvSpPr>
              <p:nvPr/>
            </p:nvSpPr>
            <p:spPr bwMode="auto">
              <a:xfrm>
                <a:off x="2256" y="2975"/>
                <a:ext cx="48" cy="97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92" name="Line 1071"/>
              <p:cNvSpPr>
                <a:spLocks noChangeShapeType="1"/>
              </p:cNvSpPr>
              <p:nvPr/>
            </p:nvSpPr>
            <p:spPr bwMode="auto">
              <a:xfrm>
                <a:off x="2304" y="3074"/>
                <a:ext cx="287" cy="9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pic>
            <p:nvPicPr>
              <p:cNvPr id="93" name="Picture 1072" descr="H:\VB\PROJECTS\COMPARE\Flame1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20" y="2941"/>
                <a:ext cx="288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6" name="AutoShape 1073"/>
            <p:cNvSpPr>
              <a:spLocks noChangeArrowheads="1"/>
            </p:cNvSpPr>
            <p:nvPr/>
          </p:nvSpPr>
          <p:spPr bwMode="auto">
            <a:xfrm rot="7948445">
              <a:off x="5289008" y="5992271"/>
              <a:ext cx="457283" cy="686802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7" name="Line 1074"/>
            <p:cNvSpPr>
              <a:spLocks noChangeShapeType="1"/>
            </p:cNvSpPr>
            <p:nvPr/>
          </p:nvSpPr>
          <p:spPr bwMode="auto">
            <a:xfrm flipV="1">
              <a:off x="2525468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8" name="Line 1075"/>
            <p:cNvSpPr>
              <a:spLocks noChangeShapeType="1"/>
            </p:cNvSpPr>
            <p:nvPr/>
          </p:nvSpPr>
          <p:spPr bwMode="auto">
            <a:xfrm flipV="1">
              <a:off x="2755132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0" name="Line 1076"/>
            <p:cNvSpPr>
              <a:spLocks noChangeShapeType="1"/>
            </p:cNvSpPr>
            <p:nvPr/>
          </p:nvSpPr>
          <p:spPr bwMode="auto">
            <a:xfrm flipV="1">
              <a:off x="2525468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1" name="Line 1077"/>
            <p:cNvSpPr>
              <a:spLocks noChangeShapeType="1"/>
            </p:cNvSpPr>
            <p:nvPr/>
          </p:nvSpPr>
          <p:spPr bwMode="auto">
            <a:xfrm flipV="1">
              <a:off x="2755132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2" name="Rectangle 1078"/>
            <p:cNvSpPr>
              <a:spLocks noChangeArrowheads="1"/>
            </p:cNvSpPr>
            <p:nvPr/>
          </p:nvSpPr>
          <p:spPr bwMode="auto">
            <a:xfrm>
              <a:off x="4734607" y="4483563"/>
              <a:ext cx="457139" cy="1142116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4" name="Rectangle 1079"/>
            <p:cNvSpPr>
              <a:spLocks noChangeArrowheads="1"/>
            </p:cNvSpPr>
            <p:nvPr/>
          </p:nvSpPr>
          <p:spPr bwMode="auto">
            <a:xfrm rot="20456998">
              <a:off x="3549109" y="4544825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5" name="Rectangle 1080"/>
            <p:cNvSpPr>
              <a:spLocks noChangeArrowheads="1"/>
            </p:cNvSpPr>
            <p:nvPr/>
          </p:nvSpPr>
          <p:spPr bwMode="auto">
            <a:xfrm rot="1000593">
              <a:off x="3535985" y="5061184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6" name="Line 1081"/>
            <p:cNvSpPr>
              <a:spLocks noChangeShapeType="1"/>
            </p:cNvSpPr>
            <p:nvPr/>
          </p:nvSpPr>
          <p:spPr bwMode="auto">
            <a:xfrm flipH="1">
              <a:off x="1458082" y="4483563"/>
              <a:ext cx="106738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7" name="Line 1082"/>
            <p:cNvSpPr>
              <a:spLocks noChangeShapeType="1"/>
            </p:cNvSpPr>
            <p:nvPr/>
          </p:nvSpPr>
          <p:spPr bwMode="auto">
            <a:xfrm flipH="1">
              <a:off x="696913" y="4483563"/>
              <a:ext cx="761169" cy="761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8" name="Line 1083"/>
            <p:cNvSpPr>
              <a:spLocks noChangeShapeType="1"/>
            </p:cNvSpPr>
            <p:nvPr/>
          </p:nvSpPr>
          <p:spPr bwMode="auto">
            <a:xfrm>
              <a:off x="696913" y="5244973"/>
              <a:ext cx="1067386" cy="3807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9" name="Line 1084"/>
            <p:cNvSpPr>
              <a:spLocks noChangeShapeType="1"/>
            </p:cNvSpPr>
            <p:nvPr/>
          </p:nvSpPr>
          <p:spPr bwMode="auto">
            <a:xfrm>
              <a:off x="1764299" y="5625678"/>
              <a:ext cx="7611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109" name="Text Box 1091"/>
          <p:cNvSpPr txBox="1">
            <a:spLocks noChangeArrowheads="1"/>
          </p:cNvSpPr>
          <p:nvPr/>
        </p:nvSpPr>
        <p:spPr bwMode="auto">
          <a:xfrm>
            <a:off x="184621" y="1274814"/>
            <a:ext cx="44812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b="1" dirty="0" smtClean="0">
                <a:latin typeface="+mn-lt"/>
              </a:rPr>
              <a:t>Draw Thru (MAU)</a:t>
            </a:r>
            <a:endParaRPr lang="en-US" sz="2800" b="1" dirty="0">
              <a:latin typeface="+mn-lt"/>
            </a:endParaRPr>
          </a:p>
        </p:txBody>
      </p:sp>
      <p:sp>
        <p:nvSpPr>
          <p:cNvPr id="110" name="Text Box 1092"/>
          <p:cNvSpPr txBox="1">
            <a:spLocks noChangeArrowheads="1"/>
          </p:cNvSpPr>
          <p:nvPr/>
        </p:nvSpPr>
        <p:spPr bwMode="auto">
          <a:xfrm>
            <a:off x="129659" y="3488599"/>
            <a:ext cx="79677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dirty="0" smtClean="0">
                <a:latin typeface="+mn-lt"/>
              </a:rPr>
              <a:t>Blow Thru® HTHV</a:t>
            </a:r>
            <a:endParaRPr lang="en-US" sz="2800" b="1" dirty="0">
              <a:latin typeface="+mn-lt"/>
            </a:endParaRPr>
          </a:p>
        </p:txBody>
      </p:sp>
      <p:sp>
        <p:nvSpPr>
          <p:cNvPr id="111" name="Line 1093"/>
          <p:cNvSpPr>
            <a:spLocks noChangeShapeType="1"/>
          </p:cNvSpPr>
          <p:nvPr/>
        </p:nvSpPr>
        <p:spPr bwMode="auto">
          <a:xfrm>
            <a:off x="0" y="34350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+mn-lt"/>
            </a:endParaRPr>
          </a:p>
        </p:txBody>
      </p:sp>
      <p:sp>
        <p:nvSpPr>
          <p:cNvPr id="112" name="Text Box 1094"/>
          <p:cNvSpPr txBox="1">
            <a:spLocks noChangeArrowheads="1"/>
          </p:cNvSpPr>
          <p:nvPr/>
        </p:nvSpPr>
        <p:spPr bwMode="auto">
          <a:xfrm>
            <a:off x="251868" y="1713895"/>
            <a:ext cx="2090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800" b="1" dirty="0">
                <a:latin typeface="+mn-lt"/>
              </a:rPr>
              <a:t>(M-Series)</a:t>
            </a:r>
          </a:p>
        </p:txBody>
      </p:sp>
      <p:sp>
        <p:nvSpPr>
          <p:cNvPr id="113" name="Text Box 1095"/>
          <p:cNvSpPr txBox="1">
            <a:spLocks noChangeArrowheads="1"/>
          </p:cNvSpPr>
          <p:nvPr/>
        </p:nvSpPr>
        <p:spPr bwMode="auto">
          <a:xfrm>
            <a:off x="273718" y="3964925"/>
            <a:ext cx="2090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800" b="1" dirty="0">
                <a:latin typeface="+mn-lt"/>
              </a:rPr>
              <a:t>(S-Series)</a:t>
            </a:r>
          </a:p>
        </p:txBody>
      </p:sp>
      <p:sp>
        <p:nvSpPr>
          <p:cNvPr id="83" name="Title 82"/>
          <p:cNvSpPr>
            <a:spLocks noGrp="1"/>
          </p:cNvSpPr>
          <p:nvPr>
            <p:ph type="title"/>
          </p:nvPr>
        </p:nvSpPr>
        <p:spPr>
          <a:xfrm>
            <a:off x="685800" y="261477"/>
            <a:ext cx="7772400" cy="99922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Efficiency &amp; Design Impact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78"/>
          <p:cNvSpPr>
            <a:spLocks noGrp="1"/>
          </p:cNvSpPr>
          <p:nvPr>
            <p:ph type="title"/>
          </p:nvPr>
        </p:nvSpPr>
        <p:spPr>
          <a:xfrm>
            <a:off x="457200" y="224124"/>
            <a:ext cx="8229600" cy="1129966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C00000"/>
                </a:solidFill>
                <a:latin typeface="Gill Sans MT"/>
                <a:cs typeface="Gill Sans MT"/>
              </a:rPr>
              <a:t>What is the Difference?</a:t>
            </a:r>
            <a:endParaRPr lang="en-US" sz="3600" b="1" i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83" name="Text Placeholder 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Draw Thru (MAU)</a:t>
            </a:r>
            <a:endParaRPr lang="en-US" sz="2800" dirty="0"/>
          </a:p>
        </p:txBody>
      </p:sp>
      <p:sp>
        <p:nvSpPr>
          <p:cNvPr id="114" name="Content Placeholder 11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742110" cy="3951288"/>
          </a:xfrm>
        </p:spPr>
        <p:txBody>
          <a:bodyPr/>
          <a:lstStyle/>
          <a:p>
            <a:r>
              <a:rPr lang="en-US" sz="2000" dirty="0" smtClean="0"/>
              <a:t>Constant Volume Fan</a:t>
            </a:r>
          </a:p>
          <a:p>
            <a:r>
              <a:rPr lang="en-US" sz="2000" dirty="0" smtClean="0"/>
              <a:t>Blower in Hot Air Stream (Less Dense)</a:t>
            </a:r>
          </a:p>
          <a:p>
            <a:r>
              <a:rPr lang="en-US" sz="2000" dirty="0" smtClean="0"/>
              <a:t>Lower Discharge Temperature (120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dirty="0" smtClean="0"/>
              <a:t>F)</a:t>
            </a:r>
          </a:p>
          <a:p>
            <a:r>
              <a:rPr lang="en-US" sz="2000" dirty="0" smtClean="0"/>
              <a:t>Lower mass flow rate</a:t>
            </a:r>
          </a:p>
        </p:txBody>
      </p:sp>
      <p:sp>
        <p:nvSpPr>
          <p:cNvPr id="94" name="Text Placeholder 93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Blow Thru® (HTHV)</a:t>
            </a:r>
            <a:endParaRPr lang="en-US" sz="2800" dirty="0"/>
          </a:p>
        </p:txBody>
      </p:sp>
      <p:sp>
        <p:nvSpPr>
          <p:cNvPr id="109" name="Content Placeholder 108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10818" cy="3951288"/>
          </a:xfrm>
        </p:spPr>
        <p:txBody>
          <a:bodyPr/>
          <a:lstStyle/>
          <a:p>
            <a:r>
              <a:rPr lang="en-US" sz="2000" dirty="0" smtClean="0"/>
              <a:t>Constant Volume Fan</a:t>
            </a:r>
          </a:p>
          <a:p>
            <a:r>
              <a:rPr lang="en-US" sz="2000" dirty="0" smtClean="0"/>
              <a:t>Blower in Cold Air Stream (More Dense)</a:t>
            </a:r>
          </a:p>
          <a:p>
            <a:r>
              <a:rPr lang="en-US" sz="2000" dirty="0" smtClean="0"/>
              <a:t>Higher Discharge Temperature (160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dirty="0" smtClean="0"/>
              <a:t>F)</a:t>
            </a:r>
          </a:p>
          <a:p>
            <a:r>
              <a:rPr lang="en-US" sz="2000" dirty="0" smtClean="0"/>
              <a:t>Higher mass flow rate</a:t>
            </a:r>
            <a:endParaRPr lang="en-US" sz="2000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4480" y="4309311"/>
            <a:ext cx="3909570" cy="1659975"/>
            <a:chOff x="685800" y="512763"/>
            <a:chExt cx="5791200" cy="2514600"/>
          </a:xfrm>
        </p:grpSpPr>
        <p:sp>
          <p:nvSpPr>
            <p:cNvPr id="112" name="Rectangle 1032" descr="Sand"/>
            <p:cNvSpPr>
              <a:spLocks noChangeArrowheads="1"/>
            </p:cNvSpPr>
            <p:nvPr/>
          </p:nvSpPr>
          <p:spPr bwMode="auto">
            <a:xfrm>
              <a:off x="2514600" y="5127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3" name="Rectangle 1033" descr="Sand"/>
            <p:cNvSpPr>
              <a:spLocks noChangeArrowheads="1"/>
            </p:cNvSpPr>
            <p:nvPr/>
          </p:nvSpPr>
          <p:spPr bwMode="auto">
            <a:xfrm>
              <a:off x="2514600" y="24939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6" name="Rectangle 1034"/>
            <p:cNvSpPr>
              <a:spLocks noChangeArrowheads="1"/>
            </p:cNvSpPr>
            <p:nvPr/>
          </p:nvSpPr>
          <p:spPr bwMode="auto">
            <a:xfrm>
              <a:off x="4343400" y="1046163"/>
              <a:ext cx="1143000" cy="14478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7" name="Rectangle 1035"/>
            <p:cNvSpPr>
              <a:spLocks noChangeArrowheads="1"/>
            </p:cNvSpPr>
            <p:nvPr/>
          </p:nvSpPr>
          <p:spPr bwMode="auto">
            <a:xfrm>
              <a:off x="2514600" y="1046163"/>
              <a:ext cx="2057400" cy="1447800"/>
            </a:xfrm>
            <a:prstGeom prst="rect">
              <a:avLst/>
            </a:prstGeom>
            <a:gradFill rotWithShape="0">
              <a:gsLst>
                <a:gs pos="0">
                  <a:srgbClr val="0070C0"/>
                </a:gs>
                <a:gs pos="100000">
                  <a:srgbClr val="EE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8" name="Rectangle 1036"/>
            <p:cNvSpPr>
              <a:spLocks noChangeArrowheads="1"/>
            </p:cNvSpPr>
            <p:nvPr/>
          </p:nvSpPr>
          <p:spPr bwMode="auto">
            <a:xfrm>
              <a:off x="2514600" y="1046163"/>
              <a:ext cx="2971800" cy="1447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9" name="AutoShape 1037"/>
            <p:cNvSpPr>
              <a:spLocks noChangeArrowheads="1"/>
            </p:cNvSpPr>
            <p:nvPr/>
          </p:nvSpPr>
          <p:spPr bwMode="auto">
            <a:xfrm flipH="1" flipV="1">
              <a:off x="685800" y="1046163"/>
              <a:ext cx="1828800" cy="1447800"/>
            </a:xfrm>
            <a:prstGeom prst="rtTriangle">
              <a:avLst/>
            </a:prstGeom>
            <a:solidFill>
              <a:srgbClr val="007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0" name="AutoShape 1038"/>
            <p:cNvSpPr>
              <a:spLocks noChangeArrowheads="1"/>
            </p:cNvSpPr>
            <p:nvPr/>
          </p:nvSpPr>
          <p:spPr bwMode="auto">
            <a:xfrm rot="2274471">
              <a:off x="990600" y="18843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3" name="Group 1039"/>
            <p:cNvGrpSpPr>
              <a:grpSpLocks/>
            </p:cNvGrpSpPr>
            <p:nvPr/>
          </p:nvGrpSpPr>
          <p:grpSpPr bwMode="auto">
            <a:xfrm>
              <a:off x="4419600" y="1274763"/>
              <a:ext cx="1066800" cy="990600"/>
              <a:chOff x="2736" y="1344"/>
              <a:chExt cx="672" cy="624"/>
            </a:xfrm>
          </p:grpSpPr>
          <p:sp>
            <p:nvSpPr>
              <p:cNvPr id="133" name="Oval 1040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576" cy="62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4" name="Line 1041"/>
              <p:cNvSpPr>
                <a:spLocks noChangeShapeType="1"/>
              </p:cNvSpPr>
              <p:nvPr/>
            </p:nvSpPr>
            <p:spPr bwMode="auto">
              <a:xfrm>
                <a:off x="3024" y="1344"/>
                <a:ext cx="3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5" name="Line 1042"/>
              <p:cNvSpPr>
                <a:spLocks noChangeShapeType="1"/>
              </p:cNvSpPr>
              <p:nvPr/>
            </p:nvSpPr>
            <p:spPr bwMode="auto">
              <a:xfrm>
                <a:off x="3408" y="1344"/>
                <a:ext cx="0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6" name="Line 1043"/>
              <p:cNvSpPr>
                <a:spLocks noChangeShapeType="1"/>
              </p:cNvSpPr>
              <p:nvPr/>
            </p:nvSpPr>
            <p:spPr bwMode="auto">
              <a:xfrm flipH="1">
                <a:off x="3312" y="1680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122" name="Rectangle 1044"/>
            <p:cNvSpPr>
              <a:spLocks noChangeArrowheads="1"/>
            </p:cNvSpPr>
            <p:nvPr/>
          </p:nvSpPr>
          <p:spPr bwMode="auto">
            <a:xfrm>
              <a:off x="4870451" y="1281114"/>
              <a:ext cx="575733" cy="5207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3" name="Oval 1045"/>
            <p:cNvSpPr>
              <a:spLocks noChangeArrowheads="1"/>
            </p:cNvSpPr>
            <p:nvPr/>
          </p:nvSpPr>
          <p:spPr bwMode="auto">
            <a:xfrm>
              <a:off x="4620684" y="1518180"/>
              <a:ext cx="533400" cy="533400"/>
            </a:xfrm>
            <a:prstGeom prst="ellipse">
              <a:avLst/>
            </a:prstGeom>
            <a:solidFill>
              <a:srgbClr val="EE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4" name="Line 1046"/>
            <p:cNvSpPr>
              <a:spLocks noChangeShapeType="1"/>
            </p:cNvSpPr>
            <p:nvPr/>
          </p:nvSpPr>
          <p:spPr bwMode="auto">
            <a:xfrm flipV="1">
              <a:off x="3124200" y="14271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5" name="Rectangle 1047"/>
            <p:cNvSpPr>
              <a:spLocks noChangeArrowheads="1"/>
            </p:cNvSpPr>
            <p:nvPr/>
          </p:nvSpPr>
          <p:spPr bwMode="auto">
            <a:xfrm>
              <a:off x="3048000" y="1579563"/>
              <a:ext cx="76200" cy="1524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6" name="Line 1048"/>
            <p:cNvSpPr>
              <a:spLocks noChangeShapeType="1"/>
            </p:cNvSpPr>
            <p:nvPr/>
          </p:nvSpPr>
          <p:spPr bwMode="auto">
            <a:xfrm>
              <a:off x="3124200" y="17319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pic>
          <p:nvPicPr>
            <p:cNvPr id="127" name="Picture 1049" descr="H:\VB\PROJECTS\COMPARE\Flame1.bm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49600" y="1524000"/>
              <a:ext cx="457200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" name="AutoShape 1050"/>
            <p:cNvSpPr>
              <a:spLocks noChangeArrowheads="1"/>
            </p:cNvSpPr>
            <p:nvPr/>
          </p:nvSpPr>
          <p:spPr bwMode="auto">
            <a:xfrm rot="5400000">
              <a:off x="5905500" y="11604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9" name="Line 1051"/>
            <p:cNvSpPr>
              <a:spLocks noChangeShapeType="1"/>
            </p:cNvSpPr>
            <p:nvPr/>
          </p:nvSpPr>
          <p:spPr bwMode="auto">
            <a:xfrm flipV="1">
              <a:off x="25146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0" name="Line 1052"/>
            <p:cNvSpPr>
              <a:spLocks noChangeShapeType="1"/>
            </p:cNvSpPr>
            <p:nvPr/>
          </p:nvSpPr>
          <p:spPr bwMode="auto">
            <a:xfrm flipV="1">
              <a:off x="27432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1" name="Line 1053"/>
            <p:cNvSpPr>
              <a:spLocks noChangeShapeType="1"/>
            </p:cNvSpPr>
            <p:nvPr/>
          </p:nvSpPr>
          <p:spPr bwMode="auto">
            <a:xfrm flipV="1">
              <a:off x="25146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2" name="Line 1054"/>
            <p:cNvSpPr>
              <a:spLocks noChangeShapeType="1"/>
            </p:cNvSpPr>
            <p:nvPr/>
          </p:nvSpPr>
          <p:spPr bwMode="auto">
            <a:xfrm flipV="1">
              <a:off x="27432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347067" y="4375723"/>
            <a:ext cx="2285287" cy="1156678"/>
            <a:chOff x="696913" y="3949700"/>
            <a:chExt cx="5164137" cy="2614613"/>
          </a:xfrm>
        </p:grpSpPr>
        <p:grpSp>
          <p:nvGrpSpPr>
            <p:cNvPr id="5" name="Group 1107"/>
            <p:cNvGrpSpPr>
              <a:grpSpLocks/>
            </p:cNvGrpSpPr>
            <p:nvPr/>
          </p:nvGrpSpPr>
          <p:grpSpPr bwMode="auto">
            <a:xfrm>
              <a:off x="4732325" y="5626116"/>
              <a:ext cx="538160" cy="485776"/>
              <a:chOff x="2981" y="3544"/>
              <a:chExt cx="339" cy="306"/>
            </a:xfrm>
          </p:grpSpPr>
          <p:sp>
            <p:nvSpPr>
              <p:cNvPr id="175" name="Rectangle 1106"/>
              <p:cNvSpPr>
                <a:spLocks noChangeArrowheads="1"/>
              </p:cNvSpPr>
              <p:nvPr/>
            </p:nvSpPr>
            <p:spPr bwMode="auto">
              <a:xfrm>
                <a:off x="2985" y="3643"/>
                <a:ext cx="117" cy="7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6" name="Rectangle 1098"/>
              <p:cNvSpPr>
                <a:spLocks noChangeArrowheads="1"/>
              </p:cNvSpPr>
              <p:nvPr/>
            </p:nvSpPr>
            <p:spPr bwMode="auto">
              <a:xfrm rot="-2642004">
                <a:off x="3011" y="3593"/>
                <a:ext cx="278" cy="185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7" name="Rectangle 1096"/>
              <p:cNvSpPr>
                <a:spLocks noChangeArrowheads="1"/>
              </p:cNvSpPr>
              <p:nvPr/>
            </p:nvSpPr>
            <p:spPr bwMode="auto">
              <a:xfrm>
                <a:off x="2984" y="3552"/>
                <a:ext cx="292" cy="138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8" name="Line 1099"/>
              <p:cNvSpPr>
                <a:spLocks noChangeShapeType="1"/>
              </p:cNvSpPr>
              <p:nvPr/>
            </p:nvSpPr>
            <p:spPr bwMode="auto">
              <a:xfrm>
                <a:off x="2984" y="3548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9" name="Line 1100"/>
              <p:cNvSpPr>
                <a:spLocks noChangeShapeType="1"/>
              </p:cNvSpPr>
              <p:nvPr/>
            </p:nvSpPr>
            <p:spPr bwMode="auto">
              <a:xfrm flipH="1" flipV="1">
                <a:off x="2981" y="3715"/>
                <a:ext cx="138" cy="1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0" name="Line 1101"/>
              <p:cNvSpPr>
                <a:spLocks noChangeShapeType="1"/>
              </p:cNvSpPr>
              <p:nvPr/>
            </p:nvSpPr>
            <p:spPr bwMode="auto">
              <a:xfrm flipV="1">
                <a:off x="3116" y="3650"/>
                <a:ext cx="203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1" name="Line 1102"/>
              <p:cNvSpPr>
                <a:spLocks noChangeShapeType="1"/>
              </p:cNvSpPr>
              <p:nvPr/>
            </p:nvSpPr>
            <p:spPr bwMode="auto">
              <a:xfrm flipH="1" flipV="1">
                <a:off x="3276" y="3610"/>
                <a:ext cx="44" cy="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2" name="Line 1103"/>
              <p:cNvSpPr>
                <a:spLocks noChangeShapeType="1"/>
              </p:cNvSpPr>
              <p:nvPr/>
            </p:nvSpPr>
            <p:spPr bwMode="auto">
              <a:xfrm>
                <a:off x="3276" y="3544"/>
                <a:ext cx="0" cy="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139" name="AutoShape 1026"/>
            <p:cNvSpPr>
              <a:spLocks noChangeArrowheads="1"/>
            </p:cNvSpPr>
            <p:nvPr/>
          </p:nvSpPr>
          <p:spPr bwMode="auto">
            <a:xfrm flipH="1" flipV="1">
              <a:off x="705662" y="5244973"/>
              <a:ext cx="1067386" cy="380705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0" name="AutoShape 1027"/>
            <p:cNvSpPr>
              <a:spLocks noChangeArrowheads="1"/>
            </p:cNvSpPr>
            <p:nvPr/>
          </p:nvSpPr>
          <p:spPr bwMode="auto">
            <a:xfrm flipH="1">
              <a:off x="705662" y="4483563"/>
              <a:ext cx="763357" cy="761411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1" name="Rectangle 1028"/>
            <p:cNvSpPr>
              <a:spLocks noChangeArrowheads="1"/>
            </p:cNvSpPr>
            <p:nvPr/>
          </p:nvSpPr>
          <p:spPr bwMode="auto">
            <a:xfrm>
              <a:off x="1458082" y="4483563"/>
              <a:ext cx="686802" cy="99114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2" name="Rectangle 1029"/>
            <p:cNvSpPr>
              <a:spLocks noChangeArrowheads="1"/>
            </p:cNvSpPr>
            <p:nvPr/>
          </p:nvSpPr>
          <p:spPr bwMode="auto">
            <a:xfrm>
              <a:off x="1764299" y="4483563"/>
              <a:ext cx="761169" cy="114211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3" name="Rectangle 1030"/>
            <p:cNvSpPr>
              <a:spLocks noChangeArrowheads="1"/>
            </p:cNvSpPr>
            <p:nvPr/>
          </p:nvSpPr>
          <p:spPr bwMode="auto">
            <a:xfrm>
              <a:off x="2525468" y="4490126"/>
              <a:ext cx="2285694" cy="1135553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4" name="Rectangle 1031"/>
            <p:cNvSpPr>
              <a:spLocks noChangeArrowheads="1"/>
            </p:cNvSpPr>
            <p:nvPr/>
          </p:nvSpPr>
          <p:spPr bwMode="auto">
            <a:xfrm>
              <a:off x="3409124" y="4673914"/>
              <a:ext cx="717423" cy="47478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5" name="Rectangle 1055" descr="Sand"/>
            <p:cNvSpPr>
              <a:spLocks noChangeArrowheads="1"/>
            </p:cNvSpPr>
            <p:nvPr/>
          </p:nvSpPr>
          <p:spPr bwMode="auto">
            <a:xfrm>
              <a:off x="2525468" y="3949700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6" name="Rectangle 1056" descr="Sand"/>
            <p:cNvSpPr>
              <a:spLocks noChangeArrowheads="1"/>
            </p:cNvSpPr>
            <p:nvPr/>
          </p:nvSpPr>
          <p:spPr bwMode="auto">
            <a:xfrm>
              <a:off x="2525468" y="5625678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7" name="Rectangle 1057"/>
            <p:cNvSpPr>
              <a:spLocks noChangeArrowheads="1"/>
            </p:cNvSpPr>
            <p:nvPr/>
          </p:nvSpPr>
          <p:spPr bwMode="auto">
            <a:xfrm>
              <a:off x="4069678" y="4680479"/>
              <a:ext cx="664929" cy="457283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8" name="Rectangle 1058"/>
            <p:cNvSpPr>
              <a:spLocks noChangeArrowheads="1"/>
            </p:cNvSpPr>
            <p:nvPr/>
          </p:nvSpPr>
          <p:spPr bwMode="auto">
            <a:xfrm>
              <a:off x="2525468" y="4483563"/>
              <a:ext cx="2666279" cy="11421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9" name="AutoShape 1059"/>
            <p:cNvSpPr>
              <a:spLocks noChangeArrowheads="1"/>
            </p:cNvSpPr>
            <p:nvPr/>
          </p:nvSpPr>
          <p:spPr bwMode="auto">
            <a:xfrm rot="2274471">
              <a:off x="773468" y="5549099"/>
              <a:ext cx="457138" cy="68702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6" name="Group 1060"/>
            <p:cNvGrpSpPr>
              <a:grpSpLocks/>
            </p:cNvGrpSpPr>
            <p:nvPr/>
          </p:nvGrpSpPr>
          <p:grpSpPr bwMode="auto">
            <a:xfrm>
              <a:off x="2601913" y="4711699"/>
              <a:ext cx="838200" cy="763221"/>
              <a:chOff x="3120" y="2784"/>
              <a:chExt cx="672" cy="625"/>
            </a:xfrm>
          </p:grpSpPr>
          <p:grpSp>
            <p:nvGrpSpPr>
              <p:cNvPr id="7" name="Group 1061"/>
              <p:cNvGrpSpPr>
                <a:grpSpLocks/>
              </p:cNvGrpSpPr>
              <p:nvPr/>
            </p:nvGrpSpPr>
            <p:grpSpPr bwMode="auto">
              <a:xfrm>
                <a:off x="3120" y="2784"/>
                <a:ext cx="672" cy="625"/>
                <a:chOff x="2736" y="1344"/>
                <a:chExt cx="672" cy="625"/>
              </a:xfrm>
            </p:grpSpPr>
            <p:sp>
              <p:nvSpPr>
                <p:cNvPr id="171" name="Oval 1062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575" cy="62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2" name="Line 1063"/>
                <p:cNvSpPr>
                  <a:spLocks noChangeShapeType="1"/>
                </p:cNvSpPr>
                <p:nvPr/>
              </p:nvSpPr>
              <p:spPr bwMode="auto">
                <a:xfrm>
                  <a:off x="3024" y="1344"/>
                  <a:ext cx="38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3" name="Line 1064"/>
                <p:cNvSpPr>
                  <a:spLocks noChangeShapeType="1"/>
                </p:cNvSpPr>
                <p:nvPr/>
              </p:nvSpPr>
              <p:spPr bwMode="auto">
                <a:xfrm>
                  <a:off x="3408" y="1344"/>
                  <a:ext cx="0" cy="337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4" name="Line 1065"/>
                <p:cNvSpPr>
                  <a:spLocks noChangeShapeType="1"/>
                </p:cNvSpPr>
                <p:nvPr/>
              </p:nvSpPr>
              <p:spPr bwMode="auto">
                <a:xfrm flipH="1">
                  <a:off x="3311" y="1680"/>
                  <a:ext cx="9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sp>
            <p:nvSpPr>
              <p:cNvPr id="169" name="Rectangle 1066"/>
              <p:cNvSpPr>
                <a:spLocks noChangeArrowheads="1"/>
              </p:cNvSpPr>
              <p:nvPr/>
            </p:nvSpPr>
            <p:spPr bwMode="auto">
              <a:xfrm>
                <a:off x="3404" y="2787"/>
                <a:ext cx="363" cy="330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0" name="Oval 1067"/>
              <p:cNvSpPr>
                <a:spLocks noChangeArrowheads="1"/>
              </p:cNvSpPr>
              <p:nvPr/>
            </p:nvSpPr>
            <p:spPr bwMode="auto">
              <a:xfrm>
                <a:off x="3246" y="2938"/>
                <a:ext cx="335" cy="335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8" name="Group 1068"/>
            <p:cNvGrpSpPr>
              <a:grpSpLocks/>
            </p:cNvGrpSpPr>
            <p:nvPr/>
          </p:nvGrpSpPr>
          <p:grpSpPr bwMode="auto">
            <a:xfrm>
              <a:off x="3516319" y="4683122"/>
              <a:ext cx="558801" cy="452338"/>
              <a:chOff x="2256" y="2880"/>
              <a:chExt cx="352" cy="291"/>
            </a:xfrm>
          </p:grpSpPr>
          <p:sp>
            <p:nvSpPr>
              <p:cNvPr id="164" name="Line 1069"/>
              <p:cNvSpPr>
                <a:spLocks noChangeShapeType="1"/>
              </p:cNvSpPr>
              <p:nvPr/>
            </p:nvSpPr>
            <p:spPr bwMode="auto">
              <a:xfrm flipV="1">
                <a:off x="2304" y="2880"/>
                <a:ext cx="287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65" name="Rectangle 1070"/>
              <p:cNvSpPr>
                <a:spLocks noChangeArrowheads="1"/>
              </p:cNvSpPr>
              <p:nvPr/>
            </p:nvSpPr>
            <p:spPr bwMode="auto">
              <a:xfrm>
                <a:off x="2256" y="2975"/>
                <a:ext cx="48" cy="97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66" name="Line 1071"/>
              <p:cNvSpPr>
                <a:spLocks noChangeShapeType="1"/>
              </p:cNvSpPr>
              <p:nvPr/>
            </p:nvSpPr>
            <p:spPr bwMode="auto">
              <a:xfrm>
                <a:off x="2304" y="3074"/>
                <a:ext cx="287" cy="9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pic>
            <p:nvPicPr>
              <p:cNvPr id="167" name="Picture 1072" descr="H:\VB\PROJECTS\COMPARE\Flame1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20" y="2941"/>
                <a:ext cx="288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2" name="AutoShape 1073"/>
            <p:cNvSpPr>
              <a:spLocks noChangeArrowheads="1"/>
            </p:cNvSpPr>
            <p:nvPr/>
          </p:nvSpPr>
          <p:spPr bwMode="auto">
            <a:xfrm rot="7948445">
              <a:off x="5289008" y="5992271"/>
              <a:ext cx="457283" cy="686802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3" name="Line 1074"/>
            <p:cNvSpPr>
              <a:spLocks noChangeShapeType="1"/>
            </p:cNvSpPr>
            <p:nvPr/>
          </p:nvSpPr>
          <p:spPr bwMode="auto">
            <a:xfrm flipV="1">
              <a:off x="2525468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4" name="Line 1075"/>
            <p:cNvSpPr>
              <a:spLocks noChangeShapeType="1"/>
            </p:cNvSpPr>
            <p:nvPr/>
          </p:nvSpPr>
          <p:spPr bwMode="auto">
            <a:xfrm flipV="1">
              <a:off x="2755132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5" name="Line 1076"/>
            <p:cNvSpPr>
              <a:spLocks noChangeShapeType="1"/>
            </p:cNvSpPr>
            <p:nvPr/>
          </p:nvSpPr>
          <p:spPr bwMode="auto">
            <a:xfrm flipV="1">
              <a:off x="2525468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6" name="Line 1077"/>
            <p:cNvSpPr>
              <a:spLocks noChangeShapeType="1"/>
            </p:cNvSpPr>
            <p:nvPr/>
          </p:nvSpPr>
          <p:spPr bwMode="auto">
            <a:xfrm flipV="1">
              <a:off x="2755132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7" name="Rectangle 1078"/>
            <p:cNvSpPr>
              <a:spLocks noChangeArrowheads="1"/>
            </p:cNvSpPr>
            <p:nvPr/>
          </p:nvSpPr>
          <p:spPr bwMode="auto">
            <a:xfrm>
              <a:off x="4734607" y="4483563"/>
              <a:ext cx="457139" cy="1142116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8" name="Rectangle 1079"/>
            <p:cNvSpPr>
              <a:spLocks noChangeArrowheads="1"/>
            </p:cNvSpPr>
            <p:nvPr/>
          </p:nvSpPr>
          <p:spPr bwMode="auto">
            <a:xfrm rot="20456998">
              <a:off x="3549109" y="4544825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9" name="Rectangle 1080"/>
            <p:cNvSpPr>
              <a:spLocks noChangeArrowheads="1"/>
            </p:cNvSpPr>
            <p:nvPr/>
          </p:nvSpPr>
          <p:spPr bwMode="auto">
            <a:xfrm rot="1000593">
              <a:off x="3535985" y="5061184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0" name="Line 1081"/>
            <p:cNvSpPr>
              <a:spLocks noChangeShapeType="1"/>
            </p:cNvSpPr>
            <p:nvPr/>
          </p:nvSpPr>
          <p:spPr bwMode="auto">
            <a:xfrm flipH="1">
              <a:off x="1458082" y="4483563"/>
              <a:ext cx="106738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1" name="Line 1082"/>
            <p:cNvSpPr>
              <a:spLocks noChangeShapeType="1"/>
            </p:cNvSpPr>
            <p:nvPr/>
          </p:nvSpPr>
          <p:spPr bwMode="auto">
            <a:xfrm flipH="1">
              <a:off x="696913" y="4483563"/>
              <a:ext cx="761169" cy="761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2" name="Line 1083"/>
            <p:cNvSpPr>
              <a:spLocks noChangeShapeType="1"/>
            </p:cNvSpPr>
            <p:nvPr/>
          </p:nvSpPr>
          <p:spPr bwMode="auto">
            <a:xfrm>
              <a:off x="696913" y="5244973"/>
              <a:ext cx="1067386" cy="3807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3" name="Line 1084"/>
            <p:cNvSpPr>
              <a:spLocks noChangeShapeType="1"/>
            </p:cNvSpPr>
            <p:nvPr/>
          </p:nvSpPr>
          <p:spPr bwMode="auto">
            <a:xfrm>
              <a:off x="1764299" y="5625678"/>
              <a:ext cx="7611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build="p"/>
      <p:bldP spid="10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78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Convective Heat Transfer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77" name="Content Placeholder 76"/>
          <p:cNvSpPr>
            <a:spLocks noGrp="1"/>
          </p:cNvSpPr>
          <p:nvPr>
            <p:ph idx="1"/>
          </p:nvPr>
        </p:nvSpPr>
        <p:spPr>
          <a:xfrm>
            <a:off x="295812" y="1064279"/>
            <a:ext cx="8046720" cy="357200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000" dirty="0" smtClean="0"/>
              <a:t>	100% direct fired outside air heating systems transfer sensible (dry-bulb) heat from the discharge air entering the building. The total input Btu/h can be expressed as</a:t>
            </a: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	</a:t>
            </a:r>
            <a:r>
              <a:rPr lang="en-US" sz="2000" i="1" dirty="0" smtClean="0"/>
              <a:t>= Total heat transferred (Btu/h)</a:t>
            </a:r>
            <a:endParaRPr lang="en-US" sz="2000" dirty="0" smtClean="0"/>
          </a:p>
          <a:p>
            <a:pPr>
              <a:buNone/>
            </a:pPr>
            <a:r>
              <a:rPr lang="en-US" sz="2000" i="1" dirty="0" smtClean="0"/>
              <a:t>		= Mass flow of air (lb/h)</a:t>
            </a:r>
            <a:endParaRPr lang="en-US" sz="2000" dirty="0" smtClean="0"/>
          </a:p>
          <a:p>
            <a:pPr>
              <a:buNone/>
            </a:pPr>
            <a:r>
              <a:rPr lang="en-US" sz="2000" i="1" dirty="0" smtClean="0"/>
              <a:t> 		= Specific heat of air (.24 Btu/lb/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i="1" dirty="0" smtClean="0"/>
              <a:t>F)</a:t>
            </a:r>
            <a:endParaRPr lang="en-US" sz="2000" dirty="0" smtClean="0"/>
          </a:p>
          <a:p>
            <a:pPr>
              <a:buNone/>
            </a:pPr>
            <a:r>
              <a:rPr lang="en-US" sz="2000" i="1" dirty="0" smtClean="0"/>
              <a:t> 		= Discharge Temp - Outside Temp (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i="1" dirty="0" smtClean="0"/>
              <a:t>F - both at design)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35902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-35902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529768" y="2108899"/>
            <a:ext cx="4213077" cy="752030"/>
            <a:chOff x="1811708" y="2207959"/>
            <a:chExt cx="4213077" cy="752030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1811708" y="2207959"/>
              <a:ext cx="4213077" cy="752030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17562" y="2395967"/>
              <a:ext cx="2305050" cy="381000"/>
            </a:xfrm>
            <a:prstGeom prst="rect">
              <a:avLst/>
            </a:prstGeom>
            <a:noFill/>
          </p:spPr>
        </p:pic>
      </p:grp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-35902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-35902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2489" y="4171556"/>
            <a:ext cx="314325" cy="342900"/>
          </a:xfrm>
          <a:prstGeom prst="rect">
            <a:avLst/>
          </a:prstGeom>
          <a:noFill/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-35902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7646" y="3826020"/>
            <a:ext cx="285750" cy="381000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-35902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3943" y="3137941"/>
            <a:ext cx="466725" cy="342900"/>
          </a:xfrm>
          <a:prstGeom prst="rect">
            <a:avLst/>
          </a:prstGeom>
          <a:noFill/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-35902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9895" y="3499642"/>
            <a:ext cx="152400" cy="342900"/>
          </a:xfrm>
          <a:prstGeom prst="rect">
            <a:avLst/>
          </a:prstGeom>
          <a:noFill/>
        </p:spPr>
      </p:pic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-13042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833805"/>
            <a:ext cx="716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98120" y="5215921"/>
            <a:ext cx="871727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1.08 is a Standard Correction Factor and is only valid at Standard Conditions (70F) or with Standard CFM not Fan CFM</a:t>
            </a:r>
            <a:endParaRPr lang="en-US" sz="2000" dirty="0">
              <a:latin typeface="+mn-lt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-35902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grpSp>
        <p:nvGrpSpPr>
          <p:cNvPr id="2" name="Group 99"/>
          <p:cNvGrpSpPr/>
          <p:nvPr/>
        </p:nvGrpSpPr>
        <p:grpSpPr>
          <a:xfrm>
            <a:off x="188009" y="4715210"/>
            <a:ext cx="8716710" cy="461665"/>
            <a:chOff x="145280" y="5204389"/>
            <a:chExt cx="8716710" cy="461665"/>
          </a:xfrm>
        </p:grpSpPr>
        <p:sp>
          <p:nvSpPr>
            <p:cNvPr id="92" name="TextBox 91"/>
            <p:cNvSpPr txBox="1"/>
            <p:nvPr/>
          </p:nvSpPr>
          <p:spPr>
            <a:xfrm>
              <a:off x="145280" y="5204389"/>
              <a:ext cx="8716710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            </a:t>
              </a:r>
              <a:r>
                <a:rPr lang="en-US" sz="2000" dirty="0" smtClean="0">
                  <a:latin typeface="+mn-lt"/>
                </a:rPr>
                <a:t>Why can’t we simply use</a:t>
              </a:r>
              <a:r>
                <a:rPr lang="en-US" dirty="0" smtClean="0">
                  <a:latin typeface="+mn-lt"/>
                </a:rPr>
                <a:t> </a:t>
              </a:r>
              <a:endParaRPr lang="en-US" dirty="0">
                <a:latin typeface="+mn-lt"/>
              </a:endParaRPr>
            </a:p>
          </p:txBody>
        </p:sp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3643" y="5296630"/>
              <a:ext cx="4248150" cy="3429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78"/>
          <p:cNvSpPr>
            <a:spLocks noGrp="1"/>
          </p:cNvSpPr>
          <p:nvPr>
            <p:ph type="title"/>
          </p:nvPr>
        </p:nvSpPr>
        <p:spPr>
          <a:xfrm>
            <a:off x="405924" y="4389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Mass Flow Rate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83" name="Text Placeholder 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Draw Thru (MAU)</a:t>
            </a:r>
            <a:endParaRPr lang="en-US" sz="2800" dirty="0"/>
          </a:p>
        </p:txBody>
      </p:sp>
      <p:sp>
        <p:nvSpPr>
          <p:cNvPr id="114" name="Content Placeholder 1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Constant Volume Fan </a:t>
            </a:r>
          </a:p>
          <a:p>
            <a:r>
              <a:rPr lang="en-US" sz="2000" dirty="0" smtClean="0"/>
              <a:t>Processing 120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dirty="0" smtClean="0"/>
              <a:t>F Air</a:t>
            </a:r>
          </a:p>
          <a:p>
            <a:r>
              <a:rPr lang="en-US" sz="2000" dirty="0" smtClean="0"/>
              <a:t>Density at Fan = .068 lbs/ft</a:t>
            </a:r>
            <a:r>
              <a:rPr lang="en-US" sz="2000" baseline="30000" dirty="0" smtClean="0"/>
              <a:t>3</a:t>
            </a:r>
          </a:p>
          <a:p>
            <a:pPr>
              <a:buNone/>
            </a:pPr>
            <a:endParaRPr lang="en-US" sz="2000" baseline="30000" dirty="0" smtClean="0"/>
          </a:p>
        </p:txBody>
      </p:sp>
      <p:sp>
        <p:nvSpPr>
          <p:cNvPr id="94" name="Text Placeholder 9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 smtClean="0"/>
              <a:t>Blow Thru® (HTHV)</a:t>
            </a:r>
            <a:endParaRPr lang="en-US" sz="2800" dirty="0"/>
          </a:p>
        </p:txBody>
      </p:sp>
      <p:sp>
        <p:nvSpPr>
          <p:cNvPr id="109" name="Content Placeholder 10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 smtClean="0"/>
              <a:t>Constant Volume Fan </a:t>
            </a:r>
          </a:p>
          <a:p>
            <a:r>
              <a:rPr lang="en-US" sz="2000" dirty="0" smtClean="0"/>
              <a:t>Processing 0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dirty="0" smtClean="0"/>
              <a:t>F Air</a:t>
            </a:r>
          </a:p>
          <a:p>
            <a:r>
              <a:rPr lang="en-US" sz="2000" dirty="0" smtClean="0"/>
              <a:t>Density at Fan = .086 lbs/ft</a:t>
            </a:r>
            <a:r>
              <a:rPr lang="en-US" sz="2000" baseline="30000" dirty="0" smtClean="0"/>
              <a:t>3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26% More mass per fan CFM</a:t>
            </a:r>
            <a:endParaRPr lang="en-US" sz="2000" baseline="30000" dirty="0" smtClean="0"/>
          </a:p>
          <a:p>
            <a:endParaRPr lang="en-US" sz="2000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44623" y="4658632"/>
            <a:ext cx="3135167" cy="1361323"/>
            <a:chOff x="685800" y="512763"/>
            <a:chExt cx="5791200" cy="2514600"/>
          </a:xfrm>
        </p:grpSpPr>
        <p:sp>
          <p:nvSpPr>
            <p:cNvPr id="112" name="Rectangle 1032" descr="Sand"/>
            <p:cNvSpPr>
              <a:spLocks noChangeArrowheads="1"/>
            </p:cNvSpPr>
            <p:nvPr/>
          </p:nvSpPr>
          <p:spPr bwMode="auto">
            <a:xfrm>
              <a:off x="2514600" y="5127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3" name="Rectangle 1033" descr="Sand"/>
            <p:cNvSpPr>
              <a:spLocks noChangeArrowheads="1"/>
            </p:cNvSpPr>
            <p:nvPr/>
          </p:nvSpPr>
          <p:spPr bwMode="auto">
            <a:xfrm>
              <a:off x="2514600" y="24939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6" name="Rectangle 1034"/>
            <p:cNvSpPr>
              <a:spLocks noChangeArrowheads="1"/>
            </p:cNvSpPr>
            <p:nvPr/>
          </p:nvSpPr>
          <p:spPr bwMode="auto">
            <a:xfrm>
              <a:off x="4343400" y="1046163"/>
              <a:ext cx="1143000" cy="14478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7" name="Rectangle 1035"/>
            <p:cNvSpPr>
              <a:spLocks noChangeArrowheads="1"/>
            </p:cNvSpPr>
            <p:nvPr/>
          </p:nvSpPr>
          <p:spPr bwMode="auto">
            <a:xfrm>
              <a:off x="2514600" y="1046163"/>
              <a:ext cx="2057400" cy="1447800"/>
            </a:xfrm>
            <a:prstGeom prst="rect">
              <a:avLst/>
            </a:prstGeom>
            <a:gradFill rotWithShape="0">
              <a:gsLst>
                <a:gs pos="0">
                  <a:srgbClr val="0070C0"/>
                </a:gs>
                <a:gs pos="100000">
                  <a:srgbClr val="EE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8" name="Rectangle 1036"/>
            <p:cNvSpPr>
              <a:spLocks noChangeArrowheads="1"/>
            </p:cNvSpPr>
            <p:nvPr/>
          </p:nvSpPr>
          <p:spPr bwMode="auto">
            <a:xfrm>
              <a:off x="2514600" y="1046163"/>
              <a:ext cx="2971800" cy="1447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9" name="AutoShape 1037"/>
            <p:cNvSpPr>
              <a:spLocks noChangeArrowheads="1"/>
            </p:cNvSpPr>
            <p:nvPr/>
          </p:nvSpPr>
          <p:spPr bwMode="auto">
            <a:xfrm flipH="1" flipV="1">
              <a:off x="685800" y="1046163"/>
              <a:ext cx="1828800" cy="1447800"/>
            </a:xfrm>
            <a:prstGeom prst="rtTriangle">
              <a:avLst/>
            </a:prstGeom>
            <a:solidFill>
              <a:srgbClr val="007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0" name="AutoShape 1038"/>
            <p:cNvSpPr>
              <a:spLocks noChangeArrowheads="1"/>
            </p:cNvSpPr>
            <p:nvPr/>
          </p:nvSpPr>
          <p:spPr bwMode="auto">
            <a:xfrm rot="2274471">
              <a:off x="990600" y="18843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3" name="Group 1039"/>
            <p:cNvGrpSpPr>
              <a:grpSpLocks/>
            </p:cNvGrpSpPr>
            <p:nvPr/>
          </p:nvGrpSpPr>
          <p:grpSpPr bwMode="auto">
            <a:xfrm>
              <a:off x="4419600" y="1274763"/>
              <a:ext cx="1066800" cy="990600"/>
              <a:chOff x="2736" y="1344"/>
              <a:chExt cx="672" cy="624"/>
            </a:xfrm>
          </p:grpSpPr>
          <p:sp>
            <p:nvSpPr>
              <p:cNvPr id="133" name="Oval 1040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576" cy="62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4" name="Line 1041"/>
              <p:cNvSpPr>
                <a:spLocks noChangeShapeType="1"/>
              </p:cNvSpPr>
              <p:nvPr/>
            </p:nvSpPr>
            <p:spPr bwMode="auto">
              <a:xfrm>
                <a:off x="3024" y="1344"/>
                <a:ext cx="3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5" name="Line 1042"/>
              <p:cNvSpPr>
                <a:spLocks noChangeShapeType="1"/>
              </p:cNvSpPr>
              <p:nvPr/>
            </p:nvSpPr>
            <p:spPr bwMode="auto">
              <a:xfrm>
                <a:off x="3408" y="1344"/>
                <a:ext cx="0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6" name="Line 1043"/>
              <p:cNvSpPr>
                <a:spLocks noChangeShapeType="1"/>
              </p:cNvSpPr>
              <p:nvPr/>
            </p:nvSpPr>
            <p:spPr bwMode="auto">
              <a:xfrm flipH="1">
                <a:off x="3312" y="1680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122" name="Rectangle 1044"/>
            <p:cNvSpPr>
              <a:spLocks noChangeArrowheads="1"/>
            </p:cNvSpPr>
            <p:nvPr/>
          </p:nvSpPr>
          <p:spPr bwMode="auto">
            <a:xfrm>
              <a:off x="4870451" y="1281114"/>
              <a:ext cx="575733" cy="5207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3" name="Oval 1045"/>
            <p:cNvSpPr>
              <a:spLocks noChangeArrowheads="1"/>
            </p:cNvSpPr>
            <p:nvPr/>
          </p:nvSpPr>
          <p:spPr bwMode="auto">
            <a:xfrm>
              <a:off x="4620684" y="1518180"/>
              <a:ext cx="533400" cy="533400"/>
            </a:xfrm>
            <a:prstGeom prst="ellipse">
              <a:avLst/>
            </a:prstGeom>
            <a:solidFill>
              <a:srgbClr val="EE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4" name="Line 1046"/>
            <p:cNvSpPr>
              <a:spLocks noChangeShapeType="1"/>
            </p:cNvSpPr>
            <p:nvPr/>
          </p:nvSpPr>
          <p:spPr bwMode="auto">
            <a:xfrm flipV="1">
              <a:off x="3124200" y="14271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5" name="Rectangle 1047"/>
            <p:cNvSpPr>
              <a:spLocks noChangeArrowheads="1"/>
            </p:cNvSpPr>
            <p:nvPr/>
          </p:nvSpPr>
          <p:spPr bwMode="auto">
            <a:xfrm>
              <a:off x="3048000" y="1579563"/>
              <a:ext cx="76200" cy="1524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6" name="Line 1048"/>
            <p:cNvSpPr>
              <a:spLocks noChangeShapeType="1"/>
            </p:cNvSpPr>
            <p:nvPr/>
          </p:nvSpPr>
          <p:spPr bwMode="auto">
            <a:xfrm>
              <a:off x="3124200" y="17319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pic>
          <p:nvPicPr>
            <p:cNvPr id="127" name="Picture 1049" descr="H:\VB\PROJECTS\COMPARE\Flame1.bm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49600" y="1524000"/>
              <a:ext cx="457200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" name="AutoShape 1050"/>
            <p:cNvSpPr>
              <a:spLocks noChangeArrowheads="1"/>
            </p:cNvSpPr>
            <p:nvPr/>
          </p:nvSpPr>
          <p:spPr bwMode="auto">
            <a:xfrm rot="5400000">
              <a:off x="5905500" y="11604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9" name="Line 1051"/>
            <p:cNvSpPr>
              <a:spLocks noChangeShapeType="1"/>
            </p:cNvSpPr>
            <p:nvPr/>
          </p:nvSpPr>
          <p:spPr bwMode="auto">
            <a:xfrm flipV="1">
              <a:off x="25146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0" name="Line 1052"/>
            <p:cNvSpPr>
              <a:spLocks noChangeShapeType="1"/>
            </p:cNvSpPr>
            <p:nvPr/>
          </p:nvSpPr>
          <p:spPr bwMode="auto">
            <a:xfrm flipV="1">
              <a:off x="27432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1" name="Line 1053"/>
            <p:cNvSpPr>
              <a:spLocks noChangeShapeType="1"/>
            </p:cNvSpPr>
            <p:nvPr/>
          </p:nvSpPr>
          <p:spPr bwMode="auto">
            <a:xfrm flipV="1">
              <a:off x="25146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2" name="Line 1054"/>
            <p:cNvSpPr>
              <a:spLocks noChangeShapeType="1"/>
            </p:cNvSpPr>
            <p:nvPr/>
          </p:nvSpPr>
          <p:spPr bwMode="auto">
            <a:xfrm flipV="1">
              <a:off x="27432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747759" y="4889431"/>
            <a:ext cx="2285287" cy="1156678"/>
            <a:chOff x="696913" y="3949700"/>
            <a:chExt cx="5164137" cy="2614613"/>
          </a:xfrm>
        </p:grpSpPr>
        <p:grpSp>
          <p:nvGrpSpPr>
            <p:cNvPr id="5" name="Group 1107"/>
            <p:cNvGrpSpPr>
              <a:grpSpLocks/>
            </p:cNvGrpSpPr>
            <p:nvPr/>
          </p:nvGrpSpPr>
          <p:grpSpPr bwMode="auto">
            <a:xfrm>
              <a:off x="4732325" y="5626116"/>
              <a:ext cx="538160" cy="485776"/>
              <a:chOff x="2981" y="3544"/>
              <a:chExt cx="339" cy="306"/>
            </a:xfrm>
          </p:grpSpPr>
          <p:sp>
            <p:nvSpPr>
              <p:cNvPr id="175" name="Rectangle 1106"/>
              <p:cNvSpPr>
                <a:spLocks noChangeArrowheads="1"/>
              </p:cNvSpPr>
              <p:nvPr/>
            </p:nvSpPr>
            <p:spPr bwMode="auto">
              <a:xfrm>
                <a:off x="2985" y="3643"/>
                <a:ext cx="117" cy="7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6" name="Rectangle 1098"/>
              <p:cNvSpPr>
                <a:spLocks noChangeArrowheads="1"/>
              </p:cNvSpPr>
              <p:nvPr/>
            </p:nvSpPr>
            <p:spPr bwMode="auto">
              <a:xfrm rot="-2642004">
                <a:off x="3011" y="3593"/>
                <a:ext cx="278" cy="185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7" name="Rectangle 1096"/>
              <p:cNvSpPr>
                <a:spLocks noChangeArrowheads="1"/>
              </p:cNvSpPr>
              <p:nvPr/>
            </p:nvSpPr>
            <p:spPr bwMode="auto">
              <a:xfrm>
                <a:off x="2984" y="3552"/>
                <a:ext cx="292" cy="138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8" name="Line 1099"/>
              <p:cNvSpPr>
                <a:spLocks noChangeShapeType="1"/>
              </p:cNvSpPr>
              <p:nvPr/>
            </p:nvSpPr>
            <p:spPr bwMode="auto">
              <a:xfrm>
                <a:off x="2984" y="3548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9" name="Line 1100"/>
              <p:cNvSpPr>
                <a:spLocks noChangeShapeType="1"/>
              </p:cNvSpPr>
              <p:nvPr/>
            </p:nvSpPr>
            <p:spPr bwMode="auto">
              <a:xfrm flipH="1" flipV="1">
                <a:off x="2981" y="3715"/>
                <a:ext cx="138" cy="1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0" name="Line 1101"/>
              <p:cNvSpPr>
                <a:spLocks noChangeShapeType="1"/>
              </p:cNvSpPr>
              <p:nvPr/>
            </p:nvSpPr>
            <p:spPr bwMode="auto">
              <a:xfrm flipV="1">
                <a:off x="3116" y="3650"/>
                <a:ext cx="203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1" name="Line 1102"/>
              <p:cNvSpPr>
                <a:spLocks noChangeShapeType="1"/>
              </p:cNvSpPr>
              <p:nvPr/>
            </p:nvSpPr>
            <p:spPr bwMode="auto">
              <a:xfrm flipH="1" flipV="1">
                <a:off x="3276" y="3610"/>
                <a:ext cx="44" cy="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2" name="Line 1103"/>
              <p:cNvSpPr>
                <a:spLocks noChangeShapeType="1"/>
              </p:cNvSpPr>
              <p:nvPr/>
            </p:nvSpPr>
            <p:spPr bwMode="auto">
              <a:xfrm>
                <a:off x="3276" y="3544"/>
                <a:ext cx="0" cy="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139" name="AutoShape 1026"/>
            <p:cNvSpPr>
              <a:spLocks noChangeArrowheads="1"/>
            </p:cNvSpPr>
            <p:nvPr/>
          </p:nvSpPr>
          <p:spPr bwMode="auto">
            <a:xfrm flipH="1" flipV="1">
              <a:off x="705662" y="5244973"/>
              <a:ext cx="1067386" cy="380705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0" name="AutoShape 1027"/>
            <p:cNvSpPr>
              <a:spLocks noChangeArrowheads="1"/>
            </p:cNvSpPr>
            <p:nvPr/>
          </p:nvSpPr>
          <p:spPr bwMode="auto">
            <a:xfrm flipH="1">
              <a:off x="705662" y="4483563"/>
              <a:ext cx="763357" cy="761411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1" name="Rectangle 1028"/>
            <p:cNvSpPr>
              <a:spLocks noChangeArrowheads="1"/>
            </p:cNvSpPr>
            <p:nvPr/>
          </p:nvSpPr>
          <p:spPr bwMode="auto">
            <a:xfrm>
              <a:off x="1458082" y="4483563"/>
              <a:ext cx="686802" cy="99114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2" name="Rectangle 1029"/>
            <p:cNvSpPr>
              <a:spLocks noChangeArrowheads="1"/>
            </p:cNvSpPr>
            <p:nvPr/>
          </p:nvSpPr>
          <p:spPr bwMode="auto">
            <a:xfrm>
              <a:off x="1764299" y="4483563"/>
              <a:ext cx="761169" cy="114211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3" name="Rectangle 1030"/>
            <p:cNvSpPr>
              <a:spLocks noChangeArrowheads="1"/>
            </p:cNvSpPr>
            <p:nvPr/>
          </p:nvSpPr>
          <p:spPr bwMode="auto">
            <a:xfrm>
              <a:off x="2525468" y="4490126"/>
              <a:ext cx="2285694" cy="1135553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4" name="Rectangle 1031"/>
            <p:cNvSpPr>
              <a:spLocks noChangeArrowheads="1"/>
            </p:cNvSpPr>
            <p:nvPr/>
          </p:nvSpPr>
          <p:spPr bwMode="auto">
            <a:xfrm>
              <a:off x="3409124" y="4673914"/>
              <a:ext cx="717423" cy="47478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5" name="Rectangle 1055" descr="Sand"/>
            <p:cNvSpPr>
              <a:spLocks noChangeArrowheads="1"/>
            </p:cNvSpPr>
            <p:nvPr/>
          </p:nvSpPr>
          <p:spPr bwMode="auto">
            <a:xfrm>
              <a:off x="2525468" y="3949700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6" name="Rectangle 1056" descr="Sand"/>
            <p:cNvSpPr>
              <a:spLocks noChangeArrowheads="1"/>
            </p:cNvSpPr>
            <p:nvPr/>
          </p:nvSpPr>
          <p:spPr bwMode="auto">
            <a:xfrm>
              <a:off x="2525468" y="5625678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7" name="Rectangle 1057"/>
            <p:cNvSpPr>
              <a:spLocks noChangeArrowheads="1"/>
            </p:cNvSpPr>
            <p:nvPr/>
          </p:nvSpPr>
          <p:spPr bwMode="auto">
            <a:xfrm>
              <a:off x="4069678" y="4680479"/>
              <a:ext cx="664929" cy="457283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8" name="Rectangle 1058"/>
            <p:cNvSpPr>
              <a:spLocks noChangeArrowheads="1"/>
            </p:cNvSpPr>
            <p:nvPr/>
          </p:nvSpPr>
          <p:spPr bwMode="auto">
            <a:xfrm>
              <a:off x="2525468" y="4483563"/>
              <a:ext cx="2666279" cy="11421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9" name="AutoShape 1059"/>
            <p:cNvSpPr>
              <a:spLocks noChangeArrowheads="1"/>
            </p:cNvSpPr>
            <p:nvPr/>
          </p:nvSpPr>
          <p:spPr bwMode="auto">
            <a:xfrm rot="2274471">
              <a:off x="773468" y="5549099"/>
              <a:ext cx="457138" cy="68702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6" name="Group 1060"/>
            <p:cNvGrpSpPr>
              <a:grpSpLocks/>
            </p:cNvGrpSpPr>
            <p:nvPr/>
          </p:nvGrpSpPr>
          <p:grpSpPr bwMode="auto">
            <a:xfrm>
              <a:off x="2601913" y="4711699"/>
              <a:ext cx="838200" cy="763221"/>
              <a:chOff x="3120" y="2784"/>
              <a:chExt cx="672" cy="625"/>
            </a:xfrm>
          </p:grpSpPr>
          <p:grpSp>
            <p:nvGrpSpPr>
              <p:cNvPr id="7" name="Group 1061"/>
              <p:cNvGrpSpPr>
                <a:grpSpLocks/>
              </p:cNvGrpSpPr>
              <p:nvPr/>
            </p:nvGrpSpPr>
            <p:grpSpPr bwMode="auto">
              <a:xfrm>
                <a:off x="3120" y="2784"/>
                <a:ext cx="672" cy="625"/>
                <a:chOff x="2736" y="1344"/>
                <a:chExt cx="672" cy="625"/>
              </a:xfrm>
            </p:grpSpPr>
            <p:sp>
              <p:nvSpPr>
                <p:cNvPr id="171" name="Oval 1062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575" cy="62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2" name="Line 1063"/>
                <p:cNvSpPr>
                  <a:spLocks noChangeShapeType="1"/>
                </p:cNvSpPr>
                <p:nvPr/>
              </p:nvSpPr>
              <p:spPr bwMode="auto">
                <a:xfrm>
                  <a:off x="3024" y="1344"/>
                  <a:ext cx="38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3" name="Line 1064"/>
                <p:cNvSpPr>
                  <a:spLocks noChangeShapeType="1"/>
                </p:cNvSpPr>
                <p:nvPr/>
              </p:nvSpPr>
              <p:spPr bwMode="auto">
                <a:xfrm>
                  <a:off x="3408" y="1344"/>
                  <a:ext cx="0" cy="337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4" name="Line 1065"/>
                <p:cNvSpPr>
                  <a:spLocks noChangeShapeType="1"/>
                </p:cNvSpPr>
                <p:nvPr/>
              </p:nvSpPr>
              <p:spPr bwMode="auto">
                <a:xfrm flipH="1">
                  <a:off x="3311" y="1680"/>
                  <a:ext cx="9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sp>
            <p:nvSpPr>
              <p:cNvPr id="169" name="Rectangle 1066"/>
              <p:cNvSpPr>
                <a:spLocks noChangeArrowheads="1"/>
              </p:cNvSpPr>
              <p:nvPr/>
            </p:nvSpPr>
            <p:spPr bwMode="auto">
              <a:xfrm>
                <a:off x="3404" y="2787"/>
                <a:ext cx="363" cy="330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0" name="Oval 1067"/>
              <p:cNvSpPr>
                <a:spLocks noChangeArrowheads="1"/>
              </p:cNvSpPr>
              <p:nvPr/>
            </p:nvSpPr>
            <p:spPr bwMode="auto">
              <a:xfrm>
                <a:off x="3246" y="2938"/>
                <a:ext cx="335" cy="335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8" name="Group 1068"/>
            <p:cNvGrpSpPr>
              <a:grpSpLocks/>
            </p:cNvGrpSpPr>
            <p:nvPr/>
          </p:nvGrpSpPr>
          <p:grpSpPr bwMode="auto">
            <a:xfrm>
              <a:off x="3516319" y="4683122"/>
              <a:ext cx="558801" cy="452338"/>
              <a:chOff x="2256" y="2880"/>
              <a:chExt cx="352" cy="291"/>
            </a:xfrm>
          </p:grpSpPr>
          <p:sp>
            <p:nvSpPr>
              <p:cNvPr id="164" name="Line 1069"/>
              <p:cNvSpPr>
                <a:spLocks noChangeShapeType="1"/>
              </p:cNvSpPr>
              <p:nvPr/>
            </p:nvSpPr>
            <p:spPr bwMode="auto">
              <a:xfrm flipV="1">
                <a:off x="2304" y="2880"/>
                <a:ext cx="287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65" name="Rectangle 1070"/>
              <p:cNvSpPr>
                <a:spLocks noChangeArrowheads="1"/>
              </p:cNvSpPr>
              <p:nvPr/>
            </p:nvSpPr>
            <p:spPr bwMode="auto">
              <a:xfrm>
                <a:off x="2256" y="2975"/>
                <a:ext cx="48" cy="97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66" name="Line 1071"/>
              <p:cNvSpPr>
                <a:spLocks noChangeShapeType="1"/>
              </p:cNvSpPr>
              <p:nvPr/>
            </p:nvSpPr>
            <p:spPr bwMode="auto">
              <a:xfrm>
                <a:off x="2304" y="3074"/>
                <a:ext cx="287" cy="9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pic>
            <p:nvPicPr>
              <p:cNvPr id="167" name="Picture 1072" descr="H:\VB\PROJECTS\COMPARE\Flame1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20" y="2941"/>
                <a:ext cx="288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2" name="AutoShape 1073"/>
            <p:cNvSpPr>
              <a:spLocks noChangeArrowheads="1"/>
            </p:cNvSpPr>
            <p:nvPr/>
          </p:nvSpPr>
          <p:spPr bwMode="auto">
            <a:xfrm rot="7948445">
              <a:off x="5289008" y="5992271"/>
              <a:ext cx="457283" cy="686802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3" name="Line 1074"/>
            <p:cNvSpPr>
              <a:spLocks noChangeShapeType="1"/>
            </p:cNvSpPr>
            <p:nvPr/>
          </p:nvSpPr>
          <p:spPr bwMode="auto">
            <a:xfrm flipV="1">
              <a:off x="2525468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4" name="Line 1075"/>
            <p:cNvSpPr>
              <a:spLocks noChangeShapeType="1"/>
            </p:cNvSpPr>
            <p:nvPr/>
          </p:nvSpPr>
          <p:spPr bwMode="auto">
            <a:xfrm flipV="1">
              <a:off x="2755132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5" name="Line 1076"/>
            <p:cNvSpPr>
              <a:spLocks noChangeShapeType="1"/>
            </p:cNvSpPr>
            <p:nvPr/>
          </p:nvSpPr>
          <p:spPr bwMode="auto">
            <a:xfrm flipV="1">
              <a:off x="2525468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6" name="Line 1077"/>
            <p:cNvSpPr>
              <a:spLocks noChangeShapeType="1"/>
            </p:cNvSpPr>
            <p:nvPr/>
          </p:nvSpPr>
          <p:spPr bwMode="auto">
            <a:xfrm flipV="1">
              <a:off x="2755132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7" name="Rectangle 1078"/>
            <p:cNvSpPr>
              <a:spLocks noChangeArrowheads="1"/>
            </p:cNvSpPr>
            <p:nvPr/>
          </p:nvSpPr>
          <p:spPr bwMode="auto">
            <a:xfrm>
              <a:off x="4734607" y="4483563"/>
              <a:ext cx="457139" cy="1142116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8" name="Rectangle 1079"/>
            <p:cNvSpPr>
              <a:spLocks noChangeArrowheads="1"/>
            </p:cNvSpPr>
            <p:nvPr/>
          </p:nvSpPr>
          <p:spPr bwMode="auto">
            <a:xfrm rot="20456998">
              <a:off x="3549109" y="4544825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9" name="Rectangle 1080"/>
            <p:cNvSpPr>
              <a:spLocks noChangeArrowheads="1"/>
            </p:cNvSpPr>
            <p:nvPr/>
          </p:nvSpPr>
          <p:spPr bwMode="auto">
            <a:xfrm rot="1000593">
              <a:off x="3535985" y="5061184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0" name="Line 1081"/>
            <p:cNvSpPr>
              <a:spLocks noChangeShapeType="1"/>
            </p:cNvSpPr>
            <p:nvPr/>
          </p:nvSpPr>
          <p:spPr bwMode="auto">
            <a:xfrm flipH="1">
              <a:off x="1458082" y="4483563"/>
              <a:ext cx="106738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1" name="Line 1082"/>
            <p:cNvSpPr>
              <a:spLocks noChangeShapeType="1"/>
            </p:cNvSpPr>
            <p:nvPr/>
          </p:nvSpPr>
          <p:spPr bwMode="auto">
            <a:xfrm flipH="1">
              <a:off x="696913" y="4483563"/>
              <a:ext cx="761169" cy="761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2" name="Line 1083"/>
            <p:cNvSpPr>
              <a:spLocks noChangeShapeType="1"/>
            </p:cNvSpPr>
            <p:nvPr/>
          </p:nvSpPr>
          <p:spPr bwMode="auto">
            <a:xfrm>
              <a:off x="696913" y="5244973"/>
              <a:ext cx="1067386" cy="3807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3" name="Line 1084"/>
            <p:cNvSpPr>
              <a:spLocks noChangeShapeType="1"/>
            </p:cNvSpPr>
            <p:nvPr/>
          </p:nvSpPr>
          <p:spPr bwMode="auto">
            <a:xfrm>
              <a:off x="1764299" y="5625678"/>
              <a:ext cx="7611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0225" y="658028"/>
            <a:ext cx="2305050" cy="381000"/>
          </a:xfrm>
          <a:prstGeom prst="rect">
            <a:avLst/>
          </a:prstGeom>
          <a:noFill/>
        </p:spPr>
      </p:pic>
      <p:grpSp>
        <p:nvGrpSpPr>
          <p:cNvPr id="9" name="Group 87"/>
          <p:cNvGrpSpPr/>
          <p:nvPr/>
        </p:nvGrpSpPr>
        <p:grpSpPr>
          <a:xfrm>
            <a:off x="393105" y="3837063"/>
            <a:ext cx="6163845" cy="1846659"/>
            <a:chOff x="393105" y="3837063"/>
            <a:chExt cx="6163845" cy="1846659"/>
          </a:xfrm>
        </p:grpSpPr>
        <p:sp>
          <p:nvSpPr>
            <p:cNvPr id="78" name="TextBox 77"/>
            <p:cNvSpPr txBox="1"/>
            <p:nvPr/>
          </p:nvSpPr>
          <p:spPr>
            <a:xfrm>
              <a:off x="393105" y="3837063"/>
              <a:ext cx="4349811" cy="1846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26% More </a:t>
              </a:r>
              <a:r>
                <a:rPr lang="en-US" dirty="0" err="1" smtClean="0">
                  <a:latin typeface="+mn-lt"/>
                </a:rPr>
                <a:t>btu</a:t>
              </a:r>
              <a:r>
                <a:rPr lang="en-US" dirty="0" smtClean="0">
                  <a:latin typeface="+mn-lt"/>
                </a:rPr>
                <a:t>/h transferred for every CFM processed by the constant volume fan simply due to density</a:t>
              </a:r>
            </a:p>
            <a:p>
              <a:pPr algn="ctr"/>
              <a:r>
                <a:rPr lang="en-US" sz="1800" dirty="0" smtClean="0">
                  <a:latin typeface="+mn-lt"/>
                </a:rPr>
                <a:t>* </a:t>
              </a:r>
              <a:r>
                <a:rPr lang="en-US" sz="1600" dirty="0" smtClean="0">
                  <a:latin typeface="+mn-lt"/>
                </a:rPr>
                <a:t>Based on 70</a:t>
              </a:r>
              <a:r>
                <a:rPr lang="en-US" sz="1600" dirty="0" smtClean="0">
                  <a:latin typeface="+mn-lt"/>
                  <a:ea typeface="Cambria Math" pitchFamily="18" charset="0"/>
                </a:rPr>
                <a:t>°</a:t>
              </a:r>
              <a:r>
                <a:rPr lang="en-US" sz="1600" dirty="0" smtClean="0">
                  <a:latin typeface="+mn-lt"/>
                </a:rPr>
                <a:t>F Design at 0</a:t>
              </a:r>
              <a:r>
                <a:rPr lang="en-US" sz="1600" dirty="0" smtClean="0">
                  <a:latin typeface="+mn-lt"/>
                  <a:ea typeface="Cambria Math" pitchFamily="18" charset="0"/>
                </a:rPr>
                <a:t>°</a:t>
              </a:r>
              <a:r>
                <a:rPr lang="en-US" sz="1600" dirty="0" smtClean="0">
                  <a:latin typeface="+mn-lt"/>
                </a:rPr>
                <a:t>F at Sea Level</a:t>
              </a:r>
              <a:endParaRPr lang="en-US" sz="1600" dirty="0">
                <a:latin typeface="+mn-lt"/>
              </a:endParaRPr>
            </a:p>
          </p:txBody>
        </p:sp>
        <p:cxnSp>
          <p:nvCxnSpPr>
            <p:cNvPr id="81" name="Straight Arrow Connector 80"/>
            <p:cNvCxnSpPr>
              <a:stCxn id="78" idx="3"/>
              <a:endCxn id="142" idx="3"/>
            </p:cNvCxnSpPr>
            <p:nvPr/>
          </p:nvCxnSpPr>
          <p:spPr bwMode="auto">
            <a:xfrm>
              <a:off x="4742916" y="4760393"/>
              <a:ext cx="1814034" cy="6178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sp>
        <p:nvSpPr>
          <p:cNvPr id="89" name="Rectangle 88"/>
          <p:cNvSpPr/>
          <p:nvPr/>
        </p:nvSpPr>
        <p:spPr bwMode="auto">
          <a:xfrm>
            <a:off x="6383708" y="615299"/>
            <a:ext cx="313681" cy="41019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7167" y="3393650"/>
            <a:ext cx="1247775" cy="4953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build="p"/>
      <p:bldP spid="10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78"/>
          <p:cNvSpPr>
            <a:spLocks noGrp="1"/>
          </p:cNvSpPr>
          <p:nvPr>
            <p:ph type="title"/>
          </p:nvPr>
        </p:nvSpPr>
        <p:spPr>
          <a:xfrm>
            <a:off x="329010" y="6953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Discharge Temp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83" name="Text Placeholder 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Pull/Draw Thru</a:t>
            </a:r>
            <a:endParaRPr lang="en-US" sz="2800" dirty="0"/>
          </a:p>
        </p:txBody>
      </p:sp>
      <p:sp>
        <p:nvSpPr>
          <p:cNvPr id="114" name="Content Placeholder 1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Constant Volume Fan</a:t>
            </a:r>
          </a:p>
          <a:p>
            <a:r>
              <a:rPr lang="en-US" sz="2000" dirty="0" smtClean="0"/>
              <a:t>Lower Discharge Temperature (120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dirty="0" smtClean="0"/>
              <a:t>F)</a:t>
            </a:r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94" name="Text Placeholder 9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 smtClean="0"/>
              <a:t>Blow Thru®/Push Thru</a:t>
            </a:r>
            <a:endParaRPr lang="en-US" sz="2800" dirty="0"/>
          </a:p>
        </p:txBody>
      </p:sp>
      <p:sp>
        <p:nvSpPr>
          <p:cNvPr id="109" name="Content Placeholder 10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 smtClean="0"/>
              <a:t>Constant Volume Fan</a:t>
            </a:r>
          </a:p>
          <a:p>
            <a:r>
              <a:rPr lang="en-US" sz="2000" dirty="0" smtClean="0"/>
              <a:t>Higher Discharge Temperature (160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dirty="0" smtClean="0"/>
              <a:t>F)</a:t>
            </a:r>
          </a:p>
          <a:p>
            <a:endParaRPr lang="en-US" sz="2000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44623" y="4658632"/>
            <a:ext cx="3135167" cy="1361323"/>
            <a:chOff x="685800" y="512763"/>
            <a:chExt cx="5791200" cy="2514600"/>
          </a:xfrm>
        </p:grpSpPr>
        <p:sp>
          <p:nvSpPr>
            <p:cNvPr id="112" name="Rectangle 1032" descr="Sand"/>
            <p:cNvSpPr>
              <a:spLocks noChangeArrowheads="1"/>
            </p:cNvSpPr>
            <p:nvPr/>
          </p:nvSpPr>
          <p:spPr bwMode="auto">
            <a:xfrm>
              <a:off x="2514600" y="5127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3" name="Rectangle 1033" descr="Sand"/>
            <p:cNvSpPr>
              <a:spLocks noChangeArrowheads="1"/>
            </p:cNvSpPr>
            <p:nvPr/>
          </p:nvSpPr>
          <p:spPr bwMode="auto">
            <a:xfrm>
              <a:off x="2514600" y="24939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6" name="Rectangle 1034"/>
            <p:cNvSpPr>
              <a:spLocks noChangeArrowheads="1"/>
            </p:cNvSpPr>
            <p:nvPr/>
          </p:nvSpPr>
          <p:spPr bwMode="auto">
            <a:xfrm>
              <a:off x="4343400" y="1046163"/>
              <a:ext cx="1143000" cy="14478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7" name="Rectangle 1035"/>
            <p:cNvSpPr>
              <a:spLocks noChangeArrowheads="1"/>
            </p:cNvSpPr>
            <p:nvPr/>
          </p:nvSpPr>
          <p:spPr bwMode="auto">
            <a:xfrm>
              <a:off x="2514600" y="1046163"/>
              <a:ext cx="2057400" cy="1447800"/>
            </a:xfrm>
            <a:prstGeom prst="rect">
              <a:avLst/>
            </a:prstGeom>
            <a:gradFill rotWithShape="0">
              <a:gsLst>
                <a:gs pos="0">
                  <a:srgbClr val="0070C0"/>
                </a:gs>
                <a:gs pos="100000">
                  <a:srgbClr val="EE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8" name="Rectangle 1036"/>
            <p:cNvSpPr>
              <a:spLocks noChangeArrowheads="1"/>
            </p:cNvSpPr>
            <p:nvPr/>
          </p:nvSpPr>
          <p:spPr bwMode="auto">
            <a:xfrm>
              <a:off x="2514600" y="1046163"/>
              <a:ext cx="2971800" cy="1447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9" name="AutoShape 1037"/>
            <p:cNvSpPr>
              <a:spLocks noChangeArrowheads="1"/>
            </p:cNvSpPr>
            <p:nvPr/>
          </p:nvSpPr>
          <p:spPr bwMode="auto">
            <a:xfrm flipH="1" flipV="1">
              <a:off x="685800" y="1046163"/>
              <a:ext cx="1828800" cy="1447800"/>
            </a:xfrm>
            <a:prstGeom prst="rtTriangle">
              <a:avLst/>
            </a:prstGeom>
            <a:solidFill>
              <a:srgbClr val="007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0" name="AutoShape 1038"/>
            <p:cNvSpPr>
              <a:spLocks noChangeArrowheads="1"/>
            </p:cNvSpPr>
            <p:nvPr/>
          </p:nvSpPr>
          <p:spPr bwMode="auto">
            <a:xfrm rot="2274471">
              <a:off x="990600" y="18843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3" name="Group 1039"/>
            <p:cNvGrpSpPr>
              <a:grpSpLocks/>
            </p:cNvGrpSpPr>
            <p:nvPr/>
          </p:nvGrpSpPr>
          <p:grpSpPr bwMode="auto">
            <a:xfrm>
              <a:off x="4419600" y="1274763"/>
              <a:ext cx="1066800" cy="990600"/>
              <a:chOff x="2736" y="1344"/>
              <a:chExt cx="672" cy="624"/>
            </a:xfrm>
          </p:grpSpPr>
          <p:sp>
            <p:nvSpPr>
              <p:cNvPr id="133" name="Oval 1040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576" cy="62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4" name="Line 1041"/>
              <p:cNvSpPr>
                <a:spLocks noChangeShapeType="1"/>
              </p:cNvSpPr>
              <p:nvPr/>
            </p:nvSpPr>
            <p:spPr bwMode="auto">
              <a:xfrm>
                <a:off x="3024" y="1344"/>
                <a:ext cx="3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5" name="Line 1042"/>
              <p:cNvSpPr>
                <a:spLocks noChangeShapeType="1"/>
              </p:cNvSpPr>
              <p:nvPr/>
            </p:nvSpPr>
            <p:spPr bwMode="auto">
              <a:xfrm>
                <a:off x="3408" y="1344"/>
                <a:ext cx="0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6" name="Line 1043"/>
              <p:cNvSpPr>
                <a:spLocks noChangeShapeType="1"/>
              </p:cNvSpPr>
              <p:nvPr/>
            </p:nvSpPr>
            <p:spPr bwMode="auto">
              <a:xfrm flipH="1">
                <a:off x="3312" y="1680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122" name="Rectangle 1044"/>
            <p:cNvSpPr>
              <a:spLocks noChangeArrowheads="1"/>
            </p:cNvSpPr>
            <p:nvPr/>
          </p:nvSpPr>
          <p:spPr bwMode="auto">
            <a:xfrm>
              <a:off x="4870451" y="1281114"/>
              <a:ext cx="575733" cy="5207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3" name="Oval 1045"/>
            <p:cNvSpPr>
              <a:spLocks noChangeArrowheads="1"/>
            </p:cNvSpPr>
            <p:nvPr/>
          </p:nvSpPr>
          <p:spPr bwMode="auto">
            <a:xfrm>
              <a:off x="4620684" y="1518180"/>
              <a:ext cx="533400" cy="533400"/>
            </a:xfrm>
            <a:prstGeom prst="ellipse">
              <a:avLst/>
            </a:prstGeom>
            <a:solidFill>
              <a:srgbClr val="EE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4" name="Line 1046"/>
            <p:cNvSpPr>
              <a:spLocks noChangeShapeType="1"/>
            </p:cNvSpPr>
            <p:nvPr/>
          </p:nvSpPr>
          <p:spPr bwMode="auto">
            <a:xfrm flipV="1">
              <a:off x="3124200" y="14271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5" name="Rectangle 1047"/>
            <p:cNvSpPr>
              <a:spLocks noChangeArrowheads="1"/>
            </p:cNvSpPr>
            <p:nvPr/>
          </p:nvSpPr>
          <p:spPr bwMode="auto">
            <a:xfrm>
              <a:off x="3048000" y="1579563"/>
              <a:ext cx="76200" cy="1524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6" name="Line 1048"/>
            <p:cNvSpPr>
              <a:spLocks noChangeShapeType="1"/>
            </p:cNvSpPr>
            <p:nvPr/>
          </p:nvSpPr>
          <p:spPr bwMode="auto">
            <a:xfrm>
              <a:off x="3124200" y="17319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pic>
          <p:nvPicPr>
            <p:cNvPr id="127" name="Picture 1049" descr="H:\VB\PROJECTS\COMPARE\Flame1.bm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49600" y="1524000"/>
              <a:ext cx="457200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" name="AutoShape 1050"/>
            <p:cNvSpPr>
              <a:spLocks noChangeArrowheads="1"/>
            </p:cNvSpPr>
            <p:nvPr/>
          </p:nvSpPr>
          <p:spPr bwMode="auto">
            <a:xfrm rot="5400000">
              <a:off x="5905500" y="11604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9" name="Line 1051"/>
            <p:cNvSpPr>
              <a:spLocks noChangeShapeType="1"/>
            </p:cNvSpPr>
            <p:nvPr/>
          </p:nvSpPr>
          <p:spPr bwMode="auto">
            <a:xfrm flipV="1">
              <a:off x="25146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0" name="Line 1052"/>
            <p:cNvSpPr>
              <a:spLocks noChangeShapeType="1"/>
            </p:cNvSpPr>
            <p:nvPr/>
          </p:nvSpPr>
          <p:spPr bwMode="auto">
            <a:xfrm flipV="1">
              <a:off x="27432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1" name="Line 1053"/>
            <p:cNvSpPr>
              <a:spLocks noChangeShapeType="1"/>
            </p:cNvSpPr>
            <p:nvPr/>
          </p:nvSpPr>
          <p:spPr bwMode="auto">
            <a:xfrm flipV="1">
              <a:off x="25146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2" name="Line 1054"/>
            <p:cNvSpPr>
              <a:spLocks noChangeShapeType="1"/>
            </p:cNvSpPr>
            <p:nvPr/>
          </p:nvSpPr>
          <p:spPr bwMode="auto">
            <a:xfrm flipV="1">
              <a:off x="27432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747759" y="4561771"/>
            <a:ext cx="2285287" cy="1156678"/>
            <a:chOff x="696913" y="3949700"/>
            <a:chExt cx="5164137" cy="2614613"/>
          </a:xfrm>
        </p:grpSpPr>
        <p:grpSp>
          <p:nvGrpSpPr>
            <p:cNvPr id="5" name="Group 1107"/>
            <p:cNvGrpSpPr>
              <a:grpSpLocks/>
            </p:cNvGrpSpPr>
            <p:nvPr/>
          </p:nvGrpSpPr>
          <p:grpSpPr bwMode="auto">
            <a:xfrm>
              <a:off x="4732325" y="5626116"/>
              <a:ext cx="538160" cy="485776"/>
              <a:chOff x="2981" y="3544"/>
              <a:chExt cx="339" cy="306"/>
            </a:xfrm>
          </p:grpSpPr>
          <p:sp>
            <p:nvSpPr>
              <p:cNvPr id="175" name="Rectangle 1106"/>
              <p:cNvSpPr>
                <a:spLocks noChangeArrowheads="1"/>
              </p:cNvSpPr>
              <p:nvPr/>
            </p:nvSpPr>
            <p:spPr bwMode="auto">
              <a:xfrm>
                <a:off x="2985" y="3643"/>
                <a:ext cx="117" cy="7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6" name="Rectangle 1098"/>
              <p:cNvSpPr>
                <a:spLocks noChangeArrowheads="1"/>
              </p:cNvSpPr>
              <p:nvPr/>
            </p:nvSpPr>
            <p:spPr bwMode="auto">
              <a:xfrm rot="-2642004">
                <a:off x="3011" y="3593"/>
                <a:ext cx="278" cy="185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7" name="Rectangle 1096"/>
              <p:cNvSpPr>
                <a:spLocks noChangeArrowheads="1"/>
              </p:cNvSpPr>
              <p:nvPr/>
            </p:nvSpPr>
            <p:spPr bwMode="auto">
              <a:xfrm>
                <a:off x="2984" y="3552"/>
                <a:ext cx="292" cy="138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8" name="Line 1099"/>
              <p:cNvSpPr>
                <a:spLocks noChangeShapeType="1"/>
              </p:cNvSpPr>
              <p:nvPr/>
            </p:nvSpPr>
            <p:spPr bwMode="auto">
              <a:xfrm>
                <a:off x="2984" y="3548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9" name="Line 1100"/>
              <p:cNvSpPr>
                <a:spLocks noChangeShapeType="1"/>
              </p:cNvSpPr>
              <p:nvPr/>
            </p:nvSpPr>
            <p:spPr bwMode="auto">
              <a:xfrm flipH="1" flipV="1">
                <a:off x="2981" y="3715"/>
                <a:ext cx="138" cy="1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0" name="Line 1101"/>
              <p:cNvSpPr>
                <a:spLocks noChangeShapeType="1"/>
              </p:cNvSpPr>
              <p:nvPr/>
            </p:nvSpPr>
            <p:spPr bwMode="auto">
              <a:xfrm flipV="1">
                <a:off x="3116" y="3650"/>
                <a:ext cx="203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1" name="Line 1102"/>
              <p:cNvSpPr>
                <a:spLocks noChangeShapeType="1"/>
              </p:cNvSpPr>
              <p:nvPr/>
            </p:nvSpPr>
            <p:spPr bwMode="auto">
              <a:xfrm flipH="1" flipV="1">
                <a:off x="3276" y="3610"/>
                <a:ext cx="44" cy="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2" name="Line 1103"/>
              <p:cNvSpPr>
                <a:spLocks noChangeShapeType="1"/>
              </p:cNvSpPr>
              <p:nvPr/>
            </p:nvSpPr>
            <p:spPr bwMode="auto">
              <a:xfrm>
                <a:off x="3276" y="3544"/>
                <a:ext cx="0" cy="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139" name="AutoShape 1026"/>
            <p:cNvSpPr>
              <a:spLocks noChangeArrowheads="1"/>
            </p:cNvSpPr>
            <p:nvPr/>
          </p:nvSpPr>
          <p:spPr bwMode="auto">
            <a:xfrm flipH="1" flipV="1">
              <a:off x="705662" y="5244973"/>
              <a:ext cx="1067386" cy="380705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0" name="AutoShape 1027"/>
            <p:cNvSpPr>
              <a:spLocks noChangeArrowheads="1"/>
            </p:cNvSpPr>
            <p:nvPr/>
          </p:nvSpPr>
          <p:spPr bwMode="auto">
            <a:xfrm flipH="1">
              <a:off x="705662" y="4483563"/>
              <a:ext cx="763357" cy="761411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1" name="Rectangle 1028"/>
            <p:cNvSpPr>
              <a:spLocks noChangeArrowheads="1"/>
            </p:cNvSpPr>
            <p:nvPr/>
          </p:nvSpPr>
          <p:spPr bwMode="auto">
            <a:xfrm>
              <a:off x="1458082" y="4483563"/>
              <a:ext cx="686802" cy="99114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2" name="Rectangle 1029"/>
            <p:cNvSpPr>
              <a:spLocks noChangeArrowheads="1"/>
            </p:cNvSpPr>
            <p:nvPr/>
          </p:nvSpPr>
          <p:spPr bwMode="auto">
            <a:xfrm>
              <a:off x="1764299" y="4483563"/>
              <a:ext cx="761169" cy="114211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3" name="Rectangle 1030"/>
            <p:cNvSpPr>
              <a:spLocks noChangeArrowheads="1"/>
            </p:cNvSpPr>
            <p:nvPr/>
          </p:nvSpPr>
          <p:spPr bwMode="auto">
            <a:xfrm>
              <a:off x="2525468" y="4490126"/>
              <a:ext cx="2285694" cy="1135553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4" name="Rectangle 1031"/>
            <p:cNvSpPr>
              <a:spLocks noChangeArrowheads="1"/>
            </p:cNvSpPr>
            <p:nvPr/>
          </p:nvSpPr>
          <p:spPr bwMode="auto">
            <a:xfrm>
              <a:off x="3409124" y="4673914"/>
              <a:ext cx="717423" cy="47478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5" name="Rectangle 1055" descr="Sand"/>
            <p:cNvSpPr>
              <a:spLocks noChangeArrowheads="1"/>
            </p:cNvSpPr>
            <p:nvPr/>
          </p:nvSpPr>
          <p:spPr bwMode="auto">
            <a:xfrm>
              <a:off x="2525468" y="3949700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6" name="Rectangle 1056" descr="Sand"/>
            <p:cNvSpPr>
              <a:spLocks noChangeArrowheads="1"/>
            </p:cNvSpPr>
            <p:nvPr/>
          </p:nvSpPr>
          <p:spPr bwMode="auto">
            <a:xfrm>
              <a:off x="2525468" y="5625678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7" name="Rectangle 1057"/>
            <p:cNvSpPr>
              <a:spLocks noChangeArrowheads="1"/>
            </p:cNvSpPr>
            <p:nvPr/>
          </p:nvSpPr>
          <p:spPr bwMode="auto">
            <a:xfrm>
              <a:off x="4069678" y="4680479"/>
              <a:ext cx="664929" cy="457283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8" name="Rectangle 1058"/>
            <p:cNvSpPr>
              <a:spLocks noChangeArrowheads="1"/>
            </p:cNvSpPr>
            <p:nvPr/>
          </p:nvSpPr>
          <p:spPr bwMode="auto">
            <a:xfrm>
              <a:off x="2525468" y="4483563"/>
              <a:ext cx="2666279" cy="11421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9" name="AutoShape 1059"/>
            <p:cNvSpPr>
              <a:spLocks noChangeArrowheads="1"/>
            </p:cNvSpPr>
            <p:nvPr/>
          </p:nvSpPr>
          <p:spPr bwMode="auto">
            <a:xfrm rot="2274471">
              <a:off x="773468" y="5549099"/>
              <a:ext cx="457138" cy="68702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6" name="Group 1060"/>
            <p:cNvGrpSpPr>
              <a:grpSpLocks/>
            </p:cNvGrpSpPr>
            <p:nvPr/>
          </p:nvGrpSpPr>
          <p:grpSpPr bwMode="auto">
            <a:xfrm>
              <a:off x="2601913" y="4711699"/>
              <a:ext cx="838200" cy="763221"/>
              <a:chOff x="3120" y="2784"/>
              <a:chExt cx="672" cy="625"/>
            </a:xfrm>
          </p:grpSpPr>
          <p:grpSp>
            <p:nvGrpSpPr>
              <p:cNvPr id="7" name="Group 1061"/>
              <p:cNvGrpSpPr>
                <a:grpSpLocks/>
              </p:cNvGrpSpPr>
              <p:nvPr/>
            </p:nvGrpSpPr>
            <p:grpSpPr bwMode="auto">
              <a:xfrm>
                <a:off x="3120" y="2784"/>
                <a:ext cx="672" cy="625"/>
                <a:chOff x="2736" y="1344"/>
                <a:chExt cx="672" cy="625"/>
              </a:xfrm>
            </p:grpSpPr>
            <p:sp>
              <p:nvSpPr>
                <p:cNvPr id="171" name="Oval 1062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575" cy="62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2" name="Line 1063"/>
                <p:cNvSpPr>
                  <a:spLocks noChangeShapeType="1"/>
                </p:cNvSpPr>
                <p:nvPr/>
              </p:nvSpPr>
              <p:spPr bwMode="auto">
                <a:xfrm>
                  <a:off x="3024" y="1344"/>
                  <a:ext cx="38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3" name="Line 1064"/>
                <p:cNvSpPr>
                  <a:spLocks noChangeShapeType="1"/>
                </p:cNvSpPr>
                <p:nvPr/>
              </p:nvSpPr>
              <p:spPr bwMode="auto">
                <a:xfrm>
                  <a:off x="3408" y="1344"/>
                  <a:ext cx="0" cy="337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4" name="Line 1065"/>
                <p:cNvSpPr>
                  <a:spLocks noChangeShapeType="1"/>
                </p:cNvSpPr>
                <p:nvPr/>
              </p:nvSpPr>
              <p:spPr bwMode="auto">
                <a:xfrm flipH="1">
                  <a:off x="3311" y="1680"/>
                  <a:ext cx="9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sp>
            <p:nvSpPr>
              <p:cNvPr id="169" name="Rectangle 1066"/>
              <p:cNvSpPr>
                <a:spLocks noChangeArrowheads="1"/>
              </p:cNvSpPr>
              <p:nvPr/>
            </p:nvSpPr>
            <p:spPr bwMode="auto">
              <a:xfrm>
                <a:off x="3404" y="2787"/>
                <a:ext cx="363" cy="330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0" name="Oval 1067"/>
              <p:cNvSpPr>
                <a:spLocks noChangeArrowheads="1"/>
              </p:cNvSpPr>
              <p:nvPr/>
            </p:nvSpPr>
            <p:spPr bwMode="auto">
              <a:xfrm>
                <a:off x="3246" y="2938"/>
                <a:ext cx="335" cy="335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8" name="Group 1068"/>
            <p:cNvGrpSpPr>
              <a:grpSpLocks/>
            </p:cNvGrpSpPr>
            <p:nvPr/>
          </p:nvGrpSpPr>
          <p:grpSpPr bwMode="auto">
            <a:xfrm>
              <a:off x="3516319" y="4683122"/>
              <a:ext cx="558801" cy="452338"/>
              <a:chOff x="2256" y="2880"/>
              <a:chExt cx="352" cy="291"/>
            </a:xfrm>
          </p:grpSpPr>
          <p:sp>
            <p:nvSpPr>
              <p:cNvPr id="164" name="Line 1069"/>
              <p:cNvSpPr>
                <a:spLocks noChangeShapeType="1"/>
              </p:cNvSpPr>
              <p:nvPr/>
            </p:nvSpPr>
            <p:spPr bwMode="auto">
              <a:xfrm flipV="1">
                <a:off x="2304" y="2880"/>
                <a:ext cx="287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65" name="Rectangle 1070"/>
              <p:cNvSpPr>
                <a:spLocks noChangeArrowheads="1"/>
              </p:cNvSpPr>
              <p:nvPr/>
            </p:nvSpPr>
            <p:spPr bwMode="auto">
              <a:xfrm>
                <a:off x="2256" y="2975"/>
                <a:ext cx="48" cy="97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66" name="Line 1071"/>
              <p:cNvSpPr>
                <a:spLocks noChangeShapeType="1"/>
              </p:cNvSpPr>
              <p:nvPr/>
            </p:nvSpPr>
            <p:spPr bwMode="auto">
              <a:xfrm>
                <a:off x="2304" y="3074"/>
                <a:ext cx="287" cy="9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pic>
            <p:nvPicPr>
              <p:cNvPr id="167" name="Picture 1072" descr="H:\VB\PROJECTS\COMPARE\Flame1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20" y="2941"/>
                <a:ext cx="288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2" name="AutoShape 1073"/>
            <p:cNvSpPr>
              <a:spLocks noChangeArrowheads="1"/>
            </p:cNvSpPr>
            <p:nvPr/>
          </p:nvSpPr>
          <p:spPr bwMode="auto">
            <a:xfrm rot="7948445">
              <a:off x="5289008" y="5992271"/>
              <a:ext cx="457283" cy="686802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3" name="Line 1074"/>
            <p:cNvSpPr>
              <a:spLocks noChangeShapeType="1"/>
            </p:cNvSpPr>
            <p:nvPr/>
          </p:nvSpPr>
          <p:spPr bwMode="auto">
            <a:xfrm flipV="1">
              <a:off x="2525468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4" name="Line 1075"/>
            <p:cNvSpPr>
              <a:spLocks noChangeShapeType="1"/>
            </p:cNvSpPr>
            <p:nvPr/>
          </p:nvSpPr>
          <p:spPr bwMode="auto">
            <a:xfrm flipV="1">
              <a:off x="2755132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5" name="Line 1076"/>
            <p:cNvSpPr>
              <a:spLocks noChangeShapeType="1"/>
            </p:cNvSpPr>
            <p:nvPr/>
          </p:nvSpPr>
          <p:spPr bwMode="auto">
            <a:xfrm flipV="1">
              <a:off x="2525468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6" name="Line 1077"/>
            <p:cNvSpPr>
              <a:spLocks noChangeShapeType="1"/>
            </p:cNvSpPr>
            <p:nvPr/>
          </p:nvSpPr>
          <p:spPr bwMode="auto">
            <a:xfrm flipV="1">
              <a:off x="2755132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7" name="Rectangle 1078"/>
            <p:cNvSpPr>
              <a:spLocks noChangeArrowheads="1"/>
            </p:cNvSpPr>
            <p:nvPr/>
          </p:nvSpPr>
          <p:spPr bwMode="auto">
            <a:xfrm>
              <a:off x="4734607" y="4483563"/>
              <a:ext cx="457139" cy="1142116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8" name="Rectangle 1079"/>
            <p:cNvSpPr>
              <a:spLocks noChangeArrowheads="1"/>
            </p:cNvSpPr>
            <p:nvPr/>
          </p:nvSpPr>
          <p:spPr bwMode="auto">
            <a:xfrm rot="20456998">
              <a:off x="3549109" y="4544825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9" name="Rectangle 1080"/>
            <p:cNvSpPr>
              <a:spLocks noChangeArrowheads="1"/>
            </p:cNvSpPr>
            <p:nvPr/>
          </p:nvSpPr>
          <p:spPr bwMode="auto">
            <a:xfrm rot="1000593">
              <a:off x="3535985" y="5061184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0" name="Line 1081"/>
            <p:cNvSpPr>
              <a:spLocks noChangeShapeType="1"/>
            </p:cNvSpPr>
            <p:nvPr/>
          </p:nvSpPr>
          <p:spPr bwMode="auto">
            <a:xfrm flipH="1">
              <a:off x="1458082" y="4483563"/>
              <a:ext cx="106738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1" name="Line 1082"/>
            <p:cNvSpPr>
              <a:spLocks noChangeShapeType="1"/>
            </p:cNvSpPr>
            <p:nvPr/>
          </p:nvSpPr>
          <p:spPr bwMode="auto">
            <a:xfrm flipH="1">
              <a:off x="696913" y="4483563"/>
              <a:ext cx="761169" cy="761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2" name="Line 1083"/>
            <p:cNvSpPr>
              <a:spLocks noChangeShapeType="1"/>
            </p:cNvSpPr>
            <p:nvPr/>
          </p:nvSpPr>
          <p:spPr bwMode="auto">
            <a:xfrm>
              <a:off x="696913" y="5244973"/>
              <a:ext cx="1067386" cy="3807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3" name="Line 1084"/>
            <p:cNvSpPr>
              <a:spLocks noChangeShapeType="1"/>
            </p:cNvSpPr>
            <p:nvPr/>
          </p:nvSpPr>
          <p:spPr bwMode="auto">
            <a:xfrm>
              <a:off x="1764299" y="5625678"/>
              <a:ext cx="7611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0225" y="658028"/>
            <a:ext cx="2305050" cy="381000"/>
          </a:xfrm>
          <a:prstGeom prst="rect">
            <a:avLst/>
          </a:prstGeom>
          <a:noFill/>
        </p:spPr>
      </p:pic>
      <p:grpSp>
        <p:nvGrpSpPr>
          <p:cNvPr id="9" name="Group 87"/>
          <p:cNvGrpSpPr/>
          <p:nvPr/>
        </p:nvGrpSpPr>
        <p:grpSpPr>
          <a:xfrm>
            <a:off x="196551" y="3794334"/>
            <a:ext cx="6360399" cy="2185214"/>
            <a:chOff x="196551" y="3794334"/>
            <a:chExt cx="6360399" cy="2185214"/>
          </a:xfrm>
        </p:grpSpPr>
        <p:sp>
          <p:nvSpPr>
            <p:cNvPr id="78" name="TextBox 77"/>
            <p:cNvSpPr txBox="1"/>
            <p:nvPr/>
          </p:nvSpPr>
          <p:spPr>
            <a:xfrm>
              <a:off x="196551" y="3794334"/>
              <a:ext cx="4281443" cy="2185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33% More </a:t>
              </a:r>
              <a:r>
                <a:rPr lang="en-US" dirty="0" err="1" smtClean="0">
                  <a:latin typeface="+mn-lt"/>
                </a:rPr>
                <a:t>btu</a:t>
              </a:r>
              <a:r>
                <a:rPr lang="en-US" dirty="0" smtClean="0">
                  <a:latin typeface="+mn-lt"/>
                </a:rPr>
                <a:t>/h transferred for every CFM processed by the constant volume fan simply due to discharge temperature</a:t>
              </a:r>
            </a:p>
            <a:p>
              <a:pPr algn="ctr"/>
              <a:r>
                <a:rPr lang="en-US" sz="1600" dirty="0" smtClean="0">
                  <a:latin typeface="+mn-lt"/>
                </a:rPr>
                <a:t>* 70</a:t>
              </a:r>
              <a:r>
                <a:rPr lang="en-US" sz="1600" dirty="0" smtClean="0">
                  <a:latin typeface="+mn-lt"/>
                  <a:ea typeface="Cambria Math" pitchFamily="18" charset="0"/>
                </a:rPr>
                <a:t>°</a:t>
              </a:r>
              <a:r>
                <a:rPr lang="en-US" sz="1600" dirty="0" smtClean="0">
                  <a:latin typeface="+mn-lt"/>
                </a:rPr>
                <a:t>F Space Temp/0F Design at Sea Level</a:t>
              </a:r>
            </a:p>
          </p:txBody>
        </p:sp>
        <p:cxnSp>
          <p:nvCxnSpPr>
            <p:cNvPr id="81" name="Straight Arrow Connector 80"/>
            <p:cNvCxnSpPr>
              <a:stCxn id="78" idx="3"/>
              <a:endCxn id="142" idx="3"/>
            </p:cNvCxnSpPr>
            <p:nvPr/>
          </p:nvCxnSpPr>
          <p:spPr bwMode="auto">
            <a:xfrm>
              <a:off x="4477994" y="4886941"/>
              <a:ext cx="2078956" cy="16363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sp>
        <p:nvSpPr>
          <p:cNvPr id="89" name="Rectangle 88"/>
          <p:cNvSpPr/>
          <p:nvPr/>
        </p:nvSpPr>
        <p:spPr bwMode="auto">
          <a:xfrm>
            <a:off x="7631393" y="615299"/>
            <a:ext cx="333287" cy="4272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0217" y="3461047"/>
            <a:ext cx="2333625" cy="342900"/>
          </a:xfrm>
          <a:prstGeom prst="rect">
            <a:avLst/>
          </a:prstGeom>
          <a:noFill/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202" y="3452500"/>
            <a:ext cx="2333625" cy="342900"/>
          </a:xfrm>
          <a:prstGeom prst="rect">
            <a:avLst/>
          </a:prstGeom>
          <a:noFill/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-22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9678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-22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2193" y="4020532"/>
            <a:ext cx="1171575" cy="638175"/>
          </a:xfrm>
          <a:prstGeom prst="rect">
            <a:avLst/>
          </a:prstGeom>
          <a:noFill/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11393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78"/>
          <p:cNvSpPr>
            <a:spLocks noGrp="1"/>
          </p:cNvSpPr>
          <p:nvPr>
            <p:ph type="title"/>
          </p:nvPr>
        </p:nvSpPr>
        <p:spPr>
          <a:xfrm>
            <a:off x="457200" y="2680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Mass Flow + Discharge Temperature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83" name="Text Placeholder 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Draw Thru (MAU)</a:t>
            </a:r>
            <a:endParaRPr lang="en-US" sz="2800" dirty="0"/>
          </a:p>
        </p:txBody>
      </p:sp>
      <p:sp>
        <p:nvSpPr>
          <p:cNvPr id="114" name="Content Placeholder 1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Constant Volume Fan</a:t>
            </a:r>
          </a:p>
          <a:p>
            <a:r>
              <a:rPr lang="en-US" sz="2000" dirty="0" smtClean="0"/>
              <a:t>Lower Mass Flow</a:t>
            </a:r>
          </a:p>
          <a:p>
            <a:r>
              <a:rPr lang="en-US" sz="2000" dirty="0" smtClean="0"/>
              <a:t>Lower Discharge Temperature (120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dirty="0" smtClean="0"/>
              <a:t>F)</a:t>
            </a:r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94" name="Text Placeholder 9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 smtClean="0"/>
              <a:t>Blow Thru</a:t>
            </a:r>
            <a:r>
              <a:rPr lang="en-US" sz="2800" baseline="30000" dirty="0" smtClean="0"/>
              <a:t>®</a:t>
            </a:r>
            <a:r>
              <a:rPr lang="en-US" sz="2800" dirty="0" smtClean="0"/>
              <a:t> (HTHV)</a:t>
            </a:r>
            <a:endParaRPr lang="en-US" sz="2800" dirty="0"/>
          </a:p>
        </p:txBody>
      </p:sp>
      <p:sp>
        <p:nvSpPr>
          <p:cNvPr id="109" name="Content Placeholder 10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 smtClean="0"/>
              <a:t>Constant Volume Fan</a:t>
            </a:r>
          </a:p>
          <a:p>
            <a:r>
              <a:rPr lang="en-US" sz="2000" dirty="0" smtClean="0"/>
              <a:t>Higher Mass Flow (26%)</a:t>
            </a:r>
          </a:p>
          <a:p>
            <a:r>
              <a:rPr lang="en-US" sz="2000" dirty="0" smtClean="0"/>
              <a:t>Higher Discharge Temperature (160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dirty="0" smtClean="0"/>
              <a:t>F - 33%)</a:t>
            </a:r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44623" y="4658632"/>
            <a:ext cx="3135167" cy="1361323"/>
            <a:chOff x="685800" y="512763"/>
            <a:chExt cx="5791200" cy="2514600"/>
          </a:xfrm>
        </p:grpSpPr>
        <p:sp>
          <p:nvSpPr>
            <p:cNvPr id="112" name="Rectangle 1032" descr="Sand"/>
            <p:cNvSpPr>
              <a:spLocks noChangeArrowheads="1"/>
            </p:cNvSpPr>
            <p:nvPr/>
          </p:nvSpPr>
          <p:spPr bwMode="auto">
            <a:xfrm>
              <a:off x="2514600" y="5127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3" name="Rectangle 1033" descr="Sand"/>
            <p:cNvSpPr>
              <a:spLocks noChangeArrowheads="1"/>
            </p:cNvSpPr>
            <p:nvPr/>
          </p:nvSpPr>
          <p:spPr bwMode="auto">
            <a:xfrm>
              <a:off x="2514600" y="24939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6" name="Rectangle 1034"/>
            <p:cNvSpPr>
              <a:spLocks noChangeArrowheads="1"/>
            </p:cNvSpPr>
            <p:nvPr/>
          </p:nvSpPr>
          <p:spPr bwMode="auto">
            <a:xfrm>
              <a:off x="4343400" y="1046163"/>
              <a:ext cx="1143000" cy="14478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7" name="Rectangle 1035"/>
            <p:cNvSpPr>
              <a:spLocks noChangeArrowheads="1"/>
            </p:cNvSpPr>
            <p:nvPr/>
          </p:nvSpPr>
          <p:spPr bwMode="auto">
            <a:xfrm>
              <a:off x="2514600" y="1046163"/>
              <a:ext cx="2057400" cy="1447800"/>
            </a:xfrm>
            <a:prstGeom prst="rect">
              <a:avLst/>
            </a:prstGeom>
            <a:gradFill rotWithShape="0">
              <a:gsLst>
                <a:gs pos="0">
                  <a:srgbClr val="0070C0"/>
                </a:gs>
                <a:gs pos="100000">
                  <a:srgbClr val="EE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8" name="Rectangle 1036"/>
            <p:cNvSpPr>
              <a:spLocks noChangeArrowheads="1"/>
            </p:cNvSpPr>
            <p:nvPr/>
          </p:nvSpPr>
          <p:spPr bwMode="auto">
            <a:xfrm>
              <a:off x="2514600" y="1046163"/>
              <a:ext cx="2971800" cy="1447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9" name="AutoShape 1037"/>
            <p:cNvSpPr>
              <a:spLocks noChangeArrowheads="1"/>
            </p:cNvSpPr>
            <p:nvPr/>
          </p:nvSpPr>
          <p:spPr bwMode="auto">
            <a:xfrm flipH="1" flipV="1">
              <a:off x="685800" y="1046163"/>
              <a:ext cx="1828800" cy="1447800"/>
            </a:xfrm>
            <a:prstGeom prst="rtTriangle">
              <a:avLst/>
            </a:prstGeom>
            <a:solidFill>
              <a:srgbClr val="007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0" name="AutoShape 1038"/>
            <p:cNvSpPr>
              <a:spLocks noChangeArrowheads="1"/>
            </p:cNvSpPr>
            <p:nvPr/>
          </p:nvSpPr>
          <p:spPr bwMode="auto">
            <a:xfrm rot="2274471">
              <a:off x="990600" y="18843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3" name="Group 1039"/>
            <p:cNvGrpSpPr>
              <a:grpSpLocks/>
            </p:cNvGrpSpPr>
            <p:nvPr/>
          </p:nvGrpSpPr>
          <p:grpSpPr bwMode="auto">
            <a:xfrm>
              <a:off x="4419600" y="1274763"/>
              <a:ext cx="1066800" cy="990600"/>
              <a:chOff x="2736" y="1344"/>
              <a:chExt cx="672" cy="624"/>
            </a:xfrm>
          </p:grpSpPr>
          <p:sp>
            <p:nvSpPr>
              <p:cNvPr id="133" name="Oval 1040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576" cy="62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4" name="Line 1041"/>
              <p:cNvSpPr>
                <a:spLocks noChangeShapeType="1"/>
              </p:cNvSpPr>
              <p:nvPr/>
            </p:nvSpPr>
            <p:spPr bwMode="auto">
              <a:xfrm>
                <a:off x="3024" y="1344"/>
                <a:ext cx="3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5" name="Line 1042"/>
              <p:cNvSpPr>
                <a:spLocks noChangeShapeType="1"/>
              </p:cNvSpPr>
              <p:nvPr/>
            </p:nvSpPr>
            <p:spPr bwMode="auto">
              <a:xfrm>
                <a:off x="3408" y="1344"/>
                <a:ext cx="0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6" name="Line 1043"/>
              <p:cNvSpPr>
                <a:spLocks noChangeShapeType="1"/>
              </p:cNvSpPr>
              <p:nvPr/>
            </p:nvSpPr>
            <p:spPr bwMode="auto">
              <a:xfrm flipH="1">
                <a:off x="3312" y="1680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122" name="Rectangle 1044"/>
            <p:cNvSpPr>
              <a:spLocks noChangeArrowheads="1"/>
            </p:cNvSpPr>
            <p:nvPr/>
          </p:nvSpPr>
          <p:spPr bwMode="auto">
            <a:xfrm>
              <a:off x="4870451" y="1281114"/>
              <a:ext cx="575733" cy="5207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3" name="Oval 1045"/>
            <p:cNvSpPr>
              <a:spLocks noChangeArrowheads="1"/>
            </p:cNvSpPr>
            <p:nvPr/>
          </p:nvSpPr>
          <p:spPr bwMode="auto">
            <a:xfrm>
              <a:off x="4620684" y="1518180"/>
              <a:ext cx="533400" cy="533400"/>
            </a:xfrm>
            <a:prstGeom prst="ellipse">
              <a:avLst/>
            </a:prstGeom>
            <a:solidFill>
              <a:srgbClr val="EE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4" name="Line 1046"/>
            <p:cNvSpPr>
              <a:spLocks noChangeShapeType="1"/>
            </p:cNvSpPr>
            <p:nvPr/>
          </p:nvSpPr>
          <p:spPr bwMode="auto">
            <a:xfrm flipV="1">
              <a:off x="3124200" y="14271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5" name="Rectangle 1047"/>
            <p:cNvSpPr>
              <a:spLocks noChangeArrowheads="1"/>
            </p:cNvSpPr>
            <p:nvPr/>
          </p:nvSpPr>
          <p:spPr bwMode="auto">
            <a:xfrm>
              <a:off x="3048000" y="1579563"/>
              <a:ext cx="76200" cy="1524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6" name="Line 1048"/>
            <p:cNvSpPr>
              <a:spLocks noChangeShapeType="1"/>
            </p:cNvSpPr>
            <p:nvPr/>
          </p:nvSpPr>
          <p:spPr bwMode="auto">
            <a:xfrm>
              <a:off x="3124200" y="17319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pic>
          <p:nvPicPr>
            <p:cNvPr id="127" name="Picture 1049" descr="H:\VB\PROJECTS\COMPARE\Flame1.bm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49600" y="1524000"/>
              <a:ext cx="457200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" name="AutoShape 1050"/>
            <p:cNvSpPr>
              <a:spLocks noChangeArrowheads="1"/>
            </p:cNvSpPr>
            <p:nvPr/>
          </p:nvSpPr>
          <p:spPr bwMode="auto">
            <a:xfrm rot="5400000">
              <a:off x="5905500" y="11604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9" name="Line 1051"/>
            <p:cNvSpPr>
              <a:spLocks noChangeShapeType="1"/>
            </p:cNvSpPr>
            <p:nvPr/>
          </p:nvSpPr>
          <p:spPr bwMode="auto">
            <a:xfrm flipV="1">
              <a:off x="25146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0" name="Line 1052"/>
            <p:cNvSpPr>
              <a:spLocks noChangeShapeType="1"/>
            </p:cNvSpPr>
            <p:nvPr/>
          </p:nvSpPr>
          <p:spPr bwMode="auto">
            <a:xfrm flipV="1">
              <a:off x="27432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1" name="Line 1053"/>
            <p:cNvSpPr>
              <a:spLocks noChangeShapeType="1"/>
            </p:cNvSpPr>
            <p:nvPr/>
          </p:nvSpPr>
          <p:spPr bwMode="auto">
            <a:xfrm flipV="1">
              <a:off x="25146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2" name="Line 1054"/>
            <p:cNvSpPr>
              <a:spLocks noChangeShapeType="1"/>
            </p:cNvSpPr>
            <p:nvPr/>
          </p:nvSpPr>
          <p:spPr bwMode="auto">
            <a:xfrm flipV="1">
              <a:off x="27432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747759" y="4531291"/>
            <a:ext cx="2285287" cy="1156678"/>
            <a:chOff x="696913" y="3949700"/>
            <a:chExt cx="5164137" cy="2614613"/>
          </a:xfrm>
        </p:grpSpPr>
        <p:grpSp>
          <p:nvGrpSpPr>
            <p:cNvPr id="5" name="Group 1107"/>
            <p:cNvGrpSpPr>
              <a:grpSpLocks/>
            </p:cNvGrpSpPr>
            <p:nvPr/>
          </p:nvGrpSpPr>
          <p:grpSpPr bwMode="auto">
            <a:xfrm>
              <a:off x="4732325" y="5626116"/>
              <a:ext cx="538160" cy="485776"/>
              <a:chOff x="2981" y="3544"/>
              <a:chExt cx="339" cy="306"/>
            </a:xfrm>
          </p:grpSpPr>
          <p:sp>
            <p:nvSpPr>
              <p:cNvPr id="175" name="Rectangle 1106"/>
              <p:cNvSpPr>
                <a:spLocks noChangeArrowheads="1"/>
              </p:cNvSpPr>
              <p:nvPr/>
            </p:nvSpPr>
            <p:spPr bwMode="auto">
              <a:xfrm>
                <a:off x="2985" y="3643"/>
                <a:ext cx="117" cy="7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6" name="Rectangle 1098"/>
              <p:cNvSpPr>
                <a:spLocks noChangeArrowheads="1"/>
              </p:cNvSpPr>
              <p:nvPr/>
            </p:nvSpPr>
            <p:spPr bwMode="auto">
              <a:xfrm rot="-2642004">
                <a:off x="3011" y="3593"/>
                <a:ext cx="278" cy="185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7" name="Rectangle 1096"/>
              <p:cNvSpPr>
                <a:spLocks noChangeArrowheads="1"/>
              </p:cNvSpPr>
              <p:nvPr/>
            </p:nvSpPr>
            <p:spPr bwMode="auto">
              <a:xfrm>
                <a:off x="2984" y="3552"/>
                <a:ext cx="292" cy="138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8" name="Line 1099"/>
              <p:cNvSpPr>
                <a:spLocks noChangeShapeType="1"/>
              </p:cNvSpPr>
              <p:nvPr/>
            </p:nvSpPr>
            <p:spPr bwMode="auto">
              <a:xfrm>
                <a:off x="2984" y="3548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9" name="Line 1100"/>
              <p:cNvSpPr>
                <a:spLocks noChangeShapeType="1"/>
              </p:cNvSpPr>
              <p:nvPr/>
            </p:nvSpPr>
            <p:spPr bwMode="auto">
              <a:xfrm flipH="1" flipV="1">
                <a:off x="2981" y="3715"/>
                <a:ext cx="138" cy="1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0" name="Line 1101"/>
              <p:cNvSpPr>
                <a:spLocks noChangeShapeType="1"/>
              </p:cNvSpPr>
              <p:nvPr/>
            </p:nvSpPr>
            <p:spPr bwMode="auto">
              <a:xfrm flipV="1">
                <a:off x="3116" y="3650"/>
                <a:ext cx="203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1" name="Line 1102"/>
              <p:cNvSpPr>
                <a:spLocks noChangeShapeType="1"/>
              </p:cNvSpPr>
              <p:nvPr/>
            </p:nvSpPr>
            <p:spPr bwMode="auto">
              <a:xfrm flipH="1" flipV="1">
                <a:off x="3276" y="3610"/>
                <a:ext cx="44" cy="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2" name="Line 1103"/>
              <p:cNvSpPr>
                <a:spLocks noChangeShapeType="1"/>
              </p:cNvSpPr>
              <p:nvPr/>
            </p:nvSpPr>
            <p:spPr bwMode="auto">
              <a:xfrm>
                <a:off x="3276" y="3544"/>
                <a:ext cx="0" cy="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139" name="AutoShape 1026"/>
            <p:cNvSpPr>
              <a:spLocks noChangeArrowheads="1"/>
            </p:cNvSpPr>
            <p:nvPr/>
          </p:nvSpPr>
          <p:spPr bwMode="auto">
            <a:xfrm flipH="1" flipV="1">
              <a:off x="705662" y="5244973"/>
              <a:ext cx="1067386" cy="380705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0" name="AutoShape 1027"/>
            <p:cNvSpPr>
              <a:spLocks noChangeArrowheads="1"/>
            </p:cNvSpPr>
            <p:nvPr/>
          </p:nvSpPr>
          <p:spPr bwMode="auto">
            <a:xfrm flipH="1">
              <a:off x="705662" y="4483563"/>
              <a:ext cx="763357" cy="761411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1" name="Rectangle 1028"/>
            <p:cNvSpPr>
              <a:spLocks noChangeArrowheads="1"/>
            </p:cNvSpPr>
            <p:nvPr/>
          </p:nvSpPr>
          <p:spPr bwMode="auto">
            <a:xfrm>
              <a:off x="1458082" y="4483563"/>
              <a:ext cx="686802" cy="99114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2" name="Rectangle 1029"/>
            <p:cNvSpPr>
              <a:spLocks noChangeArrowheads="1"/>
            </p:cNvSpPr>
            <p:nvPr/>
          </p:nvSpPr>
          <p:spPr bwMode="auto">
            <a:xfrm>
              <a:off x="1764299" y="4483563"/>
              <a:ext cx="761169" cy="114211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3" name="Rectangle 1030"/>
            <p:cNvSpPr>
              <a:spLocks noChangeArrowheads="1"/>
            </p:cNvSpPr>
            <p:nvPr/>
          </p:nvSpPr>
          <p:spPr bwMode="auto">
            <a:xfrm>
              <a:off x="2525468" y="4490126"/>
              <a:ext cx="2285694" cy="1135553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4" name="Rectangle 1031"/>
            <p:cNvSpPr>
              <a:spLocks noChangeArrowheads="1"/>
            </p:cNvSpPr>
            <p:nvPr/>
          </p:nvSpPr>
          <p:spPr bwMode="auto">
            <a:xfrm>
              <a:off x="3409124" y="4673914"/>
              <a:ext cx="717423" cy="47478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5" name="Rectangle 1055" descr="Sand"/>
            <p:cNvSpPr>
              <a:spLocks noChangeArrowheads="1"/>
            </p:cNvSpPr>
            <p:nvPr/>
          </p:nvSpPr>
          <p:spPr bwMode="auto">
            <a:xfrm>
              <a:off x="2525468" y="3949700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6" name="Rectangle 1056" descr="Sand"/>
            <p:cNvSpPr>
              <a:spLocks noChangeArrowheads="1"/>
            </p:cNvSpPr>
            <p:nvPr/>
          </p:nvSpPr>
          <p:spPr bwMode="auto">
            <a:xfrm>
              <a:off x="2525468" y="5625678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7" name="Rectangle 1057"/>
            <p:cNvSpPr>
              <a:spLocks noChangeArrowheads="1"/>
            </p:cNvSpPr>
            <p:nvPr/>
          </p:nvSpPr>
          <p:spPr bwMode="auto">
            <a:xfrm>
              <a:off x="4069678" y="4680479"/>
              <a:ext cx="664929" cy="457283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8" name="Rectangle 1058"/>
            <p:cNvSpPr>
              <a:spLocks noChangeArrowheads="1"/>
            </p:cNvSpPr>
            <p:nvPr/>
          </p:nvSpPr>
          <p:spPr bwMode="auto">
            <a:xfrm>
              <a:off x="2525468" y="4483563"/>
              <a:ext cx="2666279" cy="11421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9" name="AutoShape 1059"/>
            <p:cNvSpPr>
              <a:spLocks noChangeArrowheads="1"/>
            </p:cNvSpPr>
            <p:nvPr/>
          </p:nvSpPr>
          <p:spPr bwMode="auto">
            <a:xfrm rot="2274471">
              <a:off x="773468" y="5549099"/>
              <a:ext cx="457138" cy="68702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6" name="Group 1060"/>
            <p:cNvGrpSpPr>
              <a:grpSpLocks/>
            </p:cNvGrpSpPr>
            <p:nvPr/>
          </p:nvGrpSpPr>
          <p:grpSpPr bwMode="auto">
            <a:xfrm>
              <a:off x="2601913" y="4711699"/>
              <a:ext cx="838200" cy="763221"/>
              <a:chOff x="3120" y="2784"/>
              <a:chExt cx="672" cy="625"/>
            </a:xfrm>
          </p:grpSpPr>
          <p:grpSp>
            <p:nvGrpSpPr>
              <p:cNvPr id="7" name="Group 1061"/>
              <p:cNvGrpSpPr>
                <a:grpSpLocks/>
              </p:cNvGrpSpPr>
              <p:nvPr/>
            </p:nvGrpSpPr>
            <p:grpSpPr bwMode="auto">
              <a:xfrm>
                <a:off x="3120" y="2784"/>
                <a:ext cx="672" cy="625"/>
                <a:chOff x="2736" y="1344"/>
                <a:chExt cx="672" cy="625"/>
              </a:xfrm>
            </p:grpSpPr>
            <p:sp>
              <p:nvSpPr>
                <p:cNvPr id="171" name="Oval 1062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575" cy="62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2" name="Line 1063"/>
                <p:cNvSpPr>
                  <a:spLocks noChangeShapeType="1"/>
                </p:cNvSpPr>
                <p:nvPr/>
              </p:nvSpPr>
              <p:spPr bwMode="auto">
                <a:xfrm>
                  <a:off x="3024" y="1344"/>
                  <a:ext cx="38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3" name="Line 1064"/>
                <p:cNvSpPr>
                  <a:spLocks noChangeShapeType="1"/>
                </p:cNvSpPr>
                <p:nvPr/>
              </p:nvSpPr>
              <p:spPr bwMode="auto">
                <a:xfrm>
                  <a:off x="3408" y="1344"/>
                  <a:ext cx="0" cy="337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4" name="Line 1065"/>
                <p:cNvSpPr>
                  <a:spLocks noChangeShapeType="1"/>
                </p:cNvSpPr>
                <p:nvPr/>
              </p:nvSpPr>
              <p:spPr bwMode="auto">
                <a:xfrm flipH="1">
                  <a:off x="3311" y="1680"/>
                  <a:ext cx="9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sp>
            <p:nvSpPr>
              <p:cNvPr id="169" name="Rectangle 1066"/>
              <p:cNvSpPr>
                <a:spLocks noChangeArrowheads="1"/>
              </p:cNvSpPr>
              <p:nvPr/>
            </p:nvSpPr>
            <p:spPr bwMode="auto">
              <a:xfrm>
                <a:off x="3404" y="2787"/>
                <a:ext cx="363" cy="330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0" name="Oval 1067"/>
              <p:cNvSpPr>
                <a:spLocks noChangeArrowheads="1"/>
              </p:cNvSpPr>
              <p:nvPr/>
            </p:nvSpPr>
            <p:spPr bwMode="auto">
              <a:xfrm>
                <a:off x="3246" y="2938"/>
                <a:ext cx="335" cy="335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8" name="Group 1068"/>
            <p:cNvGrpSpPr>
              <a:grpSpLocks/>
            </p:cNvGrpSpPr>
            <p:nvPr/>
          </p:nvGrpSpPr>
          <p:grpSpPr bwMode="auto">
            <a:xfrm>
              <a:off x="3516319" y="4683122"/>
              <a:ext cx="558801" cy="452338"/>
              <a:chOff x="2256" y="2880"/>
              <a:chExt cx="352" cy="291"/>
            </a:xfrm>
          </p:grpSpPr>
          <p:sp>
            <p:nvSpPr>
              <p:cNvPr id="164" name="Line 1069"/>
              <p:cNvSpPr>
                <a:spLocks noChangeShapeType="1"/>
              </p:cNvSpPr>
              <p:nvPr/>
            </p:nvSpPr>
            <p:spPr bwMode="auto">
              <a:xfrm flipV="1">
                <a:off x="2304" y="2880"/>
                <a:ext cx="287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65" name="Rectangle 1070"/>
              <p:cNvSpPr>
                <a:spLocks noChangeArrowheads="1"/>
              </p:cNvSpPr>
              <p:nvPr/>
            </p:nvSpPr>
            <p:spPr bwMode="auto">
              <a:xfrm>
                <a:off x="2256" y="2975"/>
                <a:ext cx="48" cy="97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66" name="Line 1071"/>
              <p:cNvSpPr>
                <a:spLocks noChangeShapeType="1"/>
              </p:cNvSpPr>
              <p:nvPr/>
            </p:nvSpPr>
            <p:spPr bwMode="auto">
              <a:xfrm>
                <a:off x="2304" y="3074"/>
                <a:ext cx="287" cy="9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pic>
            <p:nvPicPr>
              <p:cNvPr id="167" name="Picture 1072" descr="H:\VB\PROJECTS\COMPARE\Flame1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20" y="2941"/>
                <a:ext cx="288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2" name="AutoShape 1073"/>
            <p:cNvSpPr>
              <a:spLocks noChangeArrowheads="1"/>
            </p:cNvSpPr>
            <p:nvPr/>
          </p:nvSpPr>
          <p:spPr bwMode="auto">
            <a:xfrm rot="7948445">
              <a:off x="5289008" y="5992271"/>
              <a:ext cx="457283" cy="686802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3" name="Line 1074"/>
            <p:cNvSpPr>
              <a:spLocks noChangeShapeType="1"/>
            </p:cNvSpPr>
            <p:nvPr/>
          </p:nvSpPr>
          <p:spPr bwMode="auto">
            <a:xfrm flipV="1">
              <a:off x="2525468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4" name="Line 1075"/>
            <p:cNvSpPr>
              <a:spLocks noChangeShapeType="1"/>
            </p:cNvSpPr>
            <p:nvPr/>
          </p:nvSpPr>
          <p:spPr bwMode="auto">
            <a:xfrm flipV="1">
              <a:off x="2755132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5" name="Line 1076"/>
            <p:cNvSpPr>
              <a:spLocks noChangeShapeType="1"/>
            </p:cNvSpPr>
            <p:nvPr/>
          </p:nvSpPr>
          <p:spPr bwMode="auto">
            <a:xfrm flipV="1">
              <a:off x="2525468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6" name="Line 1077"/>
            <p:cNvSpPr>
              <a:spLocks noChangeShapeType="1"/>
            </p:cNvSpPr>
            <p:nvPr/>
          </p:nvSpPr>
          <p:spPr bwMode="auto">
            <a:xfrm flipV="1">
              <a:off x="2755132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7" name="Rectangle 1078"/>
            <p:cNvSpPr>
              <a:spLocks noChangeArrowheads="1"/>
            </p:cNvSpPr>
            <p:nvPr/>
          </p:nvSpPr>
          <p:spPr bwMode="auto">
            <a:xfrm>
              <a:off x="4734607" y="4483563"/>
              <a:ext cx="457139" cy="1142116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8" name="Rectangle 1079"/>
            <p:cNvSpPr>
              <a:spLocks noChangeArrowheads="1"/>
            </p:cNvSpPr>
            <p:nvPr/>
          </p:nvSpPr>
          <p:spPr bwMode="auto">
            <a:xfrm rot="20456998">
              <a:off x="3549109" y="4544825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9" name="Rectangle 1080"/>
            <p:cNvSpPr>
              <a:spLocks noChangeArrowheads="1"/>
            </p:cNvSpPr>
            <p:nvPr/>
          </p:nvSpPr>
          <p:spPr bwMode="auto">
            <a:xfrm rot="1000593">
              <a:off x="3535985" y="5061184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0" name="Line 1081"/>
            <p:cNvSpPr>
              <a:spLocks noChangeShapeType="1"/>
            </p:cNvSpPr>
            <p:nvPr/>
          </p:nvSpPr>
          <p:spPr bwMode="auto">
            <a:xfrm flipH="1">
              <a:off x="1458082" y="4483563"/>
              <a:ext cx="106738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1" name="Line 1082"/>
            <p:cNvSpPr>
              <a:spLocks noChangeShapeType="1"/>
            </p:cNvSpPr>
            <p:nvPr/>
          </p:nvSpPr>
          <p:spPr bwMode="auto">
            <a:xfrm flipH="1">
              <a:off x="696913" y="4483563"/>
              <a:ext cx="761169" cy="761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2" name="Line 1083"/>
            <p:cNvSpPr>
              <a:spLocks noChangeShapeType="1"/>
            </p:cNvSpPr>
            <p:nvPr/>
          </p:nvSpPr>
          <p:spPr bwMode="auto">
            <a:xfrm>
              <a:off x="696913" y="5244973"/>
              <a:ext cx="1067386" cy="3807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3" name="Line 1084"/>
            <p:cNvSpPr>
              <a:spLocks noChangeShapeType="1"/>
            </p:cNvSpPr>
            <p:nvPr/>
          </p:nvSpPr>
          <p:spPr bwMode="auto">
            <a:xfrm>
              <a:off x="1764299" y="5625678"/>
              <a:ext cx="7611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395" y="1196412"/>
            <a:ext cx="2305050" cy="381000"/>
          </a:xfrm>
          <a:prstGeom prst="rect">
            <a:avLst/>
          </a:prstGeom>
          <a:noFill/>
        </p:spPr>
      </p:pic>
      <p:grpSp>
        <p:nvGrpSpPr>
          <p:cNvPr id="9" name="Group 87"/>
          <p:cNvGrpSpPr/>
          <p:nvPr/>
        </p:nvGrpSpPr>
        <p:grpSpPr>
          <a:xfrm>
            <a:off x="196551" y="4375448"/>
            <a:ext cx="6360399" cy="1754326"/>
            <a:chOff x="196551" y="4375448"/>
            <a:chExt cx="6360399" cy="1754326"/>
          </a:xfrm>
        </p:grpSpPr>
        <p:sp>
          <p:nvSpPr>
            <p:cNvPr id="78" name="TextBox 77"/>
            <p:cNvSpPr txBox="1"/>
            <p:nvPr/>
          </p:nvSpPr>
          <p:spPr>
            <a:xfrm>
              <a:off x="196551" y="4375448"/>
              <a:ext cx="4742918" cy="1754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68% More Btu/h Transferred for Every CFM Processed by the Constant Volume Fan</a:t>
              </a:r>
            </a:p>
            <a:p>
              <a:pPr algn="ctr"/>
              <a:r>
                <a:rPr lang="en-US" sz="1800" dirty="0" smtClean="0">
                  <a:latin typeface="+mn-lt"/>
                </a:rPr>
                <a:t>* 70</a:t>
              </a:r>
              <a:r>
                <a:rPr lang="en-US" sz="1800" dirty="0" smtClean="0">
                  <a:latin typeface="+mn-lt"/>
                  <a:ea typeface="Cambria Math" pitchFamily="18" charset="0"/>
                </a:rPr>
                <a:t>°</a:t>
              </a:r>
              <a:r>
                <a:rPr lang="en-US" sz="1800" dirty="0" smtClean="0">
                  <a:latin typeface="+mn-lt"/>
                </a:rPr>
                <a:t>F Space Temp/0</a:t>
              </a:r>
              <a:r>
                <a:rPr lang="en-US" sz="1800" dirty="0" smtClean="0">
                  <a:latin typeface="+mn-lt"/>
                  <a:ea typeface="Cambria Math" pitchFamily="18" charset="0"/>
                </a:rPr>
                <a:t>°</a:t>
              </a:r>
              <a:r>
                <a:rPr lang="en-US" sz="1800" dirty="0" smtClean="0">
                  <a:latin typeface="+mn-lt"/>
                </a:rPr>
                <a:t>F Design at Sea Level</a:t>
              </a:r>
            </a:p>
          </p:txBody>
        </p:sp>
        <p:cxnSp>
          <p:nvCxnSpPr>
            <p:cNvPr id="81" name="Straight Arrow Connector 80"/>
            <p:cNvCxnSpPr>
              <a:stCxn id="78" idx="3"/>
              <a:endCxn id="142" idx="3"/>
            </p:cNvCxnSpPr>
            <p:nvPr/>
          </p:nvCxnSpPr>
          <p:spPr bwMode="auto">
            <a:xfrm flipV="1">
              <a:off x="4939469" y="5020097"/>
              <a:ext cx="1617481" cy="2325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sp>
        <p:nvSpPr>
          <p:cNvPr id="89" name="Rectangle 88"/>
          <p:cNvSpPr/>
          <p:nvPr/>
        </p:nvSpPr>
        <p:spPr bwMode="auto">
          <a:xfrm>
            <a:off x="5050564" y="1136594"/>
            <a:ext cx="333287" cy="4272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3775815" y="1169353"/>
            <a:ext cx="333287" cy="4272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91170" y="3828516"/>
            <a:ext cx="5314950" cy="27622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78"/>
          <p:cNvSpPr>
            <a:spLocks noGrp="1"/>
          </p:cNvSpPr>
          <p:nvPr>
            <p:ph type="title"/>
          </p:nvPr>
        </p:nvSpPr>
        <p:spPr>
          <a:xfrm>
            <a:off x="457200" y="6127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Impact on Conduction Load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86316"/>
            <a:ext cx="7772400" cy="46482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 smtClean="0"/>
              <a:t>Remember how we covered the conduction load?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Turn up discharge of 100% OA direct fired system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92%-100% AFUE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No flue losses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Every degree above space temperature is usable for conduction losses</a:t>
            </a:r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922945" y="5426630"/>
            <a:ext cx="70673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These are called net </a:t>
            </a:r>
            <a:r>
              <a:rPr lang="en-US" dirty="0" err="1" smtClean="0">
                <a:latin typeface="+mn-lt"/>
              </a:rPr>
              <a:t>btus</a:t>
            </a:r>
            <a:r>
              <a:rPr lang="en-US" dirty="0" smtClean="0">
                <a:latin typeface="+mn-lt"/>
              </a:rPr>
              <a:t> or usable </a:t>
            </a:r>
            <a:r>
              <a:rPr lang="en-US" dirty="0" err="1" smtClean="0">
                <a:latin typeface="+mn-lt"/>
              </a:rPr>
              <a:t>btus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78"/>
          <p:cNvSpPr>
            <a:spLocks noGrp="1"/>
          </p:cNvSpPr>
          <p:nvPr>
            <p:ph type="title"/>
          </p:nvPr>
        </p:nvSpPr>
        <p:spPr>
          <a:xfrm>
            <a:off x="457200" y="1464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Discharge Temp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83" name="Text Placeholder 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Draw Thru (MAU)</a:t>
            </a:r>
            <a:endParaRPr lang="en-US" sz="2800" dirty="0"/>
          </a:p>
        </p:txBody>
      </p:sp>
      <p:sp>
        <p:nvSpPr>
          <p:cNvPr id="114" name="Content Placeholder 1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Constant Volume Fan</a:t>
            </a:r>
          </a:p>
          <a:p>
            <a:r>
              <a:rPr lang="en-US" sz="2000" dirty="0" smtClean="0"/>
              <a:t>Lower Discharge Temperature (120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dirty="0" smtClean="0"/>
              <a:t>F)</a:t>
            </a:r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94" name="Text Placeholder 9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 smtClean="0"/>
              <a:t>Blow Thru® (HTHV)</a:t>
            </a:r>
            <a:endParaRPr lang="en-US" sz="2800" dirty="0"/>
          </a:p>
        </p:txBody>
      </p:sp>
      <p:sp>
        <p:nvSpPr>
          <p:cNvPr id="109" name="Content Placeholder 10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 smtClean="0"/>
              <a:t>Constant Volume Fan</a:t>
            </a:r>
          </a:p>
          <a:p>
            <a:r>
              <a:rPr lang="en-US" sz="2000" dirty="0" smtClean="0"/>
              <a:t>Higher Discharge Temperature (160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dirty="0" smtClean="0"/>
              <a:t>F)</a:t>
            </a:r>
          </a:p>
          <a:p>
            <a:endParaRPr lang="en-US" sz="2000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44623" y="4658632"/>
            <a:ext cx="3135167" cy="1361323"/>
            <a:chOff x="685800" y="512763"/>
            <a:chExt cx="5791200" cy="2514600"/>
          </a:xfrm>
        </p:grpSpPr>
        <p:sp>
          <p:nvSpPr>
            <p:cNvPr id="112" name="Rectangle 1032" descr="Sand"/>
            <p:cNvSpPr>
              <a:spLocks noChangeArrowheads="1"/>
            </p:cNvSpPr>
            <p:nvPr/>
          </p:nvSpPr>
          <p:spPr bwMode="auto">
            <a:xfrm>
              <a:off x="2514600" y="5127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3" name="Rectangle 1033" descr="Sand"/>
            <p:cNvSpPr>
              <a:spLocks noChangeArrowheads="1"/>
            </p:cNvSpPr>
            <p:nvPr/>
          </p:nvSpPr>
          <p:spPr bwMode="auto">
            <a:xfrm>
              <a:off x="2514600" y="24939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6" name="Rectangle 1034"/>
            <p:cNvSpPr>
              <a:spLocks noChangeArrowheads="1"/>
            </p:cNvSpPr>
            <p:nvPr/>
          </p:nvSpPr>
          <p:spPr bwMode="auto">
            <a:xfrm>
              <a:off x="4343400" y="1046163"/>
              <a:ext cx="1143000" cy="14478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7" name="Rectangle 1035"/>
            <p:cNvSpPr>
              <a:spLocks noChangeArrowheads="1"/>
            </p:cNvSpPr>
            <p:nvPr/>
          </p:nvSpPr>
          <p:spPr bwMode="auto">
            <a:xfrm>
              <a:off x="2514600" y="1046163"/>
              <a:ext cx="2057400" cy="1447800"/>
            </a:xfrm>
            <a:prstGeom prst="rect">
              <a:avLst/>
            </a:prstGeom>
            <a:gradFill rotWithShape="0">
              <a:gsLst>
                <a:gs pos="0">
                  <a:srgbClr val="0070C0"/>
                </a:gs>
                <a:gs pos="100000">
                  <a:srgbClr val="EE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8" name="Rectangle 1036"/>
            <p:cNvSpPr>
              <a:spLocks noChangeArrowheads="1"/>
            </p:cNvSpPr>
            <p:nvPr/>
          </p:nvSpPr>
          <p:spPr bwMode="auto">
            <a:xfrm>
              <a:off x="2514600" y="1046163"/>
              <a:ext cx="2971800" cy="1447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9" name="AutoShape 1037"/>
            <p:cNvSpPr>
              <a:spLocks noChangeArrowheads="1"/>
            </p:cNvSpPr>
            <p:nvPr/>
          </p:nvSpPr>
          <p:spPr bwMode="auto">
            <a:xfrm flipH="1" flipV="1">
              <a:off x="685800" y="1046163"/>
              <a:ext cx="1828800" cy="1447800"/>
            </a:xfrm>
            <a:prstGeom prst="rtTriangle">
              <a:avLst/>
            </a:prstGeom>
            <a:solidFill>
              <a:srgbClr val="007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0" name="AutoShape 1038"/>
            <p:cNvSpPr>
              <a:spLocks noChangeArrowheads="1"/>
            </p:cNvSpPr>
            <p:nvPr/>
          </p:nvSpPr>
          <p:spPr bwMode="auto">
            <a:xfrm rot="2274471">
              <a:off x="990600" y="18843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3" name="Group 1039"/>
            <p:cNvGrpSpPr>
              <a:grpSpLocks/>
            </p:cNvGrpSpPr>
            <p:nvPr/>
          </p:nvGrpSpPr>
          <p:grpSpPr bwMode="auto">
            <a:xfrm>
              <a:off x="4419600" y="1274763"/>
              <a:ext cx="1066800" cy="990600"/>
              <a:chOff x="2736" y="1344"/>
              <a:chExt cx="672" cy="624"/>
            </a:xfrm>
          </p:grpSpPr>
          <p:sp>
            <p:nvSpPr>
              <p:cNvPr id="133" name="Oval 1040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576" cy="62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4" name="Line 1041"/>
              <p:cNvSpPr>
                <a:spLocks noChangeShapeType="1"/>
              </p:cNvSpPr>
              <p:nvPr/>
            </p:nvSpPr>
            <p:spPr bwMode="auto">
              <a:xfrm>
                <a:off x="3024" y="1344"/>
                <a:ext cx="3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5" name="Line 1042"/>
              <p:cNvSpPr>
                <a:spLocks noChangeShapeType="1"/>
              </p:cNvSpPr>
              <p:nvPr/>
            </p:nvSpPr>
            <p:spPr bwMode="auto">
              <a:xfrm>
                <a:off x="3408" y="1344"/>
                <a:ext cx="0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6" name="Line 1043"/>
              <p:cNvSpPr>
                <a:spLocks noChangeShapeType="1"/>
              </p:cNvSpPr>
              <p:nvPr/>
            </p:nvSpPr>
            <p:spPr bwMode="auto">
              <a:xfrm flipH="1">
                <a:off x="3312" y="1680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122" name="Rectangle 1044"/>
            <p:cNvSpPr>
              <a:spLocks noChangeArrowheads="1"/>
            </p:cNvSpPr>
            <p:nvPr/>
          </p:nvSpPr>
          <p:spPr bwMode="auto">
            <a:xfrm>
              <a:off x="4870451" y="1281114"/>
              <a:ext cx="575733" cy="5207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3" name="Oval 1045"/>
            <p:cNvSpPr>
              <a:spLocks noChangeArrowheads="1"/>
            </p:cNvSpPr>
            <p:nvPr/>
          </p:nvSpPr>
          <p:spPr bwMode="auto">
            <a:xfrm>
              <a:off x="4620684" y="1518180"/>
              <a:ext cx="533400" cy="533400"/>
            </a:xfrm>
            <a:prstGeom prst="ellipse">
              <a:avLst/>
            </a:prstGeom>
            <a:solidFill>
              <a:srgbClr val="EE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4" name="Line 1046"/>
            <p:cNvSpPr>
              <a:spLocks noChangeShapeType="1"/>
            </p:cNvSpPr>
            <p:nvPr/>
          </p:nvSpPr>
          <p:spPr bwMode="auto">
            <a:xfrm flipV="1">
              <a:off x="3124200" y="14271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5" name="Rectangle 1047"/>
            <p:cNvSpPr>
              <a:spLocks noChangeArrowheads="1"/>
            </p:cNvSpPr>
            <p:nvPr/>
          </p:nvSpPr>
          <p:spPr bwMode="auto">
            <a:xfrm>
              <a:off x="3048000" y="1579563"/>
              <a:ext cx="76200" cy="1524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6" name="Line 1048"/>
            <p:cNvSpPr>
              <a:spLocks noChangeShapeType="1"/>
            </p:cNvSpPr>
            <p:nvPr/>
          </p:nvSpPr>
          <p:spPr bwMode="auto">
            <a:xfrm>
              <a:off x="3124200" y="17319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pic>
          <p:nvPicPr>
            <p:cNvPr id="127" name="Picture 1049" descr="H:\VB\PROJECTS\COMPARE\Flame1.bm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49600" y="1524000"/>
              <a:ext cx="457200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" name="AutoShape 1050"/>
            <p:cNvSpPr>
              <a:spLocks noChangeArrowheads="1"/>
            </p:cNvSpPr>
            <p:nvPr/>
          </p:nvSpPr>
          <p:spPr bwMode="auto">
            <a:xfrm rot="5400000">
              <a:off x="5905500" y="11604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9" name="Line 1051"/>
            <p:cNvSpPr>
              <a:spLocks noChangeShapeType="1"/>
            </p:cNvSpPr>
            <p:nvPr/>
          </p:nvSpPr>
          <p:spPr bwMode="auto">
            <a:xfrm flipV="1">
              <a:off x="25146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0" name="Line 1052"/>
            <p:cNvSpPr>
              <a:spLocks noChangeShapeType="1"/>
            </p:cNvSpPr>
            <p:nvPr/>
          </p:nvSpPr>
          <p:spPr bwMode="auto">
            <a:xfrm flipV="1">
              <a:off x="27432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1" name="Line 1053"/>
            <p:cNvSpPr>
              <a:spLocks noChangeShapeType="1"/>
            </p:cNvSpPr>
            <p:nvPr/>
          </p:nvSpPr>
          <p:spPr bwMode="auto">
            <a:xfrm flipV="1">
              <a:off x="25146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2" name="Line 1054"/>
            <p:cNvSpPr>
              <a:spLocks noChangeShapeType="1"/>
            </p:cNvSpPr>
            <p:nvPr/>
          </p:nvSpPr>
          <p:spPr bwMode="auto">
            <a:xfrm flipV="1">
              <a:off x="27432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747759" y="4592251"/>
            <a:ext cx="2285287" cy="1156678"/>
            <a:chOff x="696913" y="3949700"/>
            <a:chExt cx="5164137" cy="2614613"/>
          </a:xfrm>
        </p:grpSpPr>
        <p:grpSp>
          <p:nvGrpSpPr>
            <p:cNvPr id="5" name="Group 1107"/>
            <p:cNvGrpSpPr>
              <a:grpSpLocks/>
            </p:cNvGrpSpPr>
            <p:nvPr/>
          </p:nvGrpSpPr>
          <p:grpSpPr bwMode="auto">
            <a:xfrm>
              <a:off x="4732325" y="5626116"/>
              <a:ext cx="538160" cy="485776"/>
              <a:chOff x="2981" y="3544"/>
              <a:chExt cx="339" cy="306"/>
            </a:xfrm>
          </p:grpSpPr>
          <p:sp>
            <p:nvSpPr>
              <p:cNvPr id="175" name="Rectangle 1106"/>
              <p:cNvSpPr>
                <a:spLocks noChangeArrowheads="1"/>
              </p:cNvSpPr>
              <p:nvPr/>
            </p:nvSpPr>
            <p:spPr bwMode="auto">
              <a:xfrm>
                <a:off x="2985" y="3643"/>
                <a:ext cx="117" cy="7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6" name="Rectangle 1098"/>
              <p:cNvSpPr>
                <a:spLocks noChangeArrowheads="1"/>
              </p:cNvSpPr>
              <p:nvPr/>
            </p:nvSpPr>
            <p:spPr bwMode="auto">
              <a:xfrm rot="-2642004">
                <a:off x="3011" y="3593"/>
                <a:ext cx="278" cy="185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7" name="Rectangle 1096"/>
              <p:cNvSpPr>
                <a:spLocks noChangeArrowheads="1"/>
              </p:cNvSpPr>
              <p:nvPr/>
            </p:nvSpPr>
            <p:spPr bwMode="auto">
              <a:xfrm>
                <a:off x="2984" y="3552"/>
                <a:ext cx="292" cy="138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8" name="Line 1099"/>
              <p:cNvSpPr>
                <a:spLocks noChangeShapeType="1"/>
              </p:cNvSpPr>
              <p:nvPr/>
            </p:nvSpPr>
            <p:spPr bwMode="auto">
              <a:xfrm>
                <a:off x="2984" y="3548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9" name="Line 1100"/>
              <p:cNvSpPr>
                <a:spLocks noChangeShapeType="1"/>
              </p:cNvSpPr>
              <p:nvPr/>
            </p:nvSpPr>
            <p:spPr bwMode="auto">
              <a:xfrm flipH="1" flipV="1">
                <a:off x="2981" y="3715"/>
                <a:ext cx="138" cy="1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0" name="Line 1101"/>
              <p:cNvSpPr>
                <a:spLocks noChangeShapeType="1"/>
              </p:cNvSpPr>
              <p:nvPr/>
            </p:nvSpPr>
            <p:spPr bwMode="auto">
              <a:xfrm flipV="1">
                <a:off x="3116" y="3650"/>
                <a:ext cx="203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1" name="Line 1102"/>
              <p:cNvSpPr>
                <a:spLocks noChangeShapeType="1"/>
              </p:cNvSpPr>
              <p:nvPr/>
            </p:nvSpPr>
            <p:spPr bwMode="auto">
              <a:xfrm flipH="1" flipV="1">
                <a:off x="3276" y="3610"/>
                <a:ext cx="44" cy="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2" name="Line 1103"/>
              <p:cNvSpPr>
                <a:spLocks noChangeShapeType="1"/>
              </p:cNvSpPr>
              <p:nvPr/>
            </p:nvSpPr>
            <p:spPr bwMode="auto">
              <a:xfrm>
                <a:off x="3276" y="3544"/>
                <a:ext cx="0" cy="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139" name="AutoShape 1026"/>
            <p:cNvSpPr>
              <a:spLocks noChangeArrowheads="1"/>
            </p:cNvSpPr>
            <p:nvPr/>
          </p:nvSpPr>
          <p:spPr bwMode="auto">
            <a:xfrm flipH="1" flipV="1">
              <a:off x="705662" y="5244973"/>
              <a:ext cx="1067386" cy="380705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0" name="AutoShape 1027"/>
            <p:cNvSpPr>
              <a:spLocks noChangeArrowheads="1"/>
            </p:cNvSpPr>
            <p:nvPr/>
          </p:nvSpPr>
          <p:spPr bwMode="auto">
            <a:xfrm flipH="1">
              <a:off x="705662" y="4483563"/>
              <a:ext cx="763357" cy="761411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1" name="Rectangle 1028"/>
            <p:cNvSpPr>
              <a:spLocks noChangeArrowheads="1"/>
            </p:cNvSpPr>
            <p:nvPr/>
          </p:nvSpPr>
          <p:spPr bwMode="auto">
            <a:xfrm>
              <a:off x="1458082" y="4483563"/>
              <a:ext cx="686802" cy="99114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2" name="Rectangle 1029"/>
            <p:cNvSpPr>
              <a:spLocks noChangeArrowheads="1"/>
            </p:cNvSpPr>
            <p:nvPr/>
          </p:nvSpPr>
          <p:spPr bwMode="auto">
            <a:xfrm>
              <a:off x="1764299" y="4483563"/>
              <a:ext cx="761169" cy="114211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3" name="Rectangle 1030"/>
            <p:cNvSpPr>
              <a:spLocks noChangeArrowheads="1"/>
            </p:cNvSpPr>
            <p:nvPr/>
          </p:nvSpPr>
          <p:spPr bwMode="auto">
            <a:xfrm>
              <a:off x="2525468" y="4490126"/>
              <a:ext cx="2285694" cy="1135553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4" name="Rectangle 1031"/>
            <p:cNvSpPr>
              <a:spLocks noChangeArrowheads="1"/>
            </p:cNvSpPr>
            <p:nvPr/>
          </p:nvSpPr>
          <p:spPr bwMode="auto">
            <a:xfrm>
              <a:off x="3409124" y="4673914"/>
              <a:ext cx="717423" cy="47478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5" name="Rectangle 1055" descr="Sand"/>
            <p:cNvSpPr>
              <a:spLocks noChangeArrowheads="1"/>
            </p:cNvSpPr>
            <p:nvPr/>
          </p:nvSpPr>
          <p:spPr bwMode="auto">
            <a:xfrm>
              <a:off x="2525468" y="3949700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6" name="Rectangle 1056" descr="Sand"/>
            <p:cNvSpPr>
              <a:spLocks noChangeArrowheads="1"/>
            </p:cNvSpPr>
            <p:nvPr/>
          </p:nvSpPr>
          <p:spPr bwMode="auto">
            <a:xfrm>
              <a:off x="2525468" y="5625678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7" name="Rectangle 1057"/>
            <p:cNvSpPr>
              <a:spLocks noChangeArrowheads="1"/>
            </p:cNvSpPr>
            <p:nvPr/>
          </p:nvSpPr>
          <p:spPr bwMode="auto">
            <a:xfrm>
              <a:off x="4069678" y="4680479"/>
              <a:ext cx="664929" cy="457283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8" name="Rectangle 1058"/>
            <p:cNvSpPr>
              <a:spLocks noChangeArrowheads="1"/>
            </p:cNvSpPr>
            <p:nvPr/>
          </p:nvSpPr>
          <p:spPr bwMode="auto">
            <a:xfrm>
              <a:off x="2525468" y="4483563"/>
              <a:ext cx="2666279" cy="11421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9" name="AutoShape 1059"/>
            <p:cNvSpPr>
              <a:spLocks noChangeArrowheads="1"/>
            </p:cNvSpPr>
            <p:nvPr/>
          </p:nvSpPr>
          <p:spPr bwMode="auto">
            <a:xfrm rot="2274471">
              <a:off x="773468" y="5549099"/>
              <a:ext cx="457138" cy="68702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6" name="Group 1060"/>
            <p:cNvGrpSpPr>
              <a:grpSpLocks/>
            </p:cNvGrpSpPr>
            <p:nvPr/>
          </p:nvGrpSpPr>
          <p:grpSpPr bwMode="auto">
            <a:xfrm>
              <a:off x="2601913" y="4711699"/>
              <a:ext cx="838200" cy="763221"/>
              <a:chOff x="3120" y="2784"/>
              <a:chExt cx="672" cy="625"/>
            </a:xfrm>
          </p:grpSpPr>
          <p:grpSp>
            <p:nvGrpSpPr>
              <p:cNvPr id="7" name="Group 1061"/>
              <p:cNvGrpSpPr>
                <a:grpSpLocks/>
              </p:cNvGrpSpPr>
              <p:nvPr/>
            </p:nvGrpSpPr>
            <p:grpSpPr bwMode="auto">
              <a:xfrm>
                <a:off x="3120" y="2784"/>
                <a:ext cx="672" cy="625"/>
                <a:chOff x="2736" y="1344"/>
                <a:chExt cx="672" cy="625"/>
              </a:xfrm>
            </p:grpSpPr>
            <p:sp>
              <p:nvSpPr>
                <p:cNvPr id="171" name="Oval 1062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575" cy="62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2" name="Line 1063"/>
                <p:cNvSpPr>
                  <a:spLocks noChangeShapeType="1"/>
                </p:cNvSpPr>
                <p:nvPr/>
              </p:nvSpPr>
              <p:spPr bwMode="auto">
                <a:xfrm>
                  <a:off x="3024" y="1344"/>
                  <a:ext cx="38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3" name="Line 1064"/>
                <p:cNvSpPr>
                  <a:spLocks noChangeShapeType="1"/>
                </p:cNvSpPr>
                <p:nvPr/>
              </p:nvSpPr>
              <p:spPr bwMode="auto">
                <a:xfrm>
                  <a:off x="3408" y="1344"/>
                  <a:ext cx="0" cy="337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4" name="Line 1065"/>
                <p:cNvSpPr>
                  <a:spLocks noChangeShapeType="1"/>
                </p:cNvSpPr>
                <p:nvPr/>
              </p:nvSpPr>
              <p:spPr bwMode="auto">
                <a:xfrm flipH="1">
                  <a:off x="3311" y="1680"/>
                  <a:ext cx="9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sp>
            <p:nvSpPr>
              <p:cNvPr id="169" name="Rectangle 1066"/>
              <p:cNvSpPr>
                <a:spLocks noChangeArrowheads="1"/>
              </p:cNvSpPr>
              <p:nvPr/>
            </p:nvSpPr>
            <p:spPr bwMode="auto">
              <a:xfrm>
                <a:off x="3404" y="2787"/>
                <a:ext cx="363" cy="330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0" name="Oval 1067"/>
              <p:cNvSpPr>
                <a:spLocks noChangeArrowheads="1"/>
              </p:cNvSpPr>
              <p:nvPr/>
            </p:nvSpPr>
            <p:spPr bwMode="auto">
              <a:xfrm>
                <a:off x="3246" y="2938"/>
                <a:ext cx="335" cy="335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8" name="Group 1068"/>
            <p:cNvGrpSpPr>
              <a:grpSpLocks/>
            </p:cNvGrpSpPr>
            <p:nvPr/>
          </p:nvGrpSpPr>
          <p:grpSpPr bwMode="auto">
            <a:xfrm>
              <a:off x="3516319" y="4683122"/>
              <a:ext cx="558801" cy="452338"/>
              <a:chOff x="2256" y="2880"/>
              <a:chExt cx="352" cy="291"/>
            </a:xfrm>
          </p:grpSpPr>
          <p:sp>
            <p:nvSpPr>
              <p:cNvPr id="164" name="Line 1069"/>
              <p:cNvSpPr>
                <a:spLocks noChangeShapeType="1"/>
              </p:cNvSpPr>
              <p:nvPr/>
            </p:nvSpPr>
            <p:spPr bwMode="auto">
              <a:xfrm flipV="1">
                <a:off x="2304" y="2880"/>
                <a:ext cx="287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65" name="Rectangle 1070"/>
              <p:cNvSpPr>
                <a:spLocks noChangeArrowheads="1"/>
              </p:cNvSpPr>
              <p:nvPr/>
            </p:nvSpPr>
            <p:spPr bwMode="auto">
              <a:xfrm>
                <a:off x="2256" y="2975"/>
                <a:ext cx="48" cy="97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66" name="Line 1071"/>
              <p:cNvSpPr>
                <a:spLocks noChangeShapeType="1"/>
              </p:cNvSpPr>
              <p:nvPr/>
            </p:nvSpPr>
            <p:spPr bwMode="auto">
              <a:xfrm>
                <a:off x="2304" y="3074"/>
                <a:ext cx="287" cy="9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pic>
            <p:nvPicPr>
              <p:cNvPr id="167" name="Picture 1072" descr="H:\VB\PROJECTS\COMPARE\Flame1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20" y="2941"/>
                <a:ext cx="288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2" name="AutoShape 1073"/>
            <p:cNvSpPr>
              <a:spLocks noChangeArrowheads="1"/>
            </p:cNvSpPr>
            <p:nvPr/>
          </p:nvSpPr>
          <p:spPr bwMode="auto">
            <a:xfrm rot="7948445">
              <a:off x="5289008" y="5992271"/>
              <a:ext cx="457283" cy="686802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3" name="Line 1074"/>
            <p:cNvSpPr>
              <a:spLocks noChangeShapeType="1"/>
            </p:cNvSpPr>
            <p:nvPr/>
          </p:nvSpPr>
          <p:spPr bwMode="auto">
            <a:xfrm flipV="1">
              <a:off x="2525468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4" name="Line 1075"/>
            <p:cNvSpPr>
              <a:spLocks noChangeShapeType="1"/>
            </p:cNvSpPr>
            <p:nvPr/>
          </p:nvSpPr>
          <p:spPr bwMode="auto">
            <a:xfrm flipV="1">
              <a:off x="2755132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5" name="Line 1076"/>
            <p:cNvSpPr>
              <a:spLocks noChangeShapeType="1"/>
            </p:cNvSpPr>
            <p:nvPr/>
          </p:nvSpPr>
          <p:spPr bwMode="auto">
            <a:xfrm flipV="1">
              <a:off x="2525468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6" name="Line 1077"/>
            <p:cNvSpPr>
              <a:spLocks noChangeShapeType="1"/>
            </p:cNvSpPr>
            <p:nvPr/>
          </p:nvSpPr>
          <p:spPr bwMode="auto">
            <a:xfrm flipV="1">
              <a:off x="2755132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7" name="Rectangle 1078"/>
            <p:cNvSpPr>
              <a:spLocks noChangeArrowheads="1"/>
            </p:cNvSpPr>
            <p:nvPr/>
          </p:nvSpPr>
          <p:spPr bwMode="auto">
            <a:xfrm>
              <a:off x="4734607" y="4483563"/>
              <a:ext cx="457139" cy="1142116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8" name="Rectangle 1079"/>
            <p:cNvSpPr>
              <a:spLocks noChangeArrowheads="1"/>
            </p:cNvSpPr>
            <p:nvPr/>
          </p:nvSpPr>
          <p:spPr bwMode="auto">
            <a:xfrm rot="20456998">
              <a:off x="3549109" y="4544825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9" name="Rectangle 1080"/>
            <p:cNvSpPr>
              <a:spLocks noChangeArrowheads="1"/>
            </p:cNvSpPr>
            <p:nvPr/>
          </p:nvSpPr>
          <p:spPr bwMode="auto">
            <a:xfrm rot="1000593">
              <a:off x="3535985" y="5061184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0" name="Line 1081"/>
            <p:cNvSpPr>
              <a:spLocks noChangeShapeType="1"/>
            </p:cNvSpPr>
            <p:nvPr/>
          </p:nvSpPr>
          <p:spPr bwMode="auto">
            <a:xfrm flipH="1">
              <a:off x="1458082" y="4483563"/>
              <a:ext cx="106738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1" name="Line 1082"/>
            <p:cNvSpPr>
              <a:spLocks noChangeShapeType="1"/>
            </p:cNvSpPr>
            <p:nvPr/>
          </p:nvSpPr>
          <p:spPr bwMode="auto">
            <a:xfrm flipH="1">
              <a:off x="696913" y="4483563"/>
              <a:ext cx="761169" cy="761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2" name="Line 1083"/>
            <p:cNvSpPr>
              <a:spLocks noChangeShapeType="1"/>
            </p:cNvSpPr>
            <p:nvPr/>
          </p:nvSpPr>
          <p:spPr bwMode="auto">
            <a:xfrm>
              <a:off x="696913" y="5244973"/>
              <a:ext cx="1067386" cy="3807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3" name="Line 1084"/>
            <p:cNvSpPr>
              <a:spLocks noChangeShapeType="1"/>
            </p:cNvSpPr>
            <p:nvPr/>
          </p:nvSpPr>
          <p:spPr bwMode="auto">
            <a:xfrm>
              <a:off x="1764299" y="5625678"/>
              <a:ext cx="7611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0225" y="658028"/>
            <a:ext cx="2305050" cy="381000"/>
          </a:xfrm>
          <a:prstGeom prst="rect">
            <a:avLst/>
          </a:prstGeom>
          <a:noFill/>
        </p:spPr>
      </p:pic>
      <p:grpSp>
        <p:nvGrpSpPr>
          <p:cNvPr id="9" name="Group 87"/>
          <p:cNvGrpSpPr/>
          <p:nvPr/>
        </p:nvGrpSpPr>
        <p:grpSpPr>
          <a:xfrm>
            <a:off x="213643" y="3758067"/>
            <a:ext cx="6343307" cy="2215991"/>
            <a:chOff x="213643" y="3758067"/>
            <a:chExt cx="6343307" cy="2215991"/>
          </a:xfrm>
        </p:grpSpPr>
        <p:sp>
          <p:nvSpPr>
            <p:cNvPr id="78" name="TextBox 77"/>
            <p:cNvSpPr txBox="1"/>
            <p:nvPr/>
          </p:nvSpPr>
          <p:spPr>
            <a:xfrm>
              <a:off x="213643" y="3758067"/>
              <a:ext cx="4477998" cy="2215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80% more usable/net </a:t>
              </a:r>
              <a:r>
                <a:rPr lang="en-US" dirty="0" err="1" smtClean="0">
                  <a:latin typeface="+mn-lt"/>
                </a:rPr>
                <a:t>btu</a:t>
              </a:r>
              <a:r>
                <a:rPr lang="en-US" dirty="0" smtClean="0">
                  <a:latin typeface="+mn-lt"/>
                </a:rPr>
                <a:t>/h transferred for every CFM processed by the constant volume fan simply due to discharge temperature</a:t>
              </a:r>
            </a:p>
            <a:p>
              <a:pPr algn="ctr"/>
              <a:r>
                <a:rPr lang="en-US" sz="1800" dirty="0" smtClean="0">
                  <a:latin typeface="+mn-lt"/>
                </a:rPr>
                <a:t>* </a:t>
              </a:r>
              <a:r>
                <a:rPr lang="en-US" sz="1600" dirty="0" smtClean="0">
                  <a:latin typeface="+mn-lt"/>
                </a:rPr>
                <a:t>70</a:t>
              </a:r>
              <a:r>
                <a:rPr lang="en-US" sz="1600" dirty="0" smtClean="0">
                  <a:latin typeface="+mn-lt"/>
                  <a:ea typeface="Cambria Math" pitchFamily="18" charset="0"/>
                </a:rPr>
                <a:t>°</a:t>
              </a:r>
              <a:r>
                <a:rPr lang="en-US" sz="1600" dirty="0" smtClean="0">
                  <a:latin typeface="+mn-lt"/>
                </a:rPr>
                <a:t>F Space Temp/0</a:t>
              </a:r>
              <a:r>
                <a:rPr lang="en-US" sz="1600" dirty="0" smtClean="0">
                  <a:latin typeface="+mn-lt"/>
                  <a:ea typeface="Cambria Math" pitchFamily="18" charset="0"/>
                </a:rPr>
                <a:t>°</a:t>
              </a:r>
              <a:r>
                <a:rPr lang="en-US" sz="1600" dirty="0" smtClean="0">
                  <a:latin typeface="+mn-lt"/>
                </a:rPr>
                <a:t>F Design at Sea Level</a:t>
              </a:r>
            </a:p>
          </p:txBody>
        </p:sp>
        <p:cxnSp>
          <p:nvCxnSpPr>
            <p:cNvPr id="81" name="Straight Arrow Connector 80"/>
            <p:cNvCxnSpPr>
              <a:stCxn id="78" idx="3"/>
              <a:endCxn id="142" idx="3"/>
            </p:cNvCxnSpPr>
            <p:nvPr/>
          </p:nvCxnSpPr>
          <p:spPr bwMode="auto">
            <a:xfrm>
              <a:off x="4691641" y="4866063"/>
              <a:ext cx="1865309" cy="2149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sp>
        <p:nvSpPr>
          <p:cNvPr id="89" name="Rectangle 88"/>
          <p:cNvSpPr/>
          <p:nvPr/>
        </p:nvSpPr>
        <p:spPr bwMode="auto">
          <a:xfrm>
            <a:off x="7631393" y="615299"/>
            <a:ext cx="333287" cy="4272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5854" y="3409772"/>
            <a:ext cx="2333625" cy="342900"/>
          </a:xfrm>
          <a:prstGeom prst="rect">
            <a:avLst/>
          </a:prstGeom>
          <a:noFill/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8015" y="3426863"/>
            <a:ext cx="2333625" cy="342900"/>
          </a:xfrm>
          <a:prstGeom prst="rect">
            <a:avLst/>
          </a:prstGeom>
          <a:noFill/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01558" y="3987538"/>
            <a:ext cx="1057275" cy="4953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build="p"/>
      <p:bldP spid="10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7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Usable BTU Impact Mass Flow + Discharge Temperature</a:t>
            </a:r>
            <a:endParaRPr lang="en-US" sz="3600" b="1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83" name="Text Placeholder 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Draw Thru (MAU)</a:t>
            </a:r>
            <a:endParaRPr lang="en-US" sz="2800" dirty="0"/>
          </a:p>
        </p:txBody>
      </p:sp>
      <p:sp>
        <p:nvSpPr>
          <p:cNvPr id="114" name="Content Placeholder 1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Constant Volume Fan</a:t>
            </a:r>
          </a:p>
          <a:p>
            <a:r>
              <a:rPr lang="en-US" sz="2000" dirty="0" smtClean="0"/>
              <a:t>Lower Mass Flow</a:t>
            </a:r>
          </a:p>
          <a:p>
            <a:r>
              <a:rPr lang="en-US" sz="2000" dirty="0" smtClean="0"/>
              <a:t>Lower Discharge Temperature (120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dirty="0" smtClean="0"/>
              <a:t>F)</a:t>
            </a:r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94" name="Text Placeholder 9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 smtClean="0"/>
              <a:t>Blow Thru® (HTHV)</a:t>
            </a:r>
            <a:endParaRPr lang="en-US" sz="2800" dirty="0"/>
          </a:p>
        </p:txBody>
      </p:sp>
      <p:sp>
        <p:nvSpPr>
          <p:cNvPr id="109" name="Content Placeholder 10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 smtClean="0"/>
              <a:t>Constant Volume Fan</a:t>
            </a:r>
          </a:p>
          <a:p>
            <a:r>
              <a:rPr lang="en-US" sz="2000" dirty="0" smtClean="0"/>
              <a:t>Higher Mass Flow (26%)</a:t>
            </a:r>
          </a:p>
          <a:p>
            <a:r>
              <a:rPr lang="en-US" sz="2000" dirty="0" smtClean="0"/>
              <a:t>Higher Discharge Temperature (160</a:t>
            </a:r>
            <a:r>
              <a:rPr lang="en-US" sz="2000" dirty="0" smtClean="0">
                <a:ea typeface="Cambria Math" pitchFamily="18" charset="0"/>
              </a:rPr>
              <a:t>°</a:t>
            </a:r>
            <a:r>
              <a:rPr lang="en-US" sz="2000" dirty="0" smtClean="0"/>
              <a:t>F - 80%)</a:t>
            </a:r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44623" y="4658632"/>
            <a:ext cx="3135167" cy="1361323"/>
            <a:chOff x="685800" y="512763"/>
            <a:chExt cx="5791200" cy="2514600"/>
          </a:xfrm>
        </p:grpSpPr>
        <p:sp>
          <p:nvSpPr>
            <p:cNvPr id="112" name="Rectangle 1032" descr="Sand"/>
            <p:cNvSpPr>
              <a:spLocks noChangeArrowheads="1"/>
            </p:cNvSpPr>
            <p:nvPr/>
          </p:nvSpPr>
          <p:spPr bwMode="auto">
            <a:xfrm>
              <a:off x="2514600" y="5127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3" name="Rectangle 1033" descr="Sand"/>
            <p:cNvSpPr>
              <a:spLocks noChangeArrowheads="1"/>
            </p:cNvSpPr>
            <p:nvPr/>
          </p:nvSpPr>
          <p:spPr bwMode="auto">
            <a:xfrm>
              <a:off x="2514600" y="2493963"/>
              <a:ext cx="228600" cy="53340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6" name="Rectangle 1034"/>
            <p:cNvSpPr>
              <a:spLocks noChangeArrowheads="1"/>
            </p:cNvSpPr>
            <p:nvPr/>
          </p:nvSpPr>
          <p:spPr bwMode="auto">
            <a:xfrm>
              <a:off x="4343400" y="1046163"/>
              <a:ext cx="1143000" cy="14478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7" name="Rectangle 1035"/>
            <p:cNvSpPr>
              <a:spLocks noChangeArrowheads="1"/>
            </p:cNvSpPr>
            <p:nvPr/>
          </p:nvSpPr>
          <p:spPr bwMode="auto">
            <a:xfrm>
              <a:off x="2514600" y="1046163"/>
              <a:ext cx="2057400" cy="1447800"/>
            </a:xfrm>
            <a:prstGeom prst="rect">
              <a:avLst/>
            </a:prstGeom>
            <a:gradFill rotWithShape="0">
              <a:gsLst>
                <a:gs pos="0">
                  <a:srgbClr val="0070C0"/>
                </a:gs>
                <a:gs pos="100000">
                  <a:srgbClr val="EE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8" name="Rectangle 1036"/>
            <p:cNvSpPr>
              <a:spLocks noChangeArrowheads="1"/>
            </p:cNvSpPr>
            <p:nvPr/>
          </p:nvSpPr>
          <p:spPr bwMode="auto">
            <a:xfrm>
              <a:off x="2514600" y="1046163"/>
              <a:ext cx="2971800" cy="1447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19" name="AutoShape 1037"/>
            <p:cNvSpPr>
              <a:spLocks noChangeArrowheads="1"/>
            </p:cNvSpPr>
            <p:nvPr/>
          </p:nvSpPr>
          <p:spPr bwMode="auto">
            <a:xfrm flipH="1" flipV="1">
              <a:off x="685800" y="1046163"/>
              <a:ext cx="1828800" cy="1447800"/>
            </a:xfrm>
            <a:prstGeom prst="rtTriangle">
              <a:avLst/>
            </a:prstGeom>
            <a:solidFill>
              <a:srgbClr val="007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0" name="AutoShape 1038"/>
            <p:cNvSpPr>
              <a:spLocks noChangeArrowheads="1"/>
            </p:cNvSpPr>
            <p:nvPr/>
          </p:nvSpPr>
          <p:spPr bwMode="auto">
            <a:xfrm rot="2274471">
              <a:off x="990600" y="18843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3" name="Group 1039"/>
            <p:cNvGrpSpPr>
              <a:grpSpLocks/>
            </p:cNvGrpSpPr>
            <p:nvPr/>
          </p:nvGrpSpPr>
          <p:grpSpPr bwMode="auto">
            <a:xfrm>
              <a:off x="4419600" y="1274763"/>
              <a:ext cx="1066800" cy="990600"/>
              <a:chOff x="2736" y="1344"/>
              <a:chExt cx="672" cy="624"/>
            </a:xfrm>
          </p:grpSpPr>
          <p:sp>
            <p:nvSpPr>
              <p:cNvPr id="133" name="Oval 1040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576" cy="62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4" name="Line 1041"/>
              <p:cNvSpPr>
                <a:spLocks noChangeShapeType="1"/>
              </p:cNvSpPr>
              <p:nvPr/>
            </p:nvSpPr>
            <p:spPr bwMode="auto">
              <a:xfrm>
                <a:off x="3024" y="1344"/>
                <a:ext cx="3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5" name="Line 1042"/>
              <p:cNvSpPr>
                <a:spLocks noChangeShapeType="1"/>
              </p:cNvSpPr>
              <p:nvPr/>
            </p:nvSpPr>
            <p:spPr bwMode="auto">
              <a:xfrm>
                <a:off x="3408" y="1344"/>
                <a:ext cx="0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36" name="Line 1043"/>
              <p:cNvSpPr>
                <a:spLocks noChangeShapeType="1"/>
              </p:cNvSpPr>
              <p:nvPr/>
            </p:nvSpPr>
            <p:spPr bwMode="auto">
              <a:xfrm flipH="1">
                <a:off x="3312" y="1680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122" name="Rectangle 1044"/>
            <p:cNvSpPr>
              <a:spLocks noChangeArrowheads="1"/>
            </p:cNvSpPr>
            <p:nvPr/>
          </p:nvSpPr>
          <p:spPr bwMode="auto">
            <a:xfrm>
              <a:off x="4870451" y="1281114"/>
              <a:ext cx="575733" cy="520700"/>
            </a:xfrm>
            <a:prstGeom prst="rect">
              <a:avLst/>
            </a:prstGeom>
            <a:solidFill>
              <a:srgbClr val="EE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3" name="Oval 1045"/>
            <p:cNvSpPr>
              <a:spLocks noChangeArrowheads="1"/>
            </p:cNvSpPr>
            <p:nvPr/>
          </p:nvSpPr>
          <p:spPr bwMode="auto">
            <a:xfrm>
              <a:off x="4620684" y="1518180"/>
              <a:ext cx="533400" cy="533400"/>
            </a:xfrm>
            <a:prstGeom prst="ellipse">
              <a:avLst/>
            </a:prstGeom>
            <a:solidFill>
              <a:srgbClr val="EE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4" name="Line 1046"/>
            <p:cNvSpPr>
              <a:spLocks noChangeShapeType="1"/>
            </p:cNvSpPr>
            <p:nvPr/>
          </p:nvSpPr>
          <p:spPr bwMode="auto">
            <a:xfrm flipV="1">
              <a:off x="3124200" y="14271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5" name="Rectangle 1047"/>
            <p:cNvSpPr>
              <a:spLocks noChangeArrowheads="1"/>
            </p:cNvSpPr>
            <p:nvPr/>
          </p:nvSpPr>
          <p:spPr bwMode="auto">
            <a:xfrm>
              <a:off x="3048000" y="1579563"/>
              <a:ext cx="76200" cy="1524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6" name="Line 1048"/>
            <p:cNvSpPr>
              <a:spLocks noChangeShapeType="1"/>
            </p:cNvSpPr>
            <p:nvPr/>
          </p:nvSpPr>
          <p:spPr bwMode="auto">
            <a:xfrm>
              <a:off x="3124200" y="1731963"/>
              <a:ext cx="457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pic>
          <p:nvPicPr>
            <p:cNvPr id="127" name="Picture 1049" descr="H:\VB\PROJECTS\COMPARE\Flame1.bm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49600" y="1524000"/>
              <a:ext cx="457200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" name="AutoShape 1050"/>
            <p:cNvSpPr>
              <a:spLocks noChangeArrowheads="1"/>
            </p:cNvSpPr>
            <p:nvPr/>
          </p:nvSpPr>
          <p:spPr bwMode="auto">
            <a:xfrm rot="5400000">
              <a:off x="5905500" y="1160463"/>
              <a:ext cx="457200" cy="68580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9" name="Line 1051"/>
            <p:cNvSpPr>
              <a:spLocks noChangeShapeType="1"/>
            </p:cNvSpPr>
            <p:nvPr/>
          </p:nvSpPr>
          <p:spPr bwMode="auto">
            <a:xfrm flipV="1">
              <a:off x="25146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0" name="Line 1052"/>
            <p:cNvSpPr>
              <a:spLocks noChangeShapeType="1"/>
            </p:cNvSpPr>
            <p:nvPr/>
          </p:nvSpPr>
          <p:spPr bwMode="auto">
            <a:xfrm flipV="1">
              <a:off x="2743200" y="5127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1" name="Line 1053"/>
            <p:cNvSpPr>
              <a:spLocks noChangeShapeType="1"/>
            </p:cNvSpPr>
            <p:nvPr/>
          </p:nvSpPr>
          <p:spPr bwMode="auto">
            <a:xfrm flipV="1">
              <a:off x="25146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2" name="Line 1054"/>
            <p:cNvSpPr>
              <a:spLocks noChangeShapeType="1"/>
            </p:cNvSpPr>
            <p:nvPr/>
          </p:nvSpPr>
          <p:spPr bwMode="auto">
            <a:xfrm flipV="1">
              <a:off x="2743200" y="2493963"/>
              <a:ext cx="0" cy="533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747759" y="4477951"/>
            <a:ext cx="2285287" cy="1156678"/>
            <a:chOff x="696913" y="3949700"/>
            <a:chExt cx="5164137" cy="2614613"/>
          </a:xfrm>
        </p:grpSpPr>
        <p:grpSp>
          <p:nvGrpSpPr>
            <p:cNvPr id="5" name="Group 1107"/>
            <p:cNvGrpSpPr>
              <a:grpSpLocks/>
            </p:cNvGrpSpPr>
            <p:nvPr/>
          </p:nvGrpSpPr>
          <p:grpSpPr bwMode="auto">
            <a:xfrm>
              <a:off x="4732325" y="5626116"/>
              <a:ext cx="538160" cy="485776"/>
              <a:chOff x="2981" y="3544"/>
              <a:chExt cx="339" cy="306"/>
            </a:xfrm>
          </p:grpSpPr>
          <p:sp>
            <p:nvSpPr>
              <p:cNvPr id="175" name="Rectangle 1106"/>
              <p:cNvSpPr>
                <a:spLocks noChangeArrowheads="1"/>
              </p:cNvSpPr>
              <p:nvPr/>
            </p:nvSpPr>
            <p:spPr bwMode="auto">
              <a:xfrm>
                <a:off x="2985" y="3643"/>
                <a:ext cx="117" cy="7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6" name="Rectangle 1098"/>
              <p:cNvSpPr>
                <a:spLocks noChangeArrowheads="1"/>
              </p:cNvSpPr>
              <p:nvPr/>
            </p:nvSpPr>
            <p:spPr bwMode="auto">
              <a:xfrm rot="-2642004">
                <a:off x="3011" y="3593"/>
                <a:ext cx="278" cy="185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7" name="Rectangle 1096"/>
              <p:cNvSpPr>
                <a:spLocks noChangeArrowheads="1"/>
              </p:cNvSpPr>
              <p:nvPr/>
            </p:nvSpPr>
            <p:spPr bwMode="auto">
              <a:xfrm>
                <a:off x="2984" y="3552"/>
                <a:ext cx="292" cy="138"/>
              </a:xfrm>
              <a:prstGeom prst="rect">
                <a:avLst/>
              </a:prstGeom>
              <a:solidFill>
                <a:srgbClr val="EE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8" name="Line 1099"/>
              <p:cNvSpPr>
                <a:spLocks noChangeShapeType="1"/>
              </p:cNvSpPr>
              <p:nvPr/>
            </p:nvSpPr>
            <p:spPr bwMode="auto">
              <a:xfrm>
                <a:off x="2984" y="3548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9" name="Line 1100"/>
              <p:cNvSpPr>
                <a:spLocks noChangeShapeType="1"/>
              </p:cNvSpPr>
              <p:nvPr/>
            </p:nvSpPr>
            <p:spPr bwMode="auto">
              <a:xfrm flipH="1" flipV="1">
                <a:off x="2981" y="3715"/>
                <a:ext cx="138" cy="1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0" name="Line 1101"/>
              <p:cNvSpPr>
                <a:spLocks noChangeShapeType="1"/>
              </p:cNvSpPr>
              <p:nvPr/>
            </p:nvSpPr>
            <p:spPr bwMode="auto">
              <a:xfrm flipV="1">
                <a:off x="3116" y="3650"/>
                <a:ext cx="203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1" name="Line 1102"/>
              <p:cNvSpPr>
                <a:spLocks noChangeShapeType="1"/>
              </p:cNvSpPr>
              <p:nvPr/>
            </p:nvSpPr>
            <p:spPr bwMode="auto">
              <a:xfrm flipH="1" flipV="1">
                <a:off x="3276" y="3610"/>
                <a:ext cx="44" cy="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82" name="Line 1103"/>
              <p:cNvSpPr>
                <a:spLocks noChangeShapeType="1"/>
              </p:cNvSpPr>
              <p:nvPr/>
            </p:nvSpPr>
            <p:spPr bwMode="auto">
              <a:xfrm>
                <a:off x="3276" y="3544"/>
                <a:ext cx="0" cy="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139" name="AutoShape 1026"/>
            <p:cNvSpPr>
              <a:spLocks noChangeArrowheads="1"/>
            </p:cNvSpPr>
            <p:nvPr/>
          </p:nvSpPr>
          <p:spPr bwMode="auto">
            <a:xfrm flipH="1" flipV="1">
              <a:off x="705662" y="5244973"/>
              <a:ext cx="1067386" cy="380705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0" name="AutoShape 1027"/>
            <p:cNvSpPr>
              <a:spLocks noChangeArrowheads="1"/>
            </p:cNvSpPr>
            <p:nvPr/>
          </p:nvSpPr>
          <p:spPr bwMode="auto">
            <a:xfrm flipH="1">
              <a:off x="705662" y="4483563"/>
              <a:ext cx="763357" cy="761411"/>
            </a:xfrm>
            <a:prstGeom prst="rtTriangle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1" name="Rectangle 1028"/>
            <p:cNvSpPr>
              <a:spLocks noChangeArrowheads="1"/>
            </p:cNvSpPr>
            <p:nvPr/>
          </p:nvSpPr>
          <p:spPr bwMode="auto">
            <a:xfrm>
              <a:off x="1458082" y="4483563"/>
              <a:ext cx="686802" cy="99114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2" name="Rectangle 1029"/>
            <p:cNvSpPr>
              <a:spLocks noChangeArrowheads="1"/>
            </p:cNvSpPr>
            <p:nvPr/>
          </p:nvSpPr>
          <p:spPr bwMode="auto">
            <a:xfrm>
              <a:off x="1764299" y="4483563"/>
              <a:ext cx="761169" cy="1142116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3" name="Rectangle 1030"/>
            <p:cNvSpPr>
              <a:spLocks noChangeArrowheads="1"/>
            </p:cNvSpPr>
            <p:nvPr/>
          </p:nvSpPr>
          <p:spPr bwMode="auto">
            <a:xfrm>
              <a:off x="2525468" y="4490126"/>
              <a:ext cx="2285694" cy="1135553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4" name="Rectangle 1031"/>
            <p:cNvSpPr>
              <a:spLocks noChangeArrowheads="1"/>
            </p:cNvSpPr>
            <p:nvPr/>
          </p:nvSpPr>
          <p:spPr bwMode="auto">
            <a:xfrm>
              <a:off x="3409124" y="4673914"/>
              <a:ext cx="717423" cy="47478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5" name="Rectangle 1055" descr="Sand"/>
            <p:cNvSpPr>
              <a:spLocks noChangeArrowheads="1"/>
            </p:cNvSpPr>
            <p:nvPr/>
          </p:nvSpPr>
          <p:spPr bwMode="auto">
            <a:xfrm>
              <a:off x="2525468" y="3949700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6" name="Rectangle 1056" descr="Sand"/>
            <p:cNvSpPr>
              <a:spLocks noChangeArrowheads="1"/>
            </p:cNvSpPr>
            <p:nvPr/>
          </p:nvSpPr>
          <p:spPr bwMode="auto">
            <a:xfrm>
              <a:off x="2525468" y="5625678"/>
              <a:ext cx="229664" cy="533863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7" name="Rectangle 1057"/>
            <p:cNvSpPr>
              <a:spLocks noChangeArrowheads="1"/>
            </p:cNvSpPr>
            <p:nvPr/>
          </p:nvSpPr>
          <p:spPr bwMode="auto">
            <a:xfrm>
              <a:off x="4069678" y="4680479"/>
              <a:ext cx="664929" cy="457283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8" name="Rectangle 1058"/>
            <p:cNvSpPr>
              <a:spLocks noChangeArrowheads="1"/>
            </p:cNvSpPr>
            <p:nvPr/>
          </p:nvSpPr>
          <p:spPr bwMode="auto">
            <a:xfrm>
              <a:off x="2525468" y="4483563"/>
              <a:ext cx="2666279" cy="11421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9" name="AutoShape 1059"/>
            <p:cNvSpPr>
              <a:spLocks noChangeArrowheads="1"/>
            </p:cNvSpPr>
            <p:nvPr/>
          </p:nvSpPr>
          <p:spPr bwMode="auto">
            <a:xfrm rot="2274471">
              <a:off x="773468" y="5549099"/>
              <a:ext cx="457138" cy="687020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6" name="Group 1060"/>
            <p:cNvGrpSpPr>
              <a:grpSpLocks/>
            </p:cNvGrpSpPr>
            <p:nvPr/>
          </p:nvGrpSpPr>
          <p:grpSpPr bwMode="auto">
            <a:xfrm>
              <a:off x="2601913" y="4711699"/>
              <a:ext cx="838200" cy="763221"/>
              <a:chOff x="3120" y="2784"/>
              <a:chExt cx="672" cy="625"/>
            </a:xfrm>
          </p:grpSpPr>
          <p:grpSp>
            <p:nvGrpSpPr>
              <p:cNvPr id="7" name="Group 1061"/>
              <p:cNvGrpSpPr>
                <a:grpSpLocks/>
              </p:cNvGrpSpPr>
              <p:nvPr/>
            </p:nvGrpSpPr>
            <p:grpSpPr bwMode="auto">
              <a:xfrm>
                <a:off x="3120" y="2784"/>
                <a:ext cx="672" cy="625"/>
                <a:chOff x="2736" y="1344"/>
                <a:chExt cx="672" cy="625"/>
              </a:xfrm>
            </p:grpSpPr>
            <p:sp>
              <p:nvSpPr>
                <p:cNvPr id="171" name="Oval 1062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575" cy="62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2" name="Line 1063"/>
                <p:cNvSpPr>
                  <a:spLocks noChangeShapeType="1"/>
                </p:cNvSpPr>
                <p:nvPr/>
              </p:nvSpPr>
              <p:spPr bwMode="auto">
                <a:xfrm>
                  <a:off x="3024" y="1344"/>
                  <a:ext cx="38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3" name="Line 1064"/>
                <p:cNvSpPr>
                  <a:spLocks noChangeShapeType="1"/>
                </p:cNvSpPr>
                <p:nvPr/>
              </p:nvSpPr>
              <p:spPr bwMode="auto">
                <a:xfrm>
                  <a:off x="3408" y="1344"/>
                  <a:ext cx="0" cy="337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4" name="Line 1065"/>
                <p:cNvSpPr>
                  <a:spLocks noChangeShapeType="1"/>
                </p:cNvSpPr>
                <p:nvPr/>
              </p:nvSpPr>
              <p:spPr bwMode="auto">
                <a:xfrm flipH="1">
                  <a:off x="3311" y="1680"/>
                  <a:ext cx="9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sp>
            <p:nvSpPr>
              <p:cNvPr id="169" name="Rectangle 1066"/>
              <p:cNvSpPr>
                <a:spLocks noChangeArrowheads="1"/>
              </p:cNvSpPr>
              <p:nvPr/>
            </p:nvSpPr>
            <p:spPr bwMode="auto">
              <a:xfrm>
                <a:off x="3404" y="2787"/>
                <a:ext cx="363" cy="330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70" name="Oval 1067"/>
              <p:cNvSpPr>
                <a:spLocks noChangeArrowheads="1"/>
              </p:cNvSpPr>
              <p:nvPr/>
            </p:nvSpPr>
            <p:spPr bwMode="auto">
              <a:xfrm>
                <a:off x="3246" y="2938"/>
                <a:ext cx="335" cy="335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8" name="Group 1068"/>
            <p:cNvGrpSpPr>
              <a:grpSpLocks/>
            </p:cNvGrpSpPr>
            <p:nvPr/>
          </p:nvGrpSpPr>
          <p:grpSpPr bwMode="auto">
            <a:xfrm>
              <a:off x="3516319" y="4683122"/>
              <a:ext cx="558801" cy="452338"/>
              <a:chOff x="2256" y="2880"/>
              <a:chExt cx="352" cy="291"/>
            </a:xfrm>
          </p:grpSpPr>
          <p:sp>
            <p:nvSpPr>
              <p:cNvPr id="164" name="Line 1069"/>
              <p:cNvSpPr>
                <a:spLocks noChangeShapeType="1"/>
              </p:cNvSpPr>
              <p:nvPr/>
            </p:nvSpPr>
            <p:spPr bwMode="auto">
              <a:xfrm flipV="1">
                <a:off x="2304" y="2880"/>
                <a:ext cx="287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65" name="Rectangle 1070"/>
              <p:cNvSpPr>
                <a:spLocks noChangeArrowheads="1"/>
              </p:cNvSpPr>
              <p:nvPr/>
            </p:nvSpPr>
            <p:spPr bwMode="auto">
              <a:xfrm>
                <a:off x="2256" y="2975"/>
                <a:ext cx="48" cy="97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66" name="Line 1071"/>
              <p:cNvSpPr>
                <a:spLocks noChangeShapeType="1"/>
              </p:cNvSpPr>
              <p:nvPr/>
            </p:nvSpPr>
            <p:spPr bwMode="auto">
              <a:xfrm>
                <a:off x="2304" y="3074"/>
                <a:ext cx="287" cy="9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+mn-lt"/>
                </a:endParaRPr>
              </a:p>
            </p:txBody>
          </p:sp>
          <p:pic>
            <p:nvPicPr>
              <p:cNvPr id="167" name="Picture 1072" descr="H:\VB\PROJECTS\COMPARE\Flame1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20" y="2941"/>
                <a:ext cx="288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2" name="AutoShape 1073"/>
            <p:cNvSpPr>
              <a:spLocks noChangeArrowheads="1"/>
            </p:cNvSpPr>
            <p:nvPr/>
          </p:nvSpPr>
          <p:spPr bwMode="auto">
            <a:xfrm rot="7948445">
              <a:off x="5289008" y="5992271"/>
              <a:ext cx="457283" cy="686802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3" name="Line 1074"/>
            <p:cNvSpPr>
              <a:spLocks noChangeShapeType="1"/>
            </p:cNvSpPr>
            <p:nvPr/>
          </p:nvSpPr>
          <p:spPr bwMode="auto">
            <a:xfrm flipV="1">
              <a:off x="2525468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4" name="Line 1075"/>
            <p:cNvSpPr>
              <a:spLocks noChangeShapeType="1"/>
            </p:cNvSpPr>
            <p:nvPr/>
          </p:nvSpPr>
          <p:spPr bwMode="auto">
            <a:xfrm flipV="1">
              <a:off x="2755132" y="3949700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5" name="Line 1076"/>
            <p:cNvSpPr>
              <a:spLocks noChangeShapeType="1"/>
            </p:cNvSpPr>
            <p:nvPr/>
          </p:nvSpPr>
          <p:spPr bwMode="auto">
            <a:xfrm flipV="1">
              <a:off x="2525468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6" name="Line 1077"/>
            <p:cNvSpPr>
              <a:spLocks noChangeShapeType="1"/>
            </p:cNvSpPr>
            <p:nvPr/>
          </p:nvSpPr>
          <p:spPr bwMode="auto">
            <a:xfrm flipV="1">
              <a:off x="2755132" y="5625678"/>
              <a:ext cx="0" cy="533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7" name="Rectangle 1078"/>
            <p:cNvSpPr>
              <a:spLocks noChangeArrowheads="1"/>
            </p:cNvSpPr>
            <p:nvPr/>
          </p:nvSpPr>
          <p:spPr bwMode="auto">
            <a:xfrm>
              <a:off x="4734607" y="4483563"/>
              <a:ext cx="457139" cy="1142116"/>
            </a:xfrm>
            <a:prstGeom prst="rect">
              <a:avLst/>
            </a:prstGeom>
            <a:solidFill>
              <a:srgbClr val="E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8" name="Rectangle 1079"/>
            <p:cNvSpPr>
              <a:spLocks noChangeArrowheads="1"/>
            </p:cNvSpPr>
            <p:nvPr/>
          </p:nvSpPr>
          <p:spPr bwMode="auto">
            <a:xfrm rot="20456998">
              <a:off x="3549109" y="4544825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59" name="Rectangle 1080"/>
            <p:cNvSpPr>
              <a:spLocks noChangeArrowheads="1"/>
            </p:cNvSpPr>
            <p:nvPr/>
          </p:nvSpPr>
          <p:spPr bwMode="auto">
            <a:xfrm rot="1000593">
              <a:off x="3535985" y="5061184"/>
              <a:ext cx="520569" cy="18816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0" name="Line 1081"/>
            <p:cNvSpPr>
              <a:spLocks noChangeShapeType="1"/>
            </p:cNvSpPr>
            <p:nvPr/>
          </p:nvSpPr>
          <p:spPr bwMode="auto">
            <a:xfrm flipH="1">
              <a:off x="1458082" y="4483563"/>
              <a:ext cx="106738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1" name="Line 1082"/>
            <p:cNvSpPr>
              <a:spLocks noChangeShapeType="1"/>
            </p:cNvSpPr>
            <p:nvPr/>
          </p:nvSpPr>
          <p:spPr bwMode="auto">
            <a:xfrm flipH="1">
              <a:off x="696913" y="4483563"/>
              <a:ext cx="761169" cy="761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2" name="Line 1083"/>
            <p:cNvSpPr>
              <a:spLocks noChangeShapeType="1"/>
            </p:cNvSpPr>
            <p:nvPr/>
          </p:nvSpPr>
          <p:spPr bwMode="auto">
            <a:xfrm>
              <a:off x="696913" y="5244973"/>
              <a:ext cx="1067386" cy="3807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3" name="Line 1084"/>
            <p:cNvSpPr>
              <a:spLocks noChangeShapeType="1"/>
            </p:cNvSpPr>
            <p:nvPr/>
          </p:nvSpPr>
          <p:spPr bwMode="auto">
            <a:xfrm>
              <a:off x="1764299" y="5625678"/>
              <a:ext cx="7611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+mn-lt"/>
              </a:endParaRPr>
            </a:p>
          </p:txBody>
        </p:sp>
      </p:grpSp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9820" y="963185"/>
            <a:ext cx="2264318" cy="381000"/>
          </a:xfrm>
          <a:prstGeom prst="rect">
            <a:avLst/>
          </a:prstGeom>
          <a:noFill/>
        </p:spPr>
      </p:pic>
      <p:grpSp>
        <p:nvGrpSpPr>
          <p:cNvPr id="9" name="Group 87"/>
          <p:cNvGrpSpPr/>
          <p:nvPr/>
        </p:nvGrpSpPr>
        <p:grpSpPr>
          <a:xfrm>
            <a:off x="196551" y="4375448"/>
            <a:ext cx="6360399" cy="1846659"/>
            <a:chOff x="196551" y="4375448"/>
            <a:chExt cx="6360399" cy="1846659"/>
          </a:xfrm>
        </p:grpSpPr>
        <p:sp>
          <p:nvSpPr>
            <p:cNvPr id="78" name="TextBox 77"/>
            <p:cNvSpPr txBox="1"/>
            <p:nvPr/>
          </p:nvSpPr>
          <p:spPr>
            <a:xfrm>
              <a:off x="196551" y="4375448"/>
              <a:ext cx="4742918" cy="1846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127% More Net Btu/h Transferred for Every CFM Processed by the Constant Volume Fan</a:t>
              </a:r>
            </a:p>
            <a:p>
              <a:pPr algn="ctr"/>
              <a:r>
                <a:rPr lang="en-US" sz="1800" dirty="0" smtClean="0">
                  <a:latin typeface="+mn-lt"/>
                </a:rPr>
                <a:t>* </a:t>
              </a:r>
              <a:r>
                <a:rPr lang="en-US" sz="1600" dirty="0" smtClean="0">
                  <a:latin typeface="+mn-lt"/>
                </a:rPr>
                <a:t>70</a:t>
              </a:r>
              <a:r>
                <a:rPr lang="en-US" sz="1600" dirty="0" smtClean="0">
                  <a:latin typeface="+mn-lt"/>
                  <a:ea typeface="Cambria Math" pitchFamily="18" charset="0"/>
                </a:rPr>
                <a:t>°</a:t>
              </a:r>
              <a:r>
                <a:rPr lang="en-US" sz="1600" dirty="0" smtClean="0">
                  <a:latin typeface="+mn-lt"/>
                </a:rPr>
                <a:t>F Space Temp/0</a:t>
              </a:r>
              <a:r>
                <a:rPr lang="en-US" sz="1600" dirty="0" smtClean="0">
                  <a:latin typeface="+mn-lt"/>
                  <a:ea typeface="Cambria Math" pitchFamily="18" charset="0"/>
                </a:rPr>
                <a:t>°</a:t>
              </a:r>
              <a:r>
                <a:rPr lang="en-US" sz="1600" dirty="0" smtClean="0">
                  <a:latin typeface="+mn-lt"/>
                </a:rPr>
                <a:t>F Design at Sea Level</a:t>
              </a:r>
            </a:p>
          </p:txBody>
        </p:sp>
        <p:cxnSp>
          <p:nvCxnSpPr>
            <p:cNvPr id="81" name="Straight Arrow Connector 80"/>
            <p:cNvCxnSpPr>
              <a:stCxn id="78" idx="3"/>
              <a:endCxn id="142" idx="3"/>
            </p:cNvCxnSpPr>
            <p:nvPr/>
          </p:nvCxnSpPr>
          <p:spPr bwMode="auto">
            <a:xfrm flipV="1">
              <a:off x="4939469" y="4966757"/>
              <a:ext cx="1617481" cy="33202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sp>
        <p:nvSpPr>
          <p:cNvPr id="89" name="Rectangle 88"/>
          <p:cNvSpPr/>
          <p:nvPr/>
        </p:nvSpPr>
        <p:spPr bwMode="auto">
          <a:xfrm>
            <a:off x="8104902" y="912836"/>
            <a:ext cx="391398" cy="4272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6912077" y="928504"/>
            <a:ext cx="327396" cy="4272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93720" y="3896882"/>
            <a:ext cx="5505450" cy="25717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8" y="2753589"/>
            <a:ext cx="4005378" cy="331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8534" y="2764848"/>
            <a:ext cx="3835111" cy="321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2805546" y="3842974"/>
            <a:ext cx="4208318" cy="417299"/>
            <a:chOff x="2805546" y="3842974"/>
            <a:chExt cx="4208318" cy="417299"/>
          </a:xfrm>
        </p:grpSpPr>
        <p:sp>
          <p:nvSpPr>
            <p:cNvPr id="12" name="TextBox 11"/>
            <p:cNvSpPr txBox="1"/>
            <p:nvPr/>
          </p:nvSpPr>
          <p:spPr>
            <a:xfrm>
              <a:off x="3176443" y="3842974"/>
              <a:ext cx="275676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</a:rPr>
                <a:t>160</a:t>
              </a:r>
              <a:r>
                <a:rPr lang="en-US" sz="1600" dirty="0" smtClean="0">
                  <a:latin typeface="+mn-lt"/>
                  <a:ea typeface="Cambria Math" pitchFamily="18" charset="0"/>
                </a:rPr>
                <a:t>°</a:t>
              </a:r>
              <a:r>
                <a:rPr lang="en-US" sz="1600" dirty="0" smtClean="0">
                  <a:latin typeface="+mn-lt"/>
                </a:rPr>
                <a:t>F vs. 120</a:t>
              </a:r>
              <a:r>
                <a:rPr lang="en-US" sz="1600" dirty="0" smtClean="0">
                  <a:latin typeface="+mn-lt"/>
                  <a:ea typeface="Cambria Math" pitchFamily="18" charset="0"/>
                </a:rPr>
                <a:t>°</a:t>
              </a:r>
              <a:r>
                <a:rPr lang="en-US" sz="1600" dirty="0" smtClean="0">
                  <a:latin typeface="+mn-lt"/>
                </a:rPr>
                <a:t>F Discharge</a:t>
              </a:r>
              <a:endParaRPr lang="en-US" sz="1600" dirty="0">
                <a:latin typeface="+mn-lt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>
              <a:off x="2805546" y="4166755"/>
              <a:ext cx="384463" cy="623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5922818" y="4166755"/>
              <a:ext cx="1091046" cy="9351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grpSp>
        <p:nvGrpSpPr>
          <p:cNvPr id="55" name="Group 54"/>
          <p:cNvGrpSpPr/>
          <p:nvPr/>
        </p:nvGrpSpPr>
        <p:grpSpPr>
          <a:xfrm>
            <a:off x="2421082" y="2982191"/>
            <a:ext cx="4572000" cy="517884"/>
            <a:chOff x="2421082" y="2982191"/>
            <a:chExt cx="4572000" cy="517884"/>
          </a:xfrm>
        </p:grpSpPr>
        <p:sp>
          <p:nvSpPr>
            <p:cNvPr id="19" name="TextBox 18"/>
            <p:cNvSpPr txBox="1"/>
            <p:nvPr/>
          </p:nvSpPr>
          <p:spPr>
            <a:xfrm>
              <a:off x="2783888" y="3161521"/>
              <a:ext cx="356315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Same Blower Airflow – 10,000 CFM</a:t>
              </a:r>
              <a:endParaRPr lang="en-US" sz="1600" dirty="0">
                <a:latin typeface="+mn-lt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V="1">
              <a:off x="6359236" y="2982191"/>
              <a:ext cx="633846" cy="1766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 flipV="1">
              <a:off x="2421082" y="3002974"/>
              <a:ext cx="374073" cy="15586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grpSp>
        <p:nvGrpSpPr>
          <p:cNvPr id="58" name="Group 57"/>
          <p:cNvGrpSpPr/>
          <p:nvPr/>
        </p:nvGrpSpPr>
        <p:grpSpPr>
          <a:xfrm>
            <a:off x="2067792" y="4537377"/>
            <a:ext cx="4966853" cy="741205"/>
            <a:chOff x="2067792" y="4537377"/>
            <a:chExt cx="4966853" cy="741205"/>
          </a:xfrm>
        </p:grpSpPr>
        <p:sp>
          <p:nvSpPr>
            <p:cNvPr id="27" name="TextBox 26"/>
            <p:cNvSpPr txBox="1"/>
            <p:nvPr/>
          </p:nvSpPr>
          <p:spPr>
            <a:xfrm>
              <a:off x="3425180" y="4537377"/>
              <a:ext cx="229011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68% More Output Btu</a:t>
              </a:r>
              <a:endParaRPr lang="en-US" sz="1600" dirty="0">
                <a:latin typeface="+mn-lt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>
              <a:off x="5725391" y="4883727"/>
              <a:ext cx="1309254" cy="37407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H="1">
              <a:off x="2067792" y="4873336"/>
              <a:ext cx="1371599" cy="40524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2358736" y="5191966"/>
            <a:ext cx="4675909" cy="616552"/>
            <a:chOff x="2358736" y="5191966"/>
            <a:chExt cx="4675909" cy="616552"/>
          </a:xfrm>
        </p:grpSpPr>
        <p:sp>
          <p:nvSpPr>
            <p:cNvPr id="33" name="TextBox 32"/>
            <p:cNvSpPr txBox="1"/>
            <p:nvPr/>
          </p:nvSpPr>
          <p:spPr>
            <a:xfrm>
              <a:off x="3084276" y="5191966"/>
              <a:ext cx="296323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127% More Usable/Net Btu</a:t>
              </a:r>
              <a:endParaRPr lang="en-US" sz="1600" dirty="0">
                <a:latin typeface="+mn-lt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>
              <a:off x="6037118" y="5527964"/>
              <a:ext cx="997527" cy="28055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H="1">
              <a:off x="2358736" y="5527964"/>
              <a:ext cx="737755" cy="28055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pic>
        <p:nvPicPr>
          <p:cNvPr id="25" name="Picture 24" descr="BlowThruHeat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772" y="1325880"/>
            <a:ext cx="3345873" cy="1539101"/>
          </a:xfrm>
          <a:prstGeom prst="rect">
            <a:avLst/>
          </a:prstGeom>
        </p:spPr>
      </p:pic>
      <p:pic>
        <p:nvPicPr>
          <p:cNvPr id="26" name="Picture 25" descr="DrawThruHeater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1487" y="1294706"/>
            <a:ext cx="3501736" cy="1610798"/>
          </a:xfrm>
          <a:prstGeom prst="rect">
            <a:avLst/>
          </a:prstGeom>
        </p:spPr>
      </p:pic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6904"/>
            <a:ext cx="9135882" cy="154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779395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Two Trends</a:t>
            </a:r>
          </a:p>
        </p:txBody>
      </p:sp>
      <p:pic>
        <p:nvPicPr>
          <p:cNvPr id="5123" name="Picture 3" descr="Energy Foc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96875" y="173038"/>
            <a:ext cx="4030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64252B"/>
                </a:solidFill>
                <a:latin typeface="Gill Sans MT" pitchFamily="34" charset="0"/>
              </a:rPr>
              <a:t>Trend #2 - Energy</a:t>
            </a:r>
          </a:p>
        </p:txBody>
      </p:sp>
    </p:spTree>
    <p:extLst>
      <p:ext uri="{BB962C8B-B14F-4D97-AF65-F5344CB8AC3E}">
        <p14:creationId xmlns:p14="http://schemas.microsoft.com/office/powerpoint/2010/main" val="41848816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Proven Performance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62940" y="1515483"/>
            <a:ext cx="7980218" cy="61811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400+ Energy Building Studies (with Utility Bills)</a:t>
            </a: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32" y="2405306"/>
            <a:ext cx="7809088" cy="320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5"/>
          <p:cNvSpPr txBox="1">
            <a:spLocks/>
          </p:cNvSpPr>
          <p:nvPr/>
        </p:nvSpPr>
        <p:spPr>
          <a:xfrm>
            <a:off x="312762" y="843832"/>
            <a:ext cx="3008313" cy="116660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0" dirty="0" smtClean="0">
                <a:latin typeface="Gill Sans MT"/>
                <a:cs typeface="Gill Sans MT"/>
              </a:rPr>
              <a:t>HTHV Space Heaters vs. </a:t>
            </a:r>
            <a:br>
              <a:rPr lang="en-US" sz="1400" b="0" dirty="0" smtClean="0">
                <a:latin typeface="Gill Sans MT"/>
                <a:cs typeface="Gill Sans MT"/>
              </a:rPr>
            </a:br>
            <a:r>
              <a:rPr lang="en-US" sz="1400" b="0" dirty="0" smtClean="0">
                <a:latin typeface="Gill Sans MT"/>
                <a:cs typeface="Gill Sans MT"/>
              </a:rPr>
              <a:t>Unit Heaters</a:t>
            </a:r>
          </a:p>
          <a:p>
            <a:pPr marL="0" indent="0">
              <a:buNone/>
            </a:pPr>
            <a:endParaRPr lang="en-US" sz="1400" b="1" dirty="0" smtClean="0">
              <a:latin typeface="Arial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Food Distribution Warehouse</a:t>
            </a:r>
            <a:endParaRPr lang="en-US" sz="14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" name="Text Box 300"/>
          <p:cNvSpPr txBox="1">
            <a:spLocks noChangeArrowheads="1"/>
          </p:cNvSpPr>
          <p:nvPr/>
        </p:nvSpPr>
        <p:spPr bwMode="auto">
          <a:xfrm>
            <a:off x="344259" y="4402337"/>
            <a:ext cx="2209800" cy="75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48" tIns="41024" rIns="82048" bIns="41024">
            <a:spAutoFit/>
          </a:bodyPr>
          <a:lstStyle>
            <a:lvl1pPr marL="103188" indent="-103188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Building Specifications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540,700 ft</a:t>
            </a:r>
            <a:r>
              <a:rPr lang="en-US" sz="1100" b="0" baseline="30000" dirty="0">
                <a:latin typeface="Arial" charset="0"/>
              </a:rPr>
              <a:t>2</a:t>
            </a:r>
            <a:r>
              <a:rPr lang="en-US" sz="1100" b="0" dirty="0">
                <a:latin typeface="Arial" charset="0"/>
              </a:rPr>
              <a:t> 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Located in Cleveland, OH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61 Dock Doors</a:t>
            </a:r>
          </a:p>
        </p:txBody>
      </p:sp>
      <p:sp>
        <p:nvSpPr>
          <p:cNvPr id="34" name="Text Box 327"/>
          <p:cNvSpPr txBox="1">
            <a:spLocks noChangeArrowheads="1"/>
          </p:cNvSpPr>
          <p:nvPr/>
        </p:nvSpPr>
        <p:spPr bwMode="auto">
          <a:xfrm>
            <a:off x="3390834" y="740570"/>
            <a:ext cx="3200400" cy="220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48" tIns="41024" rIns="82048" bIns="41024">
            <a:spAutoFit/>
          </a:bodyPr>
          <a:lstStyle>
            <a:lvl1pPr marL="103188" indent="-103188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1400" b="1" i="1" dirty="0">
                <a:solidFill>
                  <a:srgbClr val="BC2935"/>
                </a:solidFill>
                <a:latin typeface="Arial" charset="0"/>
              </a:rPr>
              <a:t>Before</a:t>
            </a:r>
            <a:r>
              <a:rPr lang="en-US" sz="1400" b="1" dirty="0">
                <a:solidFill>
                  <a:srgbClr val="BC2935"/>
                </a:solidFill>
                <a:latin typeface="Arial" charset="0"/>
              </a:rPr>
              <a:t> </a:t>
            </a:r>
            <a:r>
              <a:rPr lang="en-US" sz="1400" b="1" dirty="0">
                <a:latin typeface="Arial" charset="0"/>
              </a:rPr>
              <a:t>– </a:t>
            </a:r>
            <a:r>
              <a:rPr lang="en-US" sz="1400" b="1" dirty="0" smtClean="0">
                <a:latin typeface="Arial" charset="0"/>
              </a:rPr>
              <a:t>Unit Heaters</a:t>
            </a:r>
            <a:endParaRPr lang="en-US" sz="1400" b="1" dirty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Performance</a:t>
            </a:r>
          </a:p>
          <a:p>
            <a:pPr>
              <a:buClr>
                <a:schemeClr val="tx1"/>
              </a:buClr>
              <a:buFontTx/>
              <a:buChar char="•"/>
              <a:defRPr/>
            </a:pPr>
            <a:r>
              <a:rPr lang="en-US" sz="1100" b="0" dirty="0">
                <a:latin typeface="Arial" charset="0"/>
              </a:rPr>
              <a:t>Uneven temperatures</a:t>
            </a:r>
          </a:p>
          <a:p>
            <a:pPr>
              <a:buClr>
                <a:schemeClr val="tx1"/>
              </a:buClr>
              <a:buFontTx/>
              <a:buChar char="•"/>
              <a:defRPr/>
            </a:pPr>
            <a:r>
              <a:rPr lang="en-US" sz="1100" b="0" dirty="0">
                <a:latin typeface="Arial" charset="0"/>
              </a:rPr>
              <a:t>Cold dock areas</a:t>
            </a:r>
          </a:p>
          <a:p>
            <a:pPr>
              <a:buClr>
                <a:schemeClr val="tx1"/>
              </a:buClr>
              <a:buFontTx/>
              <a:buChar char="•"/>
              <a:defRPr/>
            </a:pPr>
            <a:r>
              <a:rPr lang="en-US" sz="1100" b="0" dirty="0">
                <a:latin typeface="Arial" charset="0"/>
              </a:rPr>
              <a:t>High gas costs</a:t>
            </a:r>
          </a:p>
          <a:p>
            <a:pPr>
              <a:buClr>
                <a:schemeClr val="tx1"/>
              </a:buClr>
              <a:buFontTx/>
              <a:buChar char="•"/>
              <a:defRPr/>
            </a:pPr>
            <a:r>
              <a:rPr lang="en-US" sz="1100" b="0" dirty="0">
                <a:latin typeface="Arial" charset="0"/>
              </a:rPr>
              <a:t>Poor Indoor Air </a:t>
            </a:r>
            <a:r>
              <a:rPr lang="en-US" sz="1100" b="0" dirty="0" smtClean="0">
                <a:latin typeface="Arial" charset="0"/>
              </a:rPr>
              <a:t>Quality</a:t>
            </a:r>
            <a:endParaRPr lang="en-US" sz="1100" dirty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Operating Costs</a:t>
            </a:r>
            <a:endParaRPr lang="en-US" sz="11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defRPr/>
            </a:pPr>
            <a:r>
              <a:rPr lang="en-US" sz="1100" b="0" dirty="0">
                <a:latin typeface="Arial" charset="0"/>
                <a:cs typeface="Arial" charset="0"/>
              </a:rPr>
              <a:t>Based on: </a:t>
            </a:r>
          </a:p>
          <a:p>
            <a:pPr>
              <a:buClr>
                <a:schemeClr val="tx1"/>
              </a:buClr>
              <a:defRPr/>
            </a:pPr>
            <a:r>
              <a:rPr lang="en-US" sz="1100" dirty="0">
                <a:latin typeface="Arial" charset="0"/>
                <a:cs typeface="Arial" charset="0"/>
              </a:rPr>
              <a:t>  </a:t>
            </a:r>
            <a:r>
              <a:rPr lang="en-US" sz="1100" b="0" dirty="0">
                <a:latin typeface="Arial" charset="0"/>
                <a:cs typeface="Arial" charset="0"/>
              </a:rPr>
              <a:t>196,918 </a:t>
            </a:r>
            <a:r>
              <a:rPr lang="en-US" sz="1100" b="0" dirty="0" err="1">
                <a:latin typeface="Arial" charset="0"/>
                <a:cs typeface="Arial" charset="0"/>
              </a:rPr>
              <a:t>therms</a:t>
            </a:r>
            <a:r>
              <a:rPr lang="en-US" sz="1100" b="0" dirty="0">
                <a:latin typeface="Arial" charset="0"/>
                <a:cs typeface="Arial" charset="0"/>
              </a:rPr>
              <a:t> for 2006 -07 </a:t>
            </a:r>
            <a:br>
              <a:rPr lang="en-US" sz="1100" b="0" dirty="0">
                <a:latin typeface="Arial" charset="0"/>
                <a:cs typeface="Arial" charset="0"/>
              </a:rPr>
            </a:br>
            <a:r>
              <a:rPr lang="en-US" sz="1100" b="0" dirty="0">
                <a:latin typeface="Arial" charset="0"/>
                <a:cs typeface="Arial" charset="0"/>
              </a:rPr>
              <a:t>heating season</a:t>
            </a:r>
          </a:p>
          <a:p>
            <a:pPr>
              <a:buClr>
                <a:schemeClr val="tx1"/>
              </a:buClr>
              <a:defRPr/>
            </a:pPr>
            <a:r>
              <a:rPr lang="en-US" sz="1100" b="0" dirty="0">
                <a:latin typeface="Arial" charset="0"/>
                <a:cs typeface="Arial" charset="0"/>
              </a:rPr>
              <a:t>  Normalized to 30 year averages</a:t>
            </a:r>
            <a:endParaRPr lang="en-US" sz="1100" b="0" dirty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25000"/>
              </a:spcBef>
              <a:defRPr/>
            </a:pPr>
            <a:r>
              <a:rPr lang="en-US" sz="1100" dirty="0">
                <a:solidFill>
                  <a:srgbClr val="FF0000"/>
                </a:solidFill>
                <a:latin typeface="Arial" charset="0"/>
              </a:rPr>
              <a:t>$0.36/ft</a:t>
            </a:r>
            <a:r>
              <a:rPr lang="en-US" sz="1100" dirty="0">
                <a:solidFill>
                  <a:srgbClr val="FF0000"/>
                </a:solidFill>
                <a:latin typeface="Arial" charset="0"/>
                <a:cs typeface="Arial" charset="0"/>
              </a:rPr>
              <a:t>² Total cost</a:t>
            </a:r>
            <a:endParaRPr lang="en-US" sz="11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6" name="Text Box 328"/>
          <p:cNvSpPr txBox="1">
            <a:spLocks noChangeArrowheads="1"/>
          </p:cNvSpPr>
          <p:nvPr/>
        </p:nvSpPr>
        <p:spPr bwMode="auto">
          <a:xfrm>
            <a:off x="3399841" y="3115918"/>
            <a:ext cx="3505200" cy="220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48" tIns="41024" rIns="82048" bIns="41024">
            <a:spAutoFit/>
          </a:bodyPr>
          <a:lstStyle>
            <a:lvl1pPr marL="103188" indent="-103188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1400" b="1" i="1" dirty="0">
                <a:solidFill>
                  <a:srgbClr val="BC2935"/>
                </a:solidFill>
                <a:latin typeface="Arial" charset="0"/>
              </a:rPr>
              <a:t>After </a:t>
            </a:r>
            <a:r>
              <a:rPr lang="en-US" sz="1400" b="1" i="1" dirty="0" smtClean="0">
                <a:latin typeface="Arial" charset="0"/>
              </a:rPr>
              <a:t>– </a:t>
            </a:r>
            <a:r>
              <a:rPr lang="en-US" sz="1400" b="1" dirty="0" smtClean="0">
                <a:latin typeface="Arial" charset="0"/>
              </a:rPr>
              <a:t>HTHV Space Heaters</a:t>
            </a:r>
            <a:endParaRPr lang="en-US" sz="1100" b="1" u="sng" dirty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Performance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More even temperatures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Better Indoor Air Quality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Lower Energy </a:t>
            </a:r>
            <a:r>
              <a:rPr lang="en-US" sz="1100" b="0" dirty="0" smtClean="0">
                <a:latin typeface="Arial" charset="0"/>
              </a:rPr>
              <a:t>Cost</a:t>
            </a:r>
            <a:endParaRPr lang="en-US" sz="1100" dirty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Operating Costs</a:t>
            </a:r>
            <a:endParaRPr lang="en-US" sz="11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b="0" dirty="0">
                <a:latin typeface="Arial" charset="0"/>
                <a:cs typeface="Arial" charset="0"/>
              </a:rPr>
              <a:t>Based on: </a:t>
            </a:r>
          </a:p>
          <a:p>
            <a:pPr>
              <a:buClr>
                <a:schemeClr val="tx1"/>
              </a:buClr>
            </a:pPr>
            <a:r>
              <a:rPr lang="en-US" sz="1100" b="0" dirty="0">
                <a:latin typeface="Arial" charset="0"/>
                <a:cs typeface="Arial" charset="0"/>
              </a:rPr>
              <a:t>  136,042 </a:t>
            </a:r>
            <a:r>
              <a:rPr lang="en-US" sz="1100" b="0" dirty="0" err="1">
                <a:latin typeface="Arial" charset="0"/>
                <a:cs typeface="Arial" charset="0"/>
              </a:rPr>
              <a:t>therms</a:t>
            </a:r>
            <a:r>
              <a:rPr lang="en-US" sz="1100" b="0" dirty="0">
                <a:latin typeface="Arial" charset="0"/>
                <a:cs typeface="Arial" charset="0"/>
              </a:rPr>
              <a:t> for 2007-08 </a:t>
            </a:r>
            <a:br>
              <a:rPr lang="en-US" sz="1100" b="0" dirty="0">
                <a:latin typeface="Arial" charset="0"/>
                <a:cs typeface="Arial" charset="0"/>
              </a:rPr>
            </a:br>
            <a:r>
              <a:rPr lang="en-US" sz="1100" b="0" dirty="0">
                <a:latin typeface="Arial" charset="0"/>
                <a:cs typeface="Arial" charset="0"/>
              </a:rPr>
              <a:t>heating season</a:t>
            </a:r>
          </a:p>
          <a:p>
            <a:pPr>
              <a:buClr>
                <a:schemeClr val="tx1"/>
              </a:buClr>
            </a:pPr>
            <a:r>
              <a:rPr lang="en-US" sz="1100" b="0" dirty="0">
                <a:latin typeface="Arial" charset="0"/>
                <a:cs typeface="Arial" charset="0"/>
              </a:rPr>
              <a:t>  Normalized to 30 year averages</a:t>
            </a:r>
          </a:p>
          <a:p>
            <a:pPr>
              <a:spcBef>
                <a:spcPct val="25000"/>
              </a:spcBef>
            </a:pPr>
            <a:r>
              <a:rPr lang="en-US" sz="1100" dirty="0">
                <a:solidFill>
                  <a:srgbClr val="FF0000"/>
                </a:solidFill>
                <a:latin typeface="Arial" charset="0"/>
              </a:rPr>
              <a:t>$0.25ft</a:t>
            </a:r>
            <a:r>
              <a:rPr lang="en-US" sz="1100" dirty="0">
                <a:solidFill>
                  <a:srgbClr val="FF0000"/>
                </a:solidFill>
                <a:latin typeface="Arial" charset="0"/>
                <a:cs typeface="Arial" charset="0"/>
              </a:rPr>
              <a:t>² Total cost</a:t>
            </a:r>
            <a:endParaRPr lang="en-US" sz="1100" dirty="0">
              <a:solidFill>
                <a:srgbClr val="FF0000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Tx/>
              <a:buChar char="•"/>
            </a:pPr>
            <a:endParaRPr lang="en-US" sz="1100" dirty="0">
              <a:latin typeface="Arial" charset="0"/>
            </a:endParaRPr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627613" y="5329133"/>
            <a:ext cx="4876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1400" b="1" dirty="0">
                <a:latin typeface="Arial" charset="0"/>
              </a:rPr>
              <a:t>Summary</a:t>
            </a:r>
          </a:p>
          <a:p>
            <a:pPr marL="103188" indent="-103188" algn="ctr" defTabSz="820738" eaLnBrk="0" hangingPunct="0">
              <a:spcBef>
                <a:spcPct val="25000"/>
              </a:spcBef>
            </a:pPr>
            <a:r>
              <a:rPr lang="en-US" sz="1200" b="0" dirty="0">
                <a:latin typeface="Arial" charset="0"/>
              </a:rPr>
              <a:t>The </a:t>
            </a:r>
            <a:r>
              <a:rPr lang="en-US" sz="1200" b="0" dirty="0" smtClean="0">
                <a:latin typeface="Arial" charset="0"/>
              </a:rPr>
              <a:t>HTHV system </a:t>
            </a:r>
            <a:r>
              <a:rPr lang="en-US" sz="1200" b="0" dirty="0">
                <a:latin typeface="Arial" charset="0"/>
              </a:rPr>
              <a:t>saved </a:t>
            </a:r>
            <a:r>
              <a:rPr lang="en-US" sz="1200" dirty="0">
                <a:solidFill>
                  <a:srgbClr val="FF0000"/>
                </a:solidFill>
                <a:latin typeface="Arial" charset="0"/>
              </a:rPr>
              <a:t>31% in gas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b="0" dirty="0">
                <a:latin typeface="Arial" charset="0"/>
              </a:rPr>
              <a:t>while providing better overall temperatures in the building.</a:t>
            </a:r>
          </a:p>
          <a:p>
            <a:pPr marL="103188" indent="-103188" algn="ctr" defTabSz="820738" eaLnBrk="0" hangingPunct="0">
              <a:spcBef>
                <a:spcPct val="25000"/>
              </a:spcBef>
            </a:pPr>
            <a:r>
              <a:rPr lang="en-US" sz="1200" b="0" dirty="0">
                <a:latin typeface="Arial" charset="0"/>
              </a:rPr>
              <a:t>The </a:t>
            </a:r>
            <a:r>
              <a:rPr lang="en-US" sz="1200" b="0" dirty="0" smtClean="0">
                <a:latin typeface="Arial" charset="0"/>
              </a:rPr>
              <a:t>HTHV system </a:t>
            </a:r>
            <a:r>
              <a:rPr lang="en-US" sz="1200" b="0" dirty="0">
                <a:latin typeface="Arial" charset="0"/>
              </a:rPr>
              <a:t>saved approximately </a:t>
            </a:r>
            <a:r>
              <a:rPr lang="en-US" sz="1200" dirty="0">
                <a:latin typeface="Arial" charset="0"/>
              </a:rPr>
              <a:t>$59,500/year </a:t>
            </a:r>
            <a:r>
              <a:rPr lang="en-US" sz="1200" b="0" dirty="0">
                <a:latin typeface="Arial" charset="0"/>
              </a:rPr>
              <a:t>operating at $0.25/ft</a:t>
            </a:r>
            <a:r>
              <a:rPr lang="en-US" sz="1200" b="0" baseline="30000" dirty="0">
                <a:latin typeface="Arial" charset="0"/>
              </a:rPr>
              <a:t>2  </a:t>
            </a:r>
            <a:r>
              <a:rPr lang="en-US" sz="1200" b="0" dirty="0">
                <a:latin typeface="Arial" charset="0"/>
              </a:rPr>
              <a:t>vs. $0.36/ft</a:t>
            </a:r>
            <a:r>
              <a:rPr lang="en-US" sz="1200" b="0" baseline="30000" dirty="0">
                <a:latin typeface="Arial" charset="0"/>
              </a:rPr>
              <a:t>2</a:t>
            </a:r>
            <a:r>
              <a:rPr lang="en-US" sz="1200" b="0" dirty="0">
                <a:latin typeface="Arial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3400" y="5305352"/>
            <a:ext cx="5105400" cy="12250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1" name="Rectangle 35"/>
          <p:cNvSpPr>
            <a:spLocks noChangeArrowheads="1"/>
          </p:cNvSpPr>
          <p:nvPr/>
        </p:nvSpPr>
        <p:spPr bwMode="auto">
          <a:xfrm>
            <a:off x="152400" y="6642100"/>
            <a:ext cx="1016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800" i="1" dirty="0">
                <a:latin typeface="Arial" charset="0"/>
              </a:rPr>
              <a:t>DFR-RS111-0209</a:t>
            </a:r>
          </a:p>
        </p:txBody>
      </p:sp>
      <p:sp>
        <p:nvSpPr>
          <p:cNvPr id="42" name="Rectangle 36"/>
          <p:cNvSpPr>
            <a:spLocks noChangeArrowheads="1"/>
          </p:cNvSpPr>
          <p:nvPr/>
        </p:nvSpPr>
        <p:spPr bwMode="auto">
          <a:xfrm>
            <a:off x="0" y="664210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00" i="1" dirty="0">
                <a:latin typeface="Arial" charset="0"/>
              </a:rPr>
              <a:t>Copyright </a:t>
            </a:r>
            <a:r>
              <a:rPr lang="en-US" sz="800" i="1" dirty="0" err="1">
                <a:latin typeface="Symbol" charset="0"/>
              </a:rPr>
              <a:t>Ó</a:t>
            </a:r>
            <a:r>
              <a:rPr lang="en-US" sz="800" i="1" dirty="0">
                <a:latin typeface="Symbol" charset="0"/>
              </a:rPr>
              <a:t> </a:t>
            </a:r>
            <a:r>
              <a:rPr lang="en-US" sz="800" i="1" dirty="0">
                <a:latin typeface="Arial" charset="0"/>
              </a:rPr>
              <a:t>2008 Cambridge Engineering, Inc. •   All Rights Reserved</a:t>
            </a:r>
          </a:p>
        </p:txBody>
      </p:sp>
      <p:sp>
        <p:nvSpPr>
          <p:cNvPr id="15" name="Line 345"/>
          <p:cNvSpPr>
            <a:spLocks noChangeShapeType="1"/>
          </p:cNvSpPr>
          <p:nvPr/>
        </p:nvSpPr>
        <p:spPr bwMode="auto">
          <a:xfrm>
            <a:off x="2529042" y="2742398"/>
            <a:ext cx="0" cy="1295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triangle" w="sm" len="lg"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318"/>
          <p:cNvSpPr>
            <a:spLocks noChangeShapeType="1"/>
          </p:cNvSpPr>
          <p:nvPr/>
        </p:nvSpPr>
        <p:spPr bwMode="auto">
          <a:xfrm>
            <a:off x="395442" y="2742398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319"/>
          <p:cNvSpPr>
            <a:spLocks noChangeShapeType="1"/>
          </p:cNvSpPr>
          <p:nvPr/>
        </p:nvSpPr>
        <p:spPr bwMode="auto">
          <a:xfrm>
            <a:off x="395442" y="2742398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Line 320"/>
          <p:cNvSpPr>
            <a:spLocks noChangeShapeType="1"/>
          </p:cNvSpPr>
          <p:nvPr/>
        </p:nvSpPr>
        <p:spPr bwMode="auto">
          <a:xfrm>
            <a:off x="395442" y="4037798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321"/>
          <p:cNvSpPr>
            <a:spLocks noChangeShapeType="1"/>
          </p:cNvSpPr>
          <p:nvPr/>
        </p:nvSpPr>
        <p:spPr bwMode="auto">
          <a:xfrm>
            <a:off x="2300442" y="2742398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322"/>
          <p:cNvSpPr>
            <a:spLocks noChangeShapeType="1"/>
          </p:cNvSpPr>
          <p:nvPr/>
        </p:nvSpPr>
        <p:spPr bwMode="auto">
          <a:xfrm>
            <a:off x="471642" y="4056848"/>
            <a:ext cx="17367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323"/>
          <p:cNvSpPr>
            <a:spLocks noChangeArrowheads="1"/>
          </p:cNvSpPr>
          <p:nvPr/>
        </p:nvSpPr>
        <p:spPr bwMode="auto">
          <a:xfrm>
            <a:off x="928842" y="2818598"/>
            <a:ext cx="76200" cy="152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324"/>
          <p:cNvSpPr>
            <a:spLocks noChangeArrowheads="1"/>
          </p:cNvSpPr>
          <p:nvPr/>
        </p:nvSpPr>
        <p:spPr bwMode="auto">
          <a:xfrm>
            <a:off x="1690842" y="2818598"/>
            <a:ext cx="76200" cy="152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325"/>
          <p:cNvSpPr>
            <a:spLocks noChangeArrowheads="1"/>
          </p:cNvSpPr>
          <p:nvPr/>
        </p:nvSpPr>
        <p:spPr bwMode="auto">
          <a:xfrm>
            <a:off x="547842" y="3809198"/>
            <a:ext cx="55563" cy="12858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326"/>
          <p:cNvSpPr>
            <a:spLocks noChangeArrowheads="1"/>
          </p:cNvSpPr>
          <p:nvPr/>
        </p:nvSpPr>
        <p:spPr bwMode="auto">
          <a:xfrm>
            <a:off x="1005042" y="3809198"/>
            <a:ext cx="55563" cy="12858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327"/>
          <p:cNvSpPr>
            <a:spLocks noChangeArrowheads="1"/>
          </p:cNvSpPr>
          <p:nvPr/>
        </p:nvSpPr>
        <p:spPr bwMode="auto">
          <a:xfrm>
            <a:off x="1538442" y="3809198"/>
            <a:ext cx="55563" cy="12858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328"/>
          <p:cNvSpPr>
            <a:spLocks noChangeArrowheads="1"/>
          </p:cNvSpPr>
          <p:nvPr/>
        </p:nvSpPr>
        <p:spPr bwMode="auto">
          <a:xfrm>
            <a:off x="1995642" y="3809198"/>
            <a:ext cx="55563" cy="12858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329"/>
          <p:cNvSpPr txBox="1">
            <a:spLocks noChangeArrowheads="1"/>
          </p:cNvSpPr>
          <p:nvPr/>
        </p:nvSpPr>
        <p:spPr bwMode="auto">
          <a:xfrm>
            <a:off x="700242" y="2970998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latin typeface="Arial Narrow" pitchFamily="34" charset="0"/>
              </a:rPr>
              <a:t>S3200</a:t>
            </a:r>
          </a:p>
        </p:txBody>
      </p:sp>
      <p:sp>
        <p:nvSpPr>
          <p:cNvPr id="28" name="Rectangle 337"/>
          <p:cNvSpPr>
            <a:spLocks noChangeArrowheads="1"/>
          </p:cNvSpPr>
          <p:nvPr/>
        </p:nvSpPr>
        <p:spPr bwMode="auto">
          <a:xfrm>
            <a:off x="847880" y="3542498"/>
            <a:ext cx="419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latin typeface="Arial Narrow" pitchFamily="34" charset="0"/>
              </a:rPr>
              <a:t>S950</a:t>
            </a:r>
          </a:p>
        </p:txBody>
      </p:sp>
      <p:sp>
        <p:nvSpPr>
          <p:cNvPr id="29" name="Rectangle 340"/>
          <p:cNvSpPr>
            <a:spLocks noChangeArrowheads="1"/>
          </p:cNvSpPr>
          <p:nvPr/>
        </p:nvSpPr>
        <p:spPr bwMode="auto">
          <a:xfrm>
            <a:off x="395442" y="3542498"/>
            <a:ext cx="476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latin typeface="Arial Narrow" pitchFamily="34" charset="0"/>
              </a:rPr>
              <a:t>S1200</a:t>
            </a:r>
          </a:p>
        </p:txBody>
      </p:sp>
      <p:sp>
        <p:nvSpPr>
          <p:cNvPr id="43" name="Rectangle 341"/>
          <p:cNvSpPr>
            <a:spLocks noChangeArrowheads="1"/>
          </p:cNvSpPr>
          <p:nvPr/>
        </p:nvSpPr>
        <p:spPr bwMode="auto">
          <a:xfrm>
            <a:off x="1817842" y="3542498"/>
            <a:ext cx="476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latin typeface="Arial Narrow" pitchFamily="34" charset="0"/>
              </a:rPr>
              <a:t>S1200</a:t>
            </a:r>
          </a:p>
        </p:txBody>
      </p:sp>
      <p:sp>
        <p:nvSpPr>
          <p:cNvPr id="44" name="Line 342"/>
          <p:cNvSpPr>
            <a:spLocks noChangeShapeType="1"/>
          </p:cNvSpPr>
          <p:nvPr/>
        </p:nvSpPr>
        <p:spPr bwMode="auto">
          <a:xfrm>
            <a:off x="2376642" y="2742398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" name="Line 343"/>
          <p:cNvSpPr>
            <a:spLocks noChangeShapeType="1"/>
          </p:cNvSpPr>
          <p:nvPr/>
        </p:nvSpPr>
        <p:spPr bwMode="auto">
          <a:xfrm>
            <a:off x="2376642" y="4037798"/>
            <a:ext cx="201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Line 344"/>
          <p:cNvSpPr>
            <a:spLocks noChangeShapeType="1"/>
          </p:cNvSpPr>
          <p:nvPr/>
        </p:nvSpPr>
        <p:spPr bwMode="auto">
          <a:xfrm>
            <a:off x="2376642" y="2742398"/>
            <a:ext cx="201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Text Box 346"/>
          <p:cNvSpPr txBox="1">
            <a:spLocks noChangeArrowheads="1"/>
          </p:cNvSpPr>
          <p:nvPr/>
        </p:nvSpPr>
        <p:spPr bwMode="auto">
          <a:xfrm>
            <a:off x="2376642" y="3275798"/>
            <a:ext cx="304800" cy="138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latin typeface="Arial Narrow" pitchFamily="34" charset="0"/>
              </a:rPr>
              <a:t>630’</a:t>
            </a:r>
          </a:p>
        </p:txBody>
      </p:sp>
      <p:sp>
        <p:nvSpPr>
          <p:cNvPr id="48" name="Line 347"/>
          <p:cNvSpPr>
            <a:spLocks noChangeShapeType="1"/>
          </p:cNvSpPr>
          <p:nvPr/>
        </p:nvSpPr>
        <p:spPr bwMode="auto">
          <a:xfrm>
            <a:off x="395442" y="4113998"/>
            <a:ext cx="0" cy="201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" name="Line 348"/>
          <p:cNvSpPr>
            <a:spLocks noChangeShapeType="1"/>
          </p:cNvSpPr>
          <p:nvPr/>
        </p:nvSpPr>
        <p:spPr bwMode="auto">
          <a:xfrm>
            <a:off x="2300442" y="4113998"/>
            <a:ext cx="0" cy="201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349"/>
          <p:cNvSpPr>
            <a:spLocks noChangeShapeType="1"/>
          </p:cNvSpPr>
          <p:nvPr/>
        </p:nvSpPr>
        <p:spPr bwMode="auto">
          <a:xfrm>
            <a:off x="395442" y="4266398"/>
            <a:ext cx="1905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triangle" w="sm" len="lg"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51" name="Rectangle 337"/>
          <p:cNvSpPr>
            <a:spLocks noChangeArrowheads="1"/>
          </p:cNvSpPr>
          <p:nvPr/>
        </p:nvSpPr>
        <p:spPr bwMode="auto">
          <a:xfrm>
            <a:off x="1371755" y="3547261"/>
            <a:ext cx="419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latin typeface="Arial Narrow" pitchFamily="34" charset="0"/>
              </a:rPr>
              <a:t>S950</a:t>
            </a:r>
          </a:p>
        </p:txBody>
      </p:sp>
      <p:sp>
        <p:nvSpPr>
          <p:cNvPr id="52" name="Text Box 329"/>
          <p:cNvSpPr txBox="1">
            <a:spLocks noChangeArrowheads="1"/>
          </p:cNvSpPr>
          <p:nvPr/>
        </p:nvSpPr>
        <p:spPr bwMode="auto">
          <a:xfrm>
            <a:off x="1462242" y="2970998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latin typeface="Arial Narrow" pitchFamily="34" charset="0"/>
              </a:rPr>
              <a:t>S3200</a:t>
            </a:r>
          </a:p>
        </p:txBody>
      </p:sp>
      <p:sp>
        <p:nvSpPr>
          <p:cNvPr id="53" name="Text Box 346"/>
          <p:cNvSpPr txBox="1">
            <a:spLocks noChangeArrowheads="1"/>
          </p:cNvSpPr>
          <p:nvPr/>
        </p:nvSpPr>
        <p:spPr bwMode="auto">
          <a:xfrm>
            <a:off x="1157442" y="4190198"/>
            <a:ext cx="304800" cy="138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latin typeface="Arial Narrow" pitchFamily="34" charset="0"/>
              </a:rPr>
              <a:t>880’</a:t>
            </a:r>
          </a:p>
        </p:txBody>
      </p:sp>
      <p:pic>
        <p:nvPicPr>
          <p:cNvPr id="54" name="Picture 317" descr="J:\both\Building Surveys\Giant Eagle\Giant Eagle cleveland08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592" y="1953314"/>
            <a:ext cx="851325" cy="638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55" name="Object 3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093364"/>
              </p:ext>
            </p:extLst>
          </p:nvPr>
        </p:nvGraphicFramePr>
        <p:xfrm>
          <a:off x="5912433" y="724519"/>
          <a:ext cx="289083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0" name="Worksheet" r:id="rId5" imgW="8199000" imgH="5607000" progId="Excel.Sheet.8">
                  <p:link updateAutomatic="1"/>
                </p:oleObj>
              </mc:Choice>
              <mc:Fallback>
                <p:oleObj name="Worksheet" r:id="rId5" imgW="8199000" imgH="5607000" progId="Excel.Sheet.8">
                  <p:link updateAutomatic="1"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2433" y="724519"/>
                        <a:ext cx="289083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639810"/>
              </p:ext>
            </p:extLst>
          </p:nvPr>
        </p:nvGraphicFramePr>
        <p:xfrm>
          <a:off x="5943600" y="3289023"/>
          <a:ext cx="2814638" cy="192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1" name="Worksheet" r:id="rId7" imgW="8199000" imgH="5607000" progId="Excel.Sheet.8">
                  <p:link updateAutomatic="1"/>
                </p:oleObj>
              </mc:Choice>
              <mc:Fallback>
                <p:oleObj name="Worksheet" r:id="rId7" imgW="8199000" imgH="5607000" progId="Excel.Sheet.8">
                  <p:link updateAutomatic="1"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289023"/>
                        <a:ext cx="2814638" cy="192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itle 3"/>
          <p:cNvSpPr txBox="1">
            <a:spLocks/>
          </p:cNvSpPr>
          <p:nvPr/>
        </p:nvSpPr>
        <p:spPr>
          <a:xfrm>
            <a:off x="299940" y="381000"/>
            <a:ext cx="3200400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BC2935"/>
                </a:solidFill>
                <a:latin typeface="Gill Sans MT"/>
                <a:cs typeface="Gill Sans MT"/>
              </a:rPr>
              <a:t>Retrofit Case Study</a:t>
            </a:r>
            <a:endParaRPr lang="en-US" sz="2000" dirty="0">
              <a:solidFill>
                <a:srgbClr val="BC2935"/>
              </a:solidFill>
              <a:latin typeface="Gill Sans SemiBold" charset="0"/>
            </a:endParaRPr>
          </a:p>
        </p:txBody>
      </p:sp>
      <p:sp>
        <p:nvSpPr>
          <p:cNvPr id="58" name="Line 254"/>
          <p:cNvSpPr>
            <a:spLocks noChangeShapeType="1"/>
          </p:cNvSpPr>
          <p:nvPr/>
        </p:nvSpPr>
        <p:spPr bwMode="auto">
          <a:xfrm flipV="1">
            <a:off x="3485573" y="3033699"/>
            <a:ext cx="5354820" cy="179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1216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5"/>
          <p:cNvSpPr txBox="1">
            <a:spLocks/>
          </p:cNvSpPr>
          <p:nvPr/>
        </p:nvSpPr>
        <p:spPr>
          <a:xfrm>
            <a:off x="294749" y="843832"/>
            <a:ext cx="3008313" cy="5162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0" dirty="0" smtClean="0">
                <a:latin typeface="Gill Sans MT"/>
                <a:cs typeface="Gill Sans MT"/>
              </a:rPr>
              <a:t>HTHV Space Heaters vs. </a:t>
            </a:r>
            <a:br>
              <a:rPr lang="en-US" sz="1400" b="0" dirty="0" smtClean="0">
                <a:latin typeface="Gill Sans MT"/>
                <a:cs typeface="Gill Sans MT"/>
              </a:rPr>
            </a:br>
            <a:r>
              <a:rPr lang="en-US" sz="1400" b="0" dirty="0" smtClean="0">
                <a:latin typeface="Gill Sans MT"/>
                <a:cs typeface="Gill Sans MT"/>
              </a:rPr>
              <a:t>Hot Water Boiler</a:t>
            </a:r>
          </a:p>
        </p:txBody>
      </p:sp>
      <p:sp>
        <p:nvSpPr>
          <p:cNvPr id="32" name="Text Box 300"/>
          <p:cNvSpPr txBox="1">
            <a:spLocks noChangeArrowheads="1"/>
          </p:cNvSpPr>
          <p:nvPr/>
        </p:nvSpPr>
        <p:spPr bwMode="auto">
          <a:xfrm>
            <a:off x="533400" y="3708768"/>
            <a:ext cx="2209800" cy="126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48" tIns="41024" rIns="82048" bIns="41024">
            <a:spAutoFit/>
          </a:bodyPr>
          <a:lstStyle>
            <a:lvl1pPr marL="103188" indent="-103188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Building Specifications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(8) 134,375 ft² buildings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1,075,000 ft</a:t>
            </a:r>
            <a:r>
              <a:rPr lang="en-US" sz="1100" b="0" baseline="30000" dirty="0">
                <a:latin typeface="Arial" charset="0"/>
              </a:rPr>
              <a:t>2</a:t>
            </a:r>
            <a:r>
              <a:rPr lang="en-US" sz="1100" b="0" dirty="0">
                <a:latin typeface="Arial" charset="0"/>
              </a:rPr>
              <a:t> total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24’ high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Concrete walls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Concrete roof w/ 1½” insulation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Located in Delavan, IL</a:t>
            </a:r>
          </a:p>
        </p:txBody>
      </p:sp>
      <p:sp>
        <p:nvSpPr>
          <p:cNvPr id="34" name="Text Box 327"/>
          <p:cNvSpPr txBox="1">
            <a:spLocks noChangeArrowheads="1"/>
          </p:cNvSpPr>
          <p:nvPr/>
        </p:nvSpPr>
        <p:spPr bwMode="auto">
          <a:xfrm>
            <a:off x="3381827" y="767592"/>
            <a:ext cx="3418192" cy="224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48" tIns="41024" rIns="82048" bIns="41024">
            <a:spAutoFit/>
          </a:bodyPr>
          <a:lstStyle>
            <a:lvl1pPr marL="103188" indent="-103188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1400" b="1" i="1" dirty="0">
                <a:solidFill>
                  <a:srgbClr val="BC2935"/>
                </a:solidFill>
                <a:latin typeface="Arial" charset="0"/>
              </a:rPr>
              <a:t>Before</a:t>
            </a:r>
            <a:r>
              <a:rPr lang="en-US" sz="1400" b="1" dirty="0">
                <a:solidFill>
                  <a:srgbClr val="BC2935"/>
                </a:solidFill>
                <a:latin typeface="Arial" charset="0"/>
              </a:rPr>
              <a:t> </a:t>
            </a:r>
            <a:r>
              <a:rPr lang="en-US" sz="1400" b="1" dirty="0">
                <a:latin typeface="Arial" charset="0"/>
              </a:rPr>
              <a:t>– </a:t>
            </a:r>
            <a:r>
              <a:rPr lang="en-US" sz="1400" dirty="0">
                <a:latin typeface="Arial" charset="0"/>
              </a:rPr>
              <a:t>Hot Water Boiler/Unit </a:t>
            </a:r>
            <a:r>
              <a:rPr lang="en-US" sz="1400" dirty="0" smtClean="0">
                <a:latin typeface="Arial" charset="0"/>
              </a:rPr>
              <a:t>Heaters</a:t>
            </a:r>
            <a:endParaRPr lang="en-US" sz="1400" b="1" dirty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Performance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Uneven </a:t>
            </a:r>
            <a:r>
              <a:rPr lang="en-US" sz="1100" b="0" dirty="0" smtClean="0">
                <a:latin typeface="Arial" charset="0"/>
              </a:rPr>
              <a:t> temperatures</a:t>
            </a:r>
            <a:endParaRPr lang="en-US" sz="1100" b="0" dirty="0">
              <a:latin typeface="Arial" charset="0"/>
            </a:endParaRP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Cold draft areas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High maintenance cost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High gas and electric </a:t>
            </a:r>
            <a:r>
              <a:rPr lang="en-US" sz="1100" b="0" dirty="0" smtClean="0">
                <a:latin typeface="Arial" charset="0"/>
              </a:rPr>
              <a:t>bills</a:t>
            </a:r>
            <a:endParaRPr lang="en-US" sz="1100" b="0" dirty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Operating Costs</a:t>
            </a:r>
            <a:endParaRPr lang="en-US" sz="11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dirty="0">
                <a:latin typeface="Arial" charset="0"/>
                <a:cs typeface="Arial" charset="0"/>
              </a:rPr>
              <a:t>Based on: </a:t>
            </a:r>
          </a:p>
          <a:p>
            <a:pPr>
              <a:buClr>
                <a:schemeClr val="tx1"/>
              </a:buClr>
            </a:pPr>
            <a:r>
              <a:rPr lang="en-US" sz="1100" dirty="0">
                <a:latin typeface="Arial" charset="0"/>
                <a:cs typeface="Arial" charset="0"/>
              </a:rPr>
              <a:t>  </a:t>
            </a:r>
            <a:r>
              <a:rPr lang="en-US" sz="1100" b="0" dirty="0">
                <a:latin typeface="Arial" charset="0"/>
                <a:cs typeface="Arial" charset="0"/>
              </a:rPr>
              <a:t>589,793 </a:t>
            </a:r>
            <a:r>
              <a:rPr lang="en-US" sz="1100" b="0" dirty="0" err="1">
                <a:latin typeface="Arial" charset="0"/>
                <a:cs typeface="Arial" charset="0"/>
              </a:rPr>
              <a:t>therms</a:t>
            </a:r>
            <a:r>
              <a:rPr lang="en-US" sz="1100" b="0" dirty="0">
                <a:latin typeface="Arial" charset="0"/>
                <a:cs typeface="Arial" charset="0"/>
              </a:rPr>
              <a:t>/1,640,667 kWh for 2008</a:t>
            </a:r>
          </a:p>
          <a:p>
            <a:pPr>
              <a:buClr>
                <a:schemeClr val="tx1"/>
              </a:buClr>
            </a:pPr>
            <a:r>
              <a:rPr lang="en-US" sz="1100" b="0" dirty="0">
                <a:latin typeface="Arial" charset="0"/>
                <a:cs typeface="Arial" charset="0"/>
              </a:rPr>
              <a:t>  Normalized to 30 year averages</a:t>
            </a:r>
            <a:endParaRPr lang="en-US" sz="1100" b="0" dirty="0">
              <a:latin typeface="Arial" charset="0"/>
            </a:endParaRPr>
          </a:p>
          <a:p>
            <a:pPr>
              <a:lnSpc>
                <a:spcPct val="50000"/>
              </a:lnSpc>
              <a:buClr>
                <a:schemeClr val="tx1"/>
              </a:buClr>
            </a:pPr>
            <a:endParaRPr lang="en-US" sz="1100" dirty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dirty="0">
                <a:solidFill>
                  <a:srgbClr val="FF0000"/>
                </a:solidFill>
                <a:latin typeface="Arial" charset="0"/>
                <a:cs typeface="Arial" charset="0"/>
              </a:rPr>
              <a:t>$0.55/</a:t>
            </a:r>
            <a:r>
              <a:rPr lang="en-US" sz="1100" dirty="0">
                <a:solidFill>
                  <a:srgbClr val="FF0000"/>
                </a:solidFill>
                <a:latin typeface="Arial" charset="0"/>
              </a:rPr>
              <a:t>ft</a:t>
            </a:r>
            <a:r>
              <a:rPr lang="en-US" sz="1100" baseline="30000" dirty="0">
                <a:solidFill>
                  <a:srgbClr val="FF0000"/>
                </a:solidFill>
                <a:latin typeface="Arial" charset="0"/>
              </a:rPr>
              <a:t>2 </a:t>
            </a:r>
            <a:r>
              <a:rPr lang="en-US" sz="1100" dirty="0">
                <a:solidFill>
                  <a:srgbClr val="FF0000"/>
                </a:solidFill>
                <a:latin typeface="Arial" charset="0"/>
              </a:rPr>
              <a:t>Gas cost </a:t>
            </a:r>
            <a:r>
              <a:rPr lang="en-US" sz="1100" b="0" dirty="0">
                <a:solidFill>
                  <a:srgbClr val="FF0000"/>
                </a:solidFill>
                <a:latin typeface="Arial" charset="0"/>
              </a:rPr>
              <a:t>@ $1.00/</a:t>
            </a:r>
            <a:r>
              <a:rPr lang="en-US" sz="1100" b="0" dirty="0" err="1">
                <a:solidFill>
                  <a:srgbClr val="FF0000"/>
                </a:solidFill>
                <a:latin typeface="Arial" charset="0"/>
              </a:rPr>
              <a:t>therm</a:t>
            </a:r>
            <a:endParaRPr lang="en-US" sz="1100" b="0" dirty="0">
              <a:solidFill>
                <a:srgbClr val="FF0000"/>
              </a:solidFill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dirty="0">
                <a:solidFill>
                  <a:srgbClr val="FF0000"/>
                </a:solidFill>
                <a:latin typeface="Arial" charset="0"/>
                <a:cs typeface="Arial" charset="0"/>
              </a:rPr>
              <a:t>$0.14/</a:t>
            </a:r>
            <a:r>
              <a:rPr lang="en-US" sz="1100" dirty="0">
                <a:solidFill>
                  <a:srgbClr val="FF0000"/>
                </a:solidFill>
                <a:latin typeface="Arial" charset="0"/>
              </a:rPr>
              <a:t>ft</a:t>
            </a:r>
            <a:r>
              <a:rPr lang="en-US" sz="1100" baseline="30000" dirty="0">
                <a:solidFill>
                  <a:srgbClr val="FF0000"/>
                </a:solidFill>
                <a:latin typeface="Arial" charset="0"/>
              </a:rPr>
              <a:t>2 </a:t>
            </a:r>
            <a:r>
              <a:rPr lang="en-US" sz="1100" dirty="0">
                <a:solidFill>
                  <a:srgbClr val="FF0000"/>
                </a:solidFill>
                <a:latin typeface="Arial" charset="0"/>
              </a:rPr>
              <a:t>Electrical cost </a:t>
            </a:r>
            <a:r>
              <a:rPr lang="en-US" sz="1100" b="0" dirty="0">
                <a:solidFill>
                  <a:srgbClr val="FF0000"/>
                </a:solidFill>
                <a:latin typeface="Arial" charset="0"/>
              </a:rPr>
              <a:t>@ $0.09/kWh</a:t>
            </a:r>
            <a:endParaRPr lang="en-US" sz="1100" b="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Text Box 328"/>
          <p:cNvSpPr txBox="1">
            <a:spLocks noChangeArrowheads="1"/>
          </p:cNvSpPr>
          <p:nvPr/>
        </p:nvSpPr>
        <p:spPr bwMode="auto">
          <a:xfrm>
            <a:off x="3372821" y="3205993"/>
            <a:ext cx="3505200" cy="226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48" tIns="41024" rIns="82048" bIns="41024">
            <a:spAutoFit/>
          </a:bodyPr>
          <a:lstStyle>
            <a:lvl1pPr marL="103188" indent="-103188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1400" b="1" i="1" dirty="0">
                <a:solidFill>
                  <a:srgbClr val="BC2935"/>
                </a:solidFill>
                <a:latin typeface="Arial" charset="0"/>
              </a:rPr>
              <a:t>After </a:t>
            </a:r>
            <a:r>
              <a:rPr lang="en-US" sz="1400" b="1" i="1" dirty="0" smtClean="0">
                <a:latin typeface="Arial" charset="0"/>
              </a:rPr>
              <a:t>– </a:t>
            </a:r>
            <a:r>
              <a:rPr lang="en-US" sz="1400" b="1" dirty="0" smtClean="0">
                <a:latin typeface="Arial" charset="0"/>
              </a:rPr>
              <a:t>HTHV Space Heaters</a:t>
            </a:r>
            <a:endParaRPr lang="en-US" sz="1100" b="1" u="sng" dirty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Performance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More even temperatures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Reduced maintenance costs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1100" b="0" dirty="0" smtClean="0">
                <a:latin typeface="Arial" charset="0"/>
              </a:rPr>
              <a:t>Red </a:t>
            </a:r>
            <a:r>
              <a:rPr lang="en-US" sz="1100" b="0" dirty="0" err="1" smtClean="0">
                <a:latin typeface="Arial" charset="0"/>
              </a:rPr>
              <a:t>uced</a:t>
            </a:r>
            <a:r>
              <a:rPr lang="en-US" sz="1100" b="0" dirty="0" smtClean="0">
                <a:latin typeface="Arial" charset="0"/>
              </a:rPr>
              <a:t> </a:t>
            </a:r>
            <a:r>
              <a:rPr lang="en-US" sz="1100" b="0" dirty="0">
                <a:latin typeface="Arial" charset="0"/>
              </a:rPr>
              <a:t>gas and electric </a:t>
            </a:r>
            <a:r>
              <a:rPr lang="en-US" sz="1100" b="0" dirty="0" smtClean="0">
                <a:latin typeface="Arial" charset="0"/>
              </a:rPr>
              <a:t>bills</a:t>
            </a:r>
            <a:endParaRPr lang="en-US" sz="1100" dirty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Operating Costs</a:t>
            </a:r>
            <a:endParaRPr lang="en-US" sz="11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dirty="0">
                <a:latin typeface="Arial" charset="0"/>
                <a:cs typeface="Arial" charset="0"/>
              </a:rPr>
              <a:t>Based on: </a:t>
            </a:r>
          </a:p>
          <a:p>
            <a:pPr>
              <a:buClr>
                <a:schemeClr val="tx1"/>
              </a:buClr>
            </a:pPr>
            <a:r>
              <a:rPr lang="en-US" sz="1100" dirty="0">
                <a:latin typeface="Arial" charset="0"/>
                <a:cs typeface="Arial" charset="0"/>
              </a:rPr>
              <a:t>  </a:t>
            </a:r>
            <a:r>
              <a:rPr lang="en-US" sz="1100" b="0" dirty="0">
                <a:latin typeface="Arial" charset="0"/>
                <a:cs typeface="Arial" charset="0"/>
              </a:rPr>
              <a:t>406,256 </a:t>
            </a:r>
            <a:r>
              <a:rPr lang="en-US" sz="1100" b="0" dirty="0" err="1">
                <a:latin typeface="Arial" charset="0"/>
                <a:cs typeface="Arial" charset="0"/>
              </a:rPr>
              <a:t>therms</a:t>
            </a:r>
            <a:r>
              <a:rPr lang="en-US" sz="1100" b="0" dirty="0">
                <a:latin typeface="Arial" charset="0"/>
                <a:cs typeface="Arial" charset="0"/>
              </a:rPr>
              <a:t>/267,216 kWh for 2010</a:t>
            </a:r>
          </a:p>
          <a:p>
            <a:pPr>
              <a:buClr>
                <a:schemeClr val="tx1"/>
              </a:buClr>
            </a:pPr>
            <a:r>
              <a:rPr lang="en-US" sz="1100" b="0" dirty="0">
                <a:latin typeface="Arial" charset="0"/>
                <a:cs typeface="Arial" charset="0"/>
              </a:rPr>
              <a:t>  Normalized to 30 year averages</a:t>
            </a:r>
          </a:p>
          <a:p>
            <a:pPr>
              <a:lnSpc>
                <a:spcPct val="50000"/>
              </a:lnSpc>
              <a:buClr>
                <a:schemeClr val="tx1"/>
              </a:buClr>
            </a:pPr>
            <a:endParaRPr lang="en-US" sz="1400" dirty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dirty="0">
                <a:solidFill>
                  <a:srgbClr val="FF0000"/>
                </a:solidFill>
                <a:latin typeface="Arial" charset="0"/>
                <a:cs typeface="Arial" charset="0"/>
              </a:rPr>
              <a:t>$0.38/</a:t>
            </a:r>
            <a:r>
              <a:rPr lang="en-US" sz="1100" dirty="0">
                <a:solidFill>
                  <a:srgbClr val="FF0000"/>
                </a:solidFill>
                <a:latin typeface="Arial" charset="0"/>
              </a:rPr>
              <a:t>ft</a:t>
            </a:r>
            <a:r>
              <a:rPr lang="en-US" sz="1100" baseline="30000" dirty="0">
                <a:solidFill>
                  <a:srgbClr val="FF0000"/>
                </a:solidFill>
                <a:latin typeface="Arial" charset="0"/>
              </a:rPr>
              <a:t>2 </a:t>
            </a:r>
            <a:r>
              <a:rPr lang="en-US" sz="1100" dirty="0">
                <a:solidFill>
                  <a:srgbClr val="FF0000"/>
                </a:solidFill>
                <a:latin typeface="Arial" charset="0"/>
              </a:rPr>
              <a:t>Gas cost </a:t>
            </a:r>
            <a:r>
              <a:rPr lang="en-US" sz="1100" b="0" dirty="0">
                <a:solidFill>
                  <a:srgbClr val="FF0000"/>
                </a:solidFill>
                <a:latin typeface="Arial" charset="0"/>
              </a:rPr>
              <a:t>@ $1.00/</a:t>
            </a:r>
            <a:r>
              <a:rPr lang="en-US" sz="1100" b="0" dirty="0" err="1">
                <a:solidFill>
                  <a:srgbClr val="FF0000"/>
                </a:solidFill>
                <a:latin typeface="Arial" charset="0"/>
              </a:rPr>
              <a:t>therm</a:t>
            </a:r>
            <a:endParaRPr lang="en-US" sz="1100" b="0" dirty="0">
              <a:solidFill>
                <a:srgbClr val="FF0000"/>
              </a:solidFill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1100" dirty="0">
                <a:solidFill>
                  <a:srgbClr val="FF0000"/>
                </a:solidFill>
                <a:latin typeface="Arial" charset="0"/>
                <a:cs typeface="Arial" charset="0"/>
              </a:rPr>
              <a:t>$0.02/</a:t>
            </a:r>
            <a:r>
              <a:rPr lang="en-US" sz="1100" dirty="0">
                <a:solidFill>
                  <a:srgbClr val="FF0000"/>
                </a:solidFill>
                <a:latin typeface="Arial" charset="0"/>
              </a:rPr>
              <a:t>ft</a:t>
            </a:r>
            <a:r>
              <a:rPr lang="en-US" sz="1100" baseline="30000" dirty="0">
                <a:solidFill>
                  <a:srgbClr val="FF0000"/>
                </a:solidFill>
                <a:latin typeface="Arial" charset="0"/>
              </a:rPr>
              <a:t>2 </a:t>
            </a:r>
            <a:r>
              <a:rPr lang="en-US" sz="1100" dirty="0">
                <a:solidFill>
                  <a:srgbClr val="FF0000"/>
                </a:solidFill>
                <a:latin typeface="Arial" charset="0"/>
              </a:rPr>
              <a:t>Electrical cost </a:t>
            </a:r>
            <a:r>
              <a:rPr lang="en-US" sz="1100" b="0" dirty="0">
                <a:solidFill>
                  <a:srgbClr val="FF0000"/>
                </a:solidFill>
                <a:latin typeface="Arial" charset="0"/>
              </a:rPr>
              <a:t>@ $0.09/kWh</a:t>
            </a:r>
            <a:endParaRPr lang="en-US" sz="1100" b="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FontTx/>
              <a:buChar char="•"/>
            </a:pPr>
            <a:endParaRPr lang="en-US" sz="11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609600" y="5536303"/>
            <a:ext cx="487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1400" b="1" dirty="0">
                <a:latin typeface="Arial" charset="0"/>
              </a:rPr>
              <a:t>Summary</a:t>
            </a:r>
          </a:p>
          <a:p>
            <a:pPr marL="103188" indent="-103188" algn="ctr" defTabSz="820738" eaLnBrk="0" hangingPunct="0">
              <a:spcBef>
                <a:spcPct val="25000"/>
              </a:spcBef>
            </a:pPr>
            <a:r>
              <a:rPr lang="en-US" sz="1200" b="0" dirty="0">
                <a:latin typeface="Arial" charset="0"/>
              </a:rPr>
              <a:t>The </a:t>
            </a:r>
            <a:r>
              <a:rPr lang="en-US" sz="1200" b="0" dirty="0" smtClean="0">
                <a:latin typeface="Arial" charset="0"/>
              </a:rPr>
              <a:t>HTHV system </a:t>
            </a:r>
            <a:r>
              <a:rPr lang="en-US" sz="1200" b="0" dirty="0">
                <a:latin typeface="Arial" charset="0"/>
              </a:rPr>
              <a:t>used </a:t>
            </a:r>
            <a:r>
              <a:rPr lang="en-US" sz="1200" dirty="0">
                <a:solidFill>
                  <a:srgbClr val="FF0000"/>
                </a:solidFill>
                <a:latin typeface="Arial" charset="0"/>
              </a:rPr>
              <a:t>42% less </a:t>
            </a:r>
            <a:r>
              <a:rPr lang="en-US" sz="1200" b="0" dirty="0">
                <a:latin typeface="Arial" charset="0"/>
              </a:rPr>
              <a:t>total energy</a:t>
            </a:r>
            <a:r>
              <a:rPr lang="en-US" sz="1200" dirty="0">
                <a:latin typeface="Arial" charset="0"/>
              </a:rPr>
              <a:t>.</a:t>
            </a:r>
          </a:p>
          <a:p>
            <a:pPr marL="103188" indent="-103188" algn="ctr" defTabSz="820738" eaLnBrk="0" hangingPunct="0">
              <a:spcBef>
                <a:spcPct val="25000"/>
              </a:spcBef>
            </a:pPr>
            <a:r>
              <a:rPr lang="en-US" sz="1200" b="0" dirty="0">
                <a:latin typeface="Arial" charset="0"/>
              </a:rPr>
              <a:t>The </a:t>
            </a:r>
            <a:r>
              <a:rPr lang="en-US" sz="1200" b="0" dirty="0" smtClean="0">
                <a:latin typeface="Arial" charset="0"/>
              </a:rPr>
              <a:t>HTHV system </a:t>
            </a:r>
            <a:r>
              <a:rPr lang="en-US" sz="1200" b="0" dirty="0">
                <a:latin typeface="Arial" charset="0"/>
              </a:rPr>
              <a:t>saved approximately </a:t>
            </a:r>
            <a:r>
              <a:rPr lang="en-US" sz="1200" dirty="0">
                <a:latin typeface="Arial" charset="0"/>
              </a:rPr>
              <a:t>$312,000/year </a:t>
            </a:r>
            <a:r>
              <a:rPr lang="en-US" sz="1200" b="0" dirty="0">
                <a:latin typeface="Arial" charset="0"/>
              </a:rPr>
              <a:t>operating at $0.40/ft² vs $0.69/ft²</a:t>
            </a:r>
            <a:r>
              <a:rPr lang="en-US" sz="1200" dirty="0">
                <a:latin typeface="Arial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3400" y="5536303"/>
            <a:ext cx="5105400" cy="99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1" name="Rectangle 35"/>
          <p:cNvSpPr>
            <a:spLocks noChangeArrowheads="1"/>
          </p:cNvSpPr>
          <p:nvPr/>
        </p:nvSpPr>
        <p:spPr bwMode="auto">
          <a:xfrm>
            <a:off x="143394" y="6642100"/>
            <a:ext cx="1016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800" i="1" dirty="0">
                <a:latin typeface="Arial" charset="0"/>
              </a:rPr>
              <a:t>DFR-RS111-0209</a:t>
            </a:r>
          </a:p>
        </p:txBody>
      </p:sp>
      <p:sp>
        <p:nvSpPr>
          <p:cNvPr id="42" name="Rectangle 36"/>
          <p:cNvSpPr>
            <a:spLocks noChangeArrowheads="1"/>
          </p:cNvSpPr>
          <p:nvPr/>
        </p:nvSpPr>
        <p:spPr bwMode="auto">
          <a:xfrm>
            <a:off x="0" y="664210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00" i="1" dirty="0">
                <a:latin typeface="Arial" charset="0"/>
              </a:rPr>
              <a:t>Copyright </a:t>
            </a:r>
            <a:r>
              <a:rPr lang="en-US" sz="800" i="1" dirty="0" err="1">
                <a:latin typeface="Symbol" charset="0"/>
              </a:rPr>
              <a:t>Ó</a:t>
            </a:r>
            <a:r>
              <a:rPr lang="en-US" sz="800" i="1" dirty="0">
                <a:latin typeface="Symbol" charset="0"/>
              </a:rPr>
              <a:t> </a:t>
            </a:r>
            <a:r>
              <a:rPr lang="en-US" sz="800" i="1" dirty="0">
                <a:latin typeface="Arial" charset="0"/>
              </a:rPr>
              <a:t>2008 Cambridge Engineering, Inc. •   All Rights Reserved</a:t>
            </a:r>
          </a:p>
        </p:txBody>
      </p:sp>
      <p:sp>
        <p:nvSpPr>
          <p:cNvPr id="2" name="Rectangle 1"/>
          <p:cNvSpPr/>
          <p:nvPr/>
        </p:nvSpPr>
        <p:spPr>
          <a:xfrm>
            <a:off x="397419" y="1603860"/>
            <a:ext cx="2710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defTabSz="820738" eaLnBrk="0" hangingPunct="0"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Heavy Equipment Warehouse</a:t>
            </a:r>
          </a:p>
        </p:txBody>
      </p:sp>
      <p:graphicFrame>
        <p:nvGraphicFramePr>
          <p:cNvPr id="16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947338"/>
              </p:ext>
            </p:extLst>
          </p:nvPr>
        </p:nvGraphicFramePr>
        <p:xfrm>
          <a:off x="6058127" y="3517348"/>
          <a:ext cx="2970212" cy="202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6" name="Worksheet" r:id="rId4" imgW="8677304" imgH="5915025" progId="Excel.Sheet.8">
                  <p:link updateAutomatic="1"/>
                </p:oleObj>
              </mc:Choice>
              <mc:Fallback>
                <p:oleObj name="Worksheet" r:id="rId4" imgW="8677304" imgH="5915025" progId="Excel.Sheet.8">
                  <p:link updateAutomatic="1"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8127" y="3517348"/>
                        <a:ext cx="2970212" cy="2027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996653"/>
              </p:ext>
            </p:extLst>
          </p:nvPr>
        </p:nvGraphicFramePr>
        <p:xfrm>
          <a:off x="6083559" y="1023833"/>
          <a:ext cx="2928938" cy="203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7" name="Worksheet" r:id="rId6" imgW="8677304" imgH="5934180" progId="Excel.Sheet.8">
                  <p:link updateAutomatic="1"/>
                </p:oleObj>
              </mc:Choice>
              <mc:Fallback>
                <p:oleObj name="Worksheet" r:id="rId6" imgW="8677304" imgH="5934180" progId="Excel.Sheet.8">
                  <p:link updateAutomatic="1"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3559" y="1023833"/>
                        <a:ext cx="2928938" cy="2033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28" descr="Aerial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1240" y="1936376"/>
            <a:ext cx="2226609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299940" y="381000"/>
            <a:ext cx="3200400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BC2935"/>
                </a:solidFill>
                <a:latin typeface="Gill Sans MT"/>
                <a:cs typeface="Gill Sans MT"/>
              </a:rPr>
              <a:t>Retrofit Case Study</a:t>
            </a:r>
            <a:endParaRPr lang="en-US" sz="2000" dirty="0">
              <a:solidFill>
                <a:srgbClr val="BC2935"/>
              </a:solidFill>
              <a:latin typeface="Gill Sans SemiBold" charset="0"/>
            </a:endParaRPr>
          </a:p>
        </p:txBody>
      </p:sp>
      <p:sp>
        <p:nvSpPr>
          <p:cNvPr id="19" name="Line 254"/>
          <p:cNvSpPr>
            <a:spLocks noChangeShapeType="1"/>
          </p:cNvSpPr>
          <p:nvPr/>
        </p:nvSpPr>
        <p:spPr bwMode="auto">
          <a:xfrm flipV="1">
            <a:off x="3458553" y="3168811"/>
            <a:ext cx="5444887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7854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6" name="Text Box 292"/>
          <p:cNvSpPr txBox="1">
            <a:spLocks noChangeArrowheads="1"/>
          </p:cNvSpPr>
          <p:nvPr/>
        </p:nvSpPr>
        <p:spPr bwMode="auto">
          <a:xfrm>
            <a:off x="355082" y="4402482"/>
            <a:ext cx="27781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48" tIns="41024" rIns="82048" bIns="41024">
            <a:spAutoFit/>
          </a:bodyPr>
          <a:lstStyle/>
          <a:p>
            <a:pPr marL="103188" indent="-103188" algn="ctr" defTabSz="820738" eaLnBrk="0" hangingPunct="0"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Operating Costs</a:t>
            </a:r>
            <a:endParaRPr lang="en-US" sz="1100" dirty="0">
              <a:latin typeface="Arial" charset="0"/>
              <a:cs typeface="Arial" charset="0"/>
            </a:endParaRPr>
          </a:p>
          <a:p>
            <a:pPr marL="103188" indent="-103188" defTabSz="820738" eaLnBrk="0" hangingPunct="0">
              <a:buClr>
                <a:schemeClr val="tx1"/>
              </a:buClr>
            </a:pPr>
            <a:r>
              <a:rPr lang="en-US" sz="1000" b="0" dirty="0">
                <a:latin typeface="Arial" charset="0"/>
                <a:cs typeface="Arial" charset="0"/>
              </a:rPr>
              <a:t>Based on 5</a:t>
            </a:r>
            <a:r>
              <a:rPr lang="en-US" sz="1000" b="0" dirty="0">
                <a:latin typeface="Arial" charset="0"/>
              </a:rPr>
              <a:t>,545 Heating Degree Days @ 65°</a:t>
            </a:r>
            <a:endParaRPr lang="en-US" sz="1100" b="0" dirty="0">
              <a:latin typeface="Arial" charset="0"/>
              <a:cs typeface="Arial" charset="0"/>
            </a:endParaRPr>
          </a:p>
          <a:p>
            <a:pPr marL="103188" indent="-103188" defTabSz="820738" eaLnBrk="0" hangingPunct="0">
              <a:lnSpc>
                <a:spcPct val="50000"/>
              </a:lnSpc>
              <a:buClr>
                <a:schemeClr val="tx1"/>
              </a:buClr>
            </a:pPr>
            <a:endParaRPr lang="en-US" sz="1100" b="0" dirty="0">
              <a:latin typeface="Arial" charset="0"/>
            </a:endParaRPr>
          </a:p>
          <a:p>
            <a:pPr marL="103188" indent="-103188" defTabSz="820738" eaLnBrk="0" hangingPunct="0">
              <a:buClr>
                <a:schemeClr val="tx1"/>
              </a:buClr>
            </a:pPr>
            <a:r>
              <a:rPr lang="en-US" sz="1100" b="0" dirty="0">
                <a:latin typeface="Arial" charset="0"/>
                <a:cs typeface="Arial" charset="0"/>
              </a:rPr>
              <a:t>$0.27/</a:t>
            </a:r>
            <a:r>
              <a:rPr lang="en-US" sz="1100" b="0" dirty="0">
                <a:latin typeface="Arial" charset="0"/>
              </a:rPr>
              <a:t>ft</a:t>
            </a:r>
            <a:r>
              <a:rPr lang="en-US" sz="1100" b="0" baseline="30000" dirty="0">
                <a:latin typeface="Arial" charset="0"/>
              </a:rPr>
              <a:t>2</a:t>
            </a:r>
            <a:r>
              <a:rPr lang="en-US" sz="1100" b="0" dirty="0">
                <a:latin typeface="Arial" charset="0"/>
              </a:rPr>
              <a:t> Gas cost @ $1.00/</a:t>
            </a:r>
            <a:r>
              <a:rPr lang="en-US" sz="1100" b="0" dirty="0" err="1">
                <a:latin typeface="Arial" charset="0"/>
              </a:rPr>
              <a:t>therm</a:t>
            </a:r>
            <a:endParaRPr lang="en-US" sz="1100" b="0" dirty="0">
              <a:latin typeface="Arial" charset="0"/>
              <a:cs typeface="Arial" charset="0"/>
            </a:endParaRPr>
          </a:p>
          <a:p>
            <a:pPr marL="103188" indent="-103188" defTabSz="820738" eaLnBrk="0" hangingPunct="0">
              <a:buClr>
                <a:schemeClr val="tx1"/>
              </a:buClr>
            </a:pPr>
            <a:r>
              <a:rPr lang="en-US" sz="1100" b="0" dirty="0">
                <a:latin typeface="Arial" charset="0"/>
                <a:cs typeface="Arial" charset="0"/>
              </a:rPr>
              <a:t>$0.02/</a:t>
            </a:r>
            <a:r>
              <a:rPr lang="en-US" sz="1100" b="0" dirty="0">
                <a:latin typeface="Arial" charset="0"/>
              </a:rPr>
              <a:t>ft</a:t>
            </a:r>
            <a:r>
              <a:rPr lang="en-US" sz="1100" b="0" baseline="30000" dirty="0">
                <a:latin typeface="Arial" charset="0"/>
              </a:rPr>
              <a:t>2</a:t>
            </a:r>
            <a:r>
              <a:rPr lang="en-US" sz="1100" b="0" dirty="0">
                <a:latin typeface="Arial" charset="0"/>
              </a:rPr>
              <a:t> Electric cost @ $0.08/kWh</a:t>
            </a:r>
          </a:p>
        </p:txBody>
      </p:sp>
      <p:sp>
        <p:nvSpPr>
          <p:cNvPr id="6439" name="Text Box 295"/>
          <p:cNvSpPr txBox="1">
            <a:spLocks noChangeArrowheads="1"/>
          </p:cNvSpPr>
          <p:nvPr/>
        </p:nvSpPr>
        <p:spPr bwMode="auto">
          <a:xfrm>
            <a:off x="339724" y="2386532"/>
            <a:ext cx="27844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48" tIns="41024" rIns="82048" bIns="41024">
            <a:spAutoFit/>
          </a:bodyPr>
          <a:lstStyle/>
          <a:p>
            <a:pPr marL="103188" indent="-103188" algn="ctr" defTabSz="820738" eaLnBrk="0" hangingPunct="0"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Operating Costs</a:t>
            </a:r>
            <a:endParaRPr lang="en-US" sz="1100" dirty="0">
              <a:latin typeface="Arial" charset="0"/>
              <a:cs typeface="Arial" charset="0"/>
            </a:endParaRPr>
          </a:p>
          <a:p>
            <a:pPr marL="103188" indent="-103188" defTabSz="820738" eaLnBrk="0" hangingPunct="0">
              <a:buClr>
                <a:schemeClr val="tx1"/>
              </a:buClr>
            </a:pPr>
            <a:r>
              <a:rPr lang="en-US" sz="1000" b="0" dirty="0">
                <a:latin typeface="Arial" charset="0"/>
                <a:cs typeface="Arial" charset="0"/>
              </a:rPr>
              <a:t>Based on 5,215 Heating Degree Days @ 65°</a:t>
            </a:r>
          </a:p>
          <a:p>
            <a:pPr marL="103188" indent="-103188" defTabSz="820738" eaLnBrk="0" hangingPunct="0">
              <a:lnSpc>
                <a:spcPct val="50000"/>
              </a:lnSpc>
              <a:buClr>
                <a:schemeClr val="tx1"/>
              </a:buClr>
            </a:pPr>
            <a:endParaRPr lang="en-US" sz="1000" b="0" dirty="0">
              <a:latin typeface="Arial" charset="0"/>
              <a:cs typeface="Arial" charset="0"/>
            </a:endParaRPr>
          </a:p>
          <a:p>
            <a:pPr marL="103188" indent="-103188" defTabSz="820738" eaLnBrk="0" hangingPunct="0"/>
            <a:r>
              <a:rPr lang="en-US" sz="1100" b="0" dirty="0">
                <a:latin typeface="Arial" charset="0"/>
                <a:cs typeface="Arial" charset="0"/>
              </a:rPr>
              <a:t>$0.14/ft</a:t>
            </a:r>
            <a:r>
              <a:rPr lang="en-US" sz="1100" b="0" baseline="30000" dirty="0">
                <a:latin typeface="Arial" charset="0"/>
                <a:cs typeface="Arial" charset="0"/>
              </a:rPr>
              <a:t>2 </a:t>
            </a:r>
            <a:r>
              <a:rPr lang="en-US" sz="1100" b="0" dirty="0">
                <a:latin typeface="Arial" charset="0"/>
                <a:cs typeface="Arial" charset="0"/>
              </a:rPr>
              <a:t>Gas cost @ $1.00/</a:t>
            </a:r>
            <a:r>
              <a:rPr lang="en-US" sz="1100" b="0" dirty="0" err="1">
                <a:latin typeface="Arial" charset="0"/>
                <a:cs typeface="Arial" charset="0"/>
              </a:rPr>
              <a:t>therm</a:t>
            </a:r>
            <a:endParaRPr lang="en-US" sz="1100" b="0" dirty="0">
              <a:latin typeface="Arial" charset="0"/>
              <a:cs typeface="Arial" charset="0"/>
            </a:endParaRPr>
          </a:p>
          <a:p>
            <a:pPr marL="103188" indent="-103188" defTabSz="820738" eaLnBrk="0" hangingPunct="0"/>
            <a:r>
              <a:rPr lang="en-US" sz="1100" b="0" dirty="0">
                <a:latin typeface="Arial" charset="0"/>
                <a:cs typeface="Arial" charset="0"/>
              </a:rPr>
              <a:t>$0.01/ft</a:t>
            </a:r>
            <a:r>
              <a:rPr lang="en-US" sz="1100" b="0" baseline="30000" dirty="0">
                <a:latin typeface="Arial" charset="0"/>
                <a:cs typeface="Arial" charset="0"/>
              </a:rPr>
              <a:t>2</a:t>
            </a:r>
            <a:r>
              <a:rPr lang="en-US" sz="1100" b="0" dirty="0">
                <a:latin typeface="Arial" charset="0"/>
                <a:cs typeface="Arial" charset="0"/>
              </a:rPr>
              <a:t> Electric cost @ $0.08/kWh</a:t>
            </a:r>
          </a:p>
        </p:txBody>
      </p:sp>
      <p:sp>
        <p:nvSpPr>
          <p:cNvPr id="6438" name="Text Box 294"/>
          <p:cNvSpPr txBox="1">
            <a:spLocks noChangeArrowheads="1"/>
          </p:cNvSpPr>
          <p:nvPr/>
        </p:nvSpPr>
        <p:spPr bwMode="auto">
          <a:xfrm>
            <a:off x="3474746" y="847207"/>
            <a:ext cx="22860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48" tIns="41024" rIns="82048" bIns="41024">
            <a:spAutoFit/>
          </a:bodyPr>
          <a:lstStyle/>
          <a:p>
            <a:pPr marL="103188" indent="-103188" defTabSz="820738" eaLnBrk="0" hangingPunct="0"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Building Specifications</a:t>
            </a:r>
          </a:p>
          <a:p>
            <a:pPr marL="103188" indent="-103188" defTabSz="820738" eaLnBrk="0" hangingPunct="0">
              <a:buFontTx/>
              <a:buChar char="•"/>
            </a:pPr>
            <a:r>
              <a:rPr lang="en-US" sz="1100" b="0" dirty="0">
                <a:latin typeface="Arial" charset="0"/>
                <a:cs typeface="Arial" charset="0"/>
              </a:rPr>
              <a:t>1,291,950 ft</a:t>
            </a:r>
            <a:r>
              <a:rPr lang="en-US" sz="1100" b="0" baseline="30000" dirty="0">
                <a:latin typeface="Arial" charset="0"/>
                <a:cs typeface="Arial" charset="0"/>
              </a:rPr>
              <a:t>2</a:t>
            </a:r>
            <a:r>
              <a:rPr lang="en-US" sz="1100" b="0" dirty="0">
                <a:latin typeface="Arial" charset="0"/>
                <a:cs typeface="Arial" charset="0"/>
              </a:rPr>
              <a:t> x 36’ high</a:t>
            </a:r>
          </a:p>
          <a:p>
            <a:pPr marL="103188" indent="-103188" defTabSz="820738" eaLnBrk="0" hangingPunct="0">
              <a:buFontTx/>
              <a:buChar char="•"/>
            </a:pPr>
            <a:r>
              <a:rPr lang="en-US" sz="1100" b="0" dirty="0">
                <a:latin typeface="Arial" charset="0"/>
                <a:cs typeface="Arial" charset="0"/>
              </a:rPr>
              <a:t>R-19 Roof / R-10 Walls</a:t>
            </a:r>
          </a:p>
          <a:p>
            <a:pPr marL="103188" indent="-103188" defTabSz="820738" eaLnBrk="0" hangingPunct="0">
              <a:buFontTx/>
              <a:buChar char="•"/>
            </a:pPr>
            <a:r>
              <a:rPr lang="en-US" sz="1100" b="0" dirty="0">
                <a:latin typeface="Arial" charset="0"/>
                <a:cs typeface="Arial" charset="0"/>
              </a:rPr>
              <a:t>Located in Topeka, KS</a:t>
            </a:r>
            <a:endParaRPr lang="en-US" sz="1100" b="0" dirty="0">
              <a:latin typeface="Arial" charset="0"/>
            </a:endParaRPr>
          </a:p>
          <a:p>
            <a:pPr marL="103188" indent="-103188" defTabSz="820738" eaLnBrk="0" hangingPunct="0">
              <a:buClr>
                <a:schemeClr val="tx1"/>
              </a:buClr>
            </a:pPr>
            <a:endParaRPr lang="en-US" sz="1100" b="1" u="sng" dirty="0">
              <a:latin typeface="Arial" charset="0"/>
            </a:endParaRPr>
          </a:p>
          <a:p>
            <a:pPr marL="103188" indent="-103188" defTabSz="820738" eaLnBrk="0" hangingPunct="0"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Heating System</a:t>
            </a:r>
          </a:p>
          <a:p>
            <a:pPr marL="103188" indent="-103188" defTabSz="820738" eaLnBrk="0" hangingPunct="0">
              <a:buFontTx/>
              <a:buChar char="•"/>
            </a:pPr>
            <a:r>
              <a:rPr lang="en-US" sz="1100" b="0" dirty="0">
                <a:latin typeface="Arial" charset="0"/>
                <a:cs typeface="Arial" charset="0"/>
              </a:rPr>
              <a:t>(15) </a:t>
            </a:r>
            <a:r>
              <a:rPr lang="en-US" sz="1100" b="0" dirty="0" smtClean="0">
                <a:latin typeface="Arial" charset="0"/>
                <a:cs typeface="Arial" charset="0"/>
              </a:rPr>
              <a:t>HTHV Space </a:t>
            </a:r>
            <a:r>
              <a:rPr lang="en-US" sz="1100" b="0" dirty="0">
                <a:latin typeface="Arial" charset="0"/>
                <a:cs typeface="Arial" charset="0"/>
              </a:rPr>
              <a:t>Heaters</a:t>
            </a:r>
          </a:p>
          <a:p>
            <a:pPr marL="103188" indent="-103188" defTabSz="820738" eaLnBrk="0" hangingPunct="0">
              <a:buFontTx/>
              <a:buChar char="•"/>
            </a:pPr>
            <a:r>
              <a:rPr lang="en-US" sz="1100" b="0" dirty="0">
                <a:latin typeface="Arial" charset="0"/>
                <a:cs typeface="Arial" charset="0"/>
              </a:rPr>
              <a:t>Roof top mounting</a:t>
            </a:r>
          </a:p>
          <a:p>
            <a:pPr marL="103188" indent="-103188" defTabSz="820738" eaLnBrk="0" hangingPunct="0">
              <a:buFontTx/>
              <a:buChar char="•"/>
            </a:pPr>
            <a:r>
              <a:rPr lang="en-US" sz="1100" b="0" dirty="0">
                <a:latin typeface="Arial" charset="0"/>
                <a:cs typeface="Arial" charset="0"/>
              </a:rPr>
              <a:t>27,806 MBH total</a:t>
            </a:r>
          </a:p>
          <a:p>
            <a:pPr marL="103188" indent="-103188" defTabSz="820738" eaLnBrk="0" hangingPunct="0">
              <a:buFontTx/>
              <a:buChar char="•"/>
            </a:pPr>
            <a:r>
              <a:rPr lang="en-US" sz="1100" b="0" dirty="0">
                <a:latin typeface="Arial" charset="0"/>
                <a:cs typeface="Arial" charset="0"/>
              </a:rPr>
              <a:t>132,340 CFM total </a:t>
            </a:r>
          </a:p>
          <a:p>
            <a:pPr marL="103188" indent="-103188" defTabSz="820738" eaLnBrk="0" hangingPunct="0">
              <a:buFontTx/>
              <a:buChar char="•"/>
            </a:pPr>
            <a:r>
              <a:rPr lang="en-US" sz="1100" b="0" dirty="0">
                <a:latin typeface="Arial" charset="0"/>
                <a:cs typeface="Arial" charset="0"/>
              </a:rPr>
              <a:t>95 HP total</a:t>
            </a:r>
          </a:p>
        </p:txBody>
      </p:sp>
      <p:sp>
        <p:nvSpPr>
          <p:cNvPr id="6356" name="Text Box 212"/>
          <p:cNvSpPr txBox="1">
            <a:spLocks noChangeArrowheads="1"/>
          </p:cNvSpPr>
          <p:nvPr/>
        </p:nvSpPr>
        <p:spPr bwMode="auto">
          <a:xfrm>
            <a:off x="255619" y="1392517"/>
            <a:ext cx="2590800" cy="29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marL="103188" indent="-103188" defTabSz="820738" eaLnBrk="0" hangingPunct="0">
              <a:spcBef>
                <a:spcPct val="25000"/>
              </a:spcBef>
            </a:pPr>
            <a:r>
              <a:rPr lang="en-US" sz="1400" b="1" dirty="0" smtClean="0">
                <a:latin typeface="Arial" charset="0"/>
              </a:rPr>
              <a:t>HTHV Space </a:t>
            </a:r>
            <a:r>
              <a:rPr lang="en-US" sz="1400" b="1" dirty="0">
                <a:latin typeface="Arial" charset="0"/>
              </a:rPr>
              <a:t>Heaters</a:t>
            </a:r>
          </a:p>
        </p:txBody>
      </p:sp>
      <p:sp>
        <p:nvSpPr>
          <p:cNvPr id="6374" name="Text Box 230"/>
          <p:cNvSpPr txBox="1">
            <a:spLocks noChangeArrowheads="1"/>
          </p:cNvSpPr>
          <p:nvPr/>
        </p:nvSpPr>
        <p:spPr bwMode="auto">
          <a:xfrm>
            <a:off x="0" y="6667429"/>
            <a:ext cx="3404513" cy="19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48" tIns="41024" rIns="82048" bIns="41024">
            <a:spAutoFit/>
          </a:bodyPr>
          <a:lstStyle/>
          <a:p>
            <a:pPr defTabSz="820738" eaLnBrk="0" hangingPunct="0"/>
            <a:r>
              <a:rPr lang="en-US" sz="700" i="1" dirty="0">
                <a:latin typeface="Arial" charset="0"/>
              </a:rPr>
              <a:t>Copyright </a:t>
            </a:r>
            <a:r>
              <a:rPr lang="en-US" sz="700" i="1" dirty="0" smtClean="0">
                <a:latin typeface="Symbol" pitchFamily="18" charset="2"/>
              </a:rPr>
              <a:t> </a:t>
            </a:r>
            <a:r>
              <a:rPr lang="en-US" sz="700" i="1" dirty="0" smtClean="0">
                <a:latin typeface="Arial" charset="0"/>
              </a:rPr>
              <a:t>2006      </a:t>
            </a:r>
            <a:r>
              <a:rPr lang="en-US" sz="700" i="1" dirty="0">
                <a:latin typeface="Arial" charset="0"/>
              </a:rPr>
              <a:t>Cambridge Engineering, </a:t>
            </a:r>
            <a:r>
              <a:rPr lang="en-US" sz="700" i="1" dirty="0" smtClean="0">
                <a:latin typeface="Arial" charset="0"/>
              </a:rPr>
              <a:t>Inc.      All </a:t>
            </a:r>
            <a:r>
              <a:rPr lang="en-US" sz="700" i="1" dirty="0">
                <a:latin typeface="Arial" charset="0"/>
              </a:rPr>
              <a:t>Rights Reserved</a:t>
            </a:r>
          </a:p>
        </p:txBody>
      </p:sp>
      <p:sp>
        <p:nvSpPr>
          <p:cNvPr id="6415" name="Text Box 271"/>
          <p:cNvSpPr txBox="1">
            <a:spLocks noChangeArrowheads="1"/>
          </p:cNvSpPr>
          <p:nvPr/>
        </p:nvSpPr>
        <p:spPr bwMode="auto">
          <a:xfrm>
            <a:off x="308948" y="3290474"/>
            <a:ext cx="2895600" cy="29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marL="103188" indent="-103188" defTabSz="820738" eaLnBrk="0" hangingPunct="0">
              <a:spcBef>
                <a:spcPct val="25000"/>
              </a:spcBef>
            </a:pPr>
            <a:r>
              <a:rPr lang="en-US" sz="1400" b="1" dirty="0">
                <a:latin typeface="Arial" charset="0"/>
              </a:rPr>
              <a:t>Draw Thru Make-up Air Heaters</a:t>
            </a:r>
          </a:p>
        </p:txBody>
      </p:sp>
      <p:sp>
        <p:nvSpPr>
          <p:cNvPr id="6416" name="Text Box 272"/>
          <p:cNvSpPr txBox="1">
            <a:spLocks noChangeArrowheads="1"/>
          </p:cNvSpPr>
          <p:nvPr/>
        </p:nvSpPr>
        <p:spPr bwMode="auto">
          <a:xfrm>
            <a:off x="3465740" y="3267592"/>
            <a:ext cx="26670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48" tIns="41024" rIns="82048" bIns="41024">
            <a:spAutoFit/>
          </a:bodyPr>
          <a:lstStyle/>
          <a:p>
            <a:pPr marL="103188" indent="-103188" defTabSz="820738" eaLnBrk="0" hangingPunct="0"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Building Specifications</a:t>
            </a:r>
          </a:p>
          <a:p>
            <a:pPr marL="103188" indent="-103188" defTabSz="820738" eaLnBrk="0" hangingPunct="0"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  <a:cs typeface="Arial" charset="0"/>
              </a:rPr>
              <a:t>1,291,950 </a:t>
            </a:r>
            <a:r>
              <a:rPr lang="en-US" sz="1100" b="0" dirty="0">
                <a:latin typeface="Arial" charset="0"/>
              </a:rPr>
              <a:t>ft</a:t>
            </a:r>
            <a:r>
              <a:rPr lang="en-US" sz="1100" b="0" baseline="30000" dirty="0">
                <a:latin typeface="Arial" charset="0"/>
              </a:rPr>
              <a:t>2</a:t>
            </a:r>
            <a:r>
              <a:rPr lang="en-US" sz="1100" b="0" dirty="0">
                <a:latin typeface="Arial" charset="0"/>
              </a:rPr>
              <a:t> x 36’ high</a:t>
            </a:r>
          </a:p>
          <a:p>
            <a:pPr marL="103188" indent="-103188" defTabSz="820738" eaLnBrk="0" hangingPunct="0"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R-19 Roof / R-10 Walls</a:t>
            </a:r>
          </a:p>
          <a:p>
            <a:pPr marL="103188" indent="-103188" defTabSz="820738" eaLnBrk="0" hangingPunct="0"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Located in Columbus, OH</a:t>
            </a:r>
          </a:p>
          <a:p>
            <a:pPr marL="103188" indent="-103188" defTabSz="820738" eaLnBrk="0" hangingPunct="0">
              <a:lnSpc>
                <a:spcPct val="125000"/>
              </a:lnSpc>
              <a:buClr>
                <a:schemeClr val="tx1"/>
              </a:buClr>
            </a:pPr>
            <a:endParaRPr lang="en-US" sz="1100" b="1" u="sng" dirty="0">
              <a:latin typeface="Arial" charset="0"/>
            </a:endParaRPr>
          </a:p>
          <a:p>
            <a:pPr marL="103188" indent="-103188" defTabSz="820738" eaLnBrk="0" hangingPunct="0">
              <a:lnSpc>
                <a:spcPct val="125000"/>
              </a:lnSpc>
              <a:buClr>
                <a:schemeClr val="tx1"/>
              </a:buClr>
            </a:pPr>
            <a:r>
              <a:rPr lang="en-US" sz="1100" b="1" dirty="0">
                <a:latin typeface="Arial" charset="0"/>
              </a:rPr>
              <a:t>Heating Systems</a:t>
            </a:r>
          </a:p>
          <a:p>
            <a:pPr marL="103188" indent="-103188" defTabSz="820738" eaLnBrk="0" hangingPunct="0"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(15) Draw Thru Make-up Air Heaters</a:t>
            </a:r>
          </a:p>
          <a:p>
            <a:pPr marL="103188" indent="-103188" defTabSz="820738" eaLnBrk="0" hangingPunct="0"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  <a:cs typeface="Arial" charset="0"/>
              </a:rPr>
              <a:t>Roof top mounting</a:t>
            </a:r>
            <a:endParaRPr lang="en-US" sz="1100" b="0" dirty="0">
              <a:latin typeface="Arial" charset="0"/>
            </a:endParaRPr>
          </a:p>
          <a:p>
            <a:pPr marL="103188" indent="-103188" defTabSz="820738" eaLnBrk="0" hangingPunct="0"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30,315 MBH total</a:t>
            </a:r>
          </a:p>
          <a:p>
            <a:pPr marL="103188" indent="-103188" defTabSz="820738" eaLnBrk="0" hangingPunct="0"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210,000 CFM total </a:t>
            </a:r>
          </a:p>
          <a:p>
            <a:pPr marL="103188" indent="-103188" defTabSz="820738" eaLnBrk="0" hangingPunct="0">
              <a:buClr>
                <a:schemeClr val="tx1"/>
              </a:buClr>
              <a:buFontTx/>
              <a:buChar char="•"/>
            </a:pPr>
            <a:r>
              <a:rPr lang="en-US" sz="1100" b="0" dirty="0">
                <a:latin typeface="Arial" charset="0"/>
              </a:rPr>
              <a:t>150 HP total</a:t>
            </a:r>
          </a:p>
          <a:p>
            <a:pPr marL="103188" indent="-103188" defTabSz="820738" eaLnBrk="0" hangingPunct="0">
              <a:buClr>
                <a:schemeClr val="tx1"/>
              </a:buClr>
              <a:buFontTx/>
              <a:buChar char="•"/>
            </a:pPr>
            <a:endParaRPr lang="en-US" sz="1100" dirty="0">
              <a:latin typeface="Arial" charset="0"/>
            </a:endParaRPr>
          </a:p>
        </p:txBody>
      </p:sp>
      <p:sp>
        <p:nvSpPr>
          <p:cNvPr id="6420" name="Text Box 276"/>
          <p:cNvSpPr txBox="1">
            <a:spLocks noChangeArrowheads="1"/>
          </p:cNvSpPr>
          <p:nvPr/>
        </p:nvSpPr>
        <p:spPr bwMode="auto">
          <a:xfrm>
            <a:off x="5854960" y="5480050"/>
            <a:ext cx="3429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48" tIns="41024" rIns="82048" bIns="41024">
            <a:spAutoFit/>
          </a:bodyPr>
          <a:lstStyle/>
          <a:p>
            <a:pPr marL="103188" indent="-103188" algn="ctr" defTabSz="820738" eaLnBrk="0" hangingPunct="0"/>
            <a:r>
              <a:rPr lang="en-US" sz="1000" dirty="0">
                <a:latin typeface="Arial" charset="0"/>
              </a:rPr>
              <a:t>28° indoor temperature variation</a:t>
            </a:r>
          </a:p>
        </p:txBody>
      </p:sp>
      <p:sp>
        <p:nvSpPr>
          <p:cNvPr id="6428" name="Text Box 284"/>
          <p:cNvSpPr txBox="1">
            <a:spLocks noChangeArrowheads="1"/>
          </p:cNvSpPr>
          <p:nvPr/>
        </p:nvSpPr>
        <p:spPr bwMode="auto">
          <a:xfrm>
            <a:off x="6235960" y="3254375"/>
            <a:ext cx="26320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48" tIns="41024" rIns="82048" bIns="41024">
            <a:spAutoFit/>
          </a:bodyPr>
          <a:lstStyle/>
          <a:p>
            <a:pPr marL="103188" indent="-103188" algn="ctr" defTabSz="820738" eaLnBrk="0" hangingPunct="0">
              <a:buClr>
                <a:schemeClr val="tx1"/>
              </a:buClr>
            </a:pPr>
            <a:r>
              <a:rPr lang="en-US" sz="1100" dirty="0">
                <a:latin typeface="Arial" charset="0"/>
              </a:rPr>
              <a:t>Performance</a:t>
            </a:r>
          </a:p>
        </p:txBody>
      </p:sp>
      <p:sp>
        <p:nvSpPr>
          <p:cNvPr id="6437" name="Text Box 293"/>
          <p:cNvSpPr txBox="1">
            <a:spLocks noChangeArrowheads="1"/>
          </p:cNvSpPr>
          <p:nvPr/>
        </p:nvSpPr>
        <p:spPr bwMode="auto">
          <a:xfrm>
            <a:off x="6235960" y="2830339"/>
            <a:ext cx="25908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48" tIns="41024" rIns="82048" bIns="41024">
            <a:spAutoFit/>
          </a:bodyPr>
          <a:lstStyle/>
          <a:p>
            <a:pPr marL="103188" indent="-103188" algn="ctr" defTabSz="820738" eaLnBrk="0" hangingPunct="0"/>
            <a:r>
              <a:rPr lang="en-US" sz="1000" dirty="0">
                <a:latin typeface="Arial" charset="0"/>
                <a:sym typeface="UniversalMath1 BT" pitchFamily="18" charset="2"/>
              </a:rPr>
              <a:t>11</a:t>
            </a:r>
            <a:r>
              <a:rPr lang="en-US" sz="1000" dirty="0">
                <a:latin typeface="Arial" charset="0"/>
              </a:rPr>
              <a:t>° indoor temperature variation</a:t>
            </a:r>
          </a:p>
        </p:txBody>
      </p:sp>
      <p:sp>
        <p:nvSpPr>
          <p:cNvPr id="6446" name="Text Box 302"/>
          <p:cNvSpPr txBox="1">
            <a:spLocks noChangeArrowheads="1"/>
          </p:cNvSpPr>
          <p:nvPr/>
        </p:nvSpPr>
        <p:spPr bwMode="auto">
          <a:xfrm>
            <a:off x="3548488" y="2801316"/>
            <a:ext cx="14478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48" tIns="41024" rIns="82048" bIns="41024">
            <a:spAutoFit/>
          </a:bodyPr>
          <a:lstStyle/>
          <a:p>
            <a:pPr marL="103188" indent="-103188" algn="ctr" defTabSz="820738" eaLnBrk="0" hangingPunct="0">
              <a:buClr>
                <a:schemeClr val="tx1"/>
              </a:buClr>
            </a:pPr>
            <a:r>
              <a:rPr lang="en-US" sz="1100" b="1" dirty="0">
                <a:solidFill>
                  <a:srgbClr val="FF0000"/>
                </a:solidFill>
                <a:latin typeface="Arial" charset="0"/>
              </a:rPr>
              <a:t>$0.</a:t>
            </a:r>
            <a:r>
              <a:rPr lang="en-US" sz="1100" b="1" dirty="0">
                <a:solidFill>
                  <a:srgbClr val="FF0000"/>
                </a:solidFill>
                <a:latin typeface="Arial" charset="0"/>
                <a:cs typeface="Arial" charset="0"/>
              </a:rPr>
              <a:t>15/</a:t>
            </a:r>
            <a:r>
              <a:rPr lang="en-US" sz="1100" b="1" dirty="0">
                <a:solidFill>
                  <a:srgbClr val="FF0000"/>
                </a:solidFill>
                <a:latin typeface="Arial" charset="0"/>
              </a:rPr>
              <a:t>ft</a:t>
            </a:r>
            <a:r>
              <a:rPr lang="en-US" sz="1100" b="1" baseline="30000" dirty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1100" b="1" dirty="0">
                <a:solidFill>
                  <a:srgbClr val="FF0000"/>
                </a:solidFill>
                <a:latin typeface="Arial" charset="0"/>
              </a:rPr>
              <a:t> Total cost</a:t>
            </a:r>
            <a:endParaRPr lang="en-US" sz="11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6447" name="Text Box 303"/>
          <p:cNvSpPr txBox="1">
            <a:spLocks noChangeArrowheads="1"/>
          </p:cNvSpPr>
          <p:nvPr/>
        </p:nvSpPr>
        <p:spPr bwMode="auto">
          <a:xfrm>
            <a:off x="3557494" y="5284097"/>
            <a:ext cx="14478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48" tIns="41024" rIns="82048" bIns="41024">
            <a:spAutoFit/>
          </a:bodyPr>
          <a:lstStyle/>
          <a:p>
            <a:pPr marL="103188" indent="-103188" algn="ctr" defTabSz="820738" eaLnBrk="0" hangingPunct="0">
              <a:buClr>
                <a:schemeClr val="tx1"/>
              </a:buClr>
            </a:pPr>
            <a:r>
              <a:rPr lang="en-US" sz="1100" dirty="0">
                <a:solidFill>
                  <a:srgbClr val="FF0000"/>
                </a:solidFill>
                <a:latin typeface="Arial" charset="0"/>
              </a:rPr>
              <a:t>$0.</a:t>
            </a:r>
            <a:r>
              <a:rPr lang="en-US" sz="1100" dirty="0">
                <a:solidFill>
                  <a:srgbClr val="FF0000"/>
                </a:solidFill>
                <a:latin typeface="Arial" charset="0"/>
                <a:cs typeface="Arial" charset="0"/>
              </a:rPr>
              <a:t>29/</a:t>
            </a:r>
            <a:r>
              <a:rPr lang="en-US" sz="1100" dirty="0">
                <a:solidFill>
                  <a:srgbClr val="FF0000"/>
                </a:solidFill>
                <a:latin typeface="Arial" charset="0"/>
              </a:rPr>
              <a:t>ft</a:t>
            </a:r>
            <a:r>
              <a:rPr lang="en-US" sz="1100" baseline="30000" dirty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1100" dirty="0">
                <a:solidFill>
                  <a:srgbClr val="FF0000"/>
                </a:solidFill>
                <a:latin typeface="Arial" charset="0"/>
              </a:rPr>
              <a:t> Total cost</a:t>
            </a:r>
            <a:endParaRPr lang="en-US" sz="11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6451" name="Picture 307" descr="V:\05. Sales\2. Projects\Target\Topeka\Target-Topeka 001.jpg"/>
          <p:cNvPicPr>
            <a:picLocks noChangeAspect="1" noChangeArrowheads="1"/>
          </p:cNvPicPr>
          <p:nvPr/>
        </p:nvPicPr>
        <p:blipFill>
          <a:blip r:embed="rId4" cstate="print"/>
          <a:srcRect l="5634" t="37558" b="32394"/>
          <a:stretch>
            <a:fillRect/>
          </a:stretch>
        </p:blipFill>
        <p:spPr bwMode="auto">
          <a:xfrm>
            <a:off x="367845" y="1705598"/>
            <a:ext cx="2819400" cy="67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2" name="Picture 308" descr="V:\05. Sales\2. Projects\Target\Columbus\Target Columbus 2005 007.jpg"/>
          <p:cNvPicPr>
            <a:picLocks noChangeAspect="1" noChangeArrowheads="1"/>
          </p:cNvPicPr>
          <p:nvPr/>
        </p:nvPicPr>
        <p:blipFill>
          <a:blip r:embed="rId5" cstate="print"/>
          <a:srcRect t="31126" b="33755"/>
          <a:stretch>
            <a:fillRect/>
          </a:stretch>
        </p:blipFill>
        <p:spPr bwMode="auto">
          <a:xfrm>
            <a:off x="426035" y="3664916"/>
            <a:ext cx="2590800" cy="682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453" name="Object 3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530309"/>
              </p:ext>
            </p:extLst>
          </p:nvPr>
        </p:nvGraphicFramePr>
        <p:xfrm>
          <a:off x="5931160" y="868189"/>
          <a:ext cx="2971800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3" name="Worksheet" r:id="rId6" imgW="8199000" imgH="5256720" progId="Excel.Sheet.8">
                  <p:link updateAutomatic="1"/>
                </p:oleObj>
              </mc:Choice>
              <mc:Fallback>
                <p:oleObj name="Worksheet" r:id="rId6" imgW="8199000" imgH="5256720" progId="Excel.Sheet.8">
                  <p:link updateAutomatic="1"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1160" y="868189"/>
                        <a:ext cx="2971800" cy="203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4" name="Object 3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563669"/>
              </p:ext>
            </p:extLst>
          </p:nvPr>
        </p:nvGraphicFramePr>
        <p:xfrm>
          <a:off x="5931160" y="3476625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4" name="Worksheet" r:id="rId8" imgW="8199000" imgH="5256720" progId="Excel.Sheet.8">
                  <p:link updateAutomatic="1"/>
                </p:oleObj>
              </mc:Choice>
              <mc:Fallback>
                <p:oleObj name="Worksheet" r:id="rId8" imgW="8199000" imgH="5256720" progId="Excel.Sheet.8">
                  <p:link updateAutomatic="1"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1160" y="3476625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65" name="Text Box 221"/>
          <p:cNvSpPr txBox="1">
            <a:spLocks noChangeArrowheads="1"/>
          </p:cNvSpPr>
          <p:nvPr/>
        </p:nvSpPr>
        <p:spPr bwMode="auto">
          <a:xfrm>
            <a:off x="304799" y="5585688"/>
            <a:ext cx="5648596" cy="94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marL="103188" indent="-103188" algn="ctr" defTabSz="820738" eaLnBrk="0" hangingPunct="0">
              <a:spcBef>
                <a:spcPct val="25000"/>
              </a:spcBef>
            </a:pPr>
            <a:r>
              <a:rPr lang="en-US" sz="1400" b="1" dirty="0">
                <a:latin typeface="Arial" charset="0"/>
              </a:rPr>
              <a:t>Summary</a:t>
            </a:r>
          </a:p>
          <a:p>
            <a:pPr marL="103188" indent="-103188" algn="ctr" defTabSz="820738" eaLnBrk="0" hangingPunct="0">
              <a:spcBef>
                <a:spcPct val="25000"/>
              </a:spcBef>
            </a:pPr>
            <a:r>
              <a:rPr lang="en-US" sz="1200" b="0" dirty="0">
                <a:latin typeface="Arial" charset="0"/>
              </a:rPr>
              <a:t>The </a:t>
            </a:r>
            <a:r>
              <a:rPr lang="en-US" sz="1200" b="0" dirty="0" smtClean="0">
                <a:latin typeface="Arial" charset="0"/>
              </a:rPr>
              <a:t>HTHV system </a:t>
            </a:r>
            <a:r>
              <a:rPr lang="en-US" sz="1200" b="0" dirty="0">
                <a:latin typeface="Arial" charset="0"/>
              </a:rPr>
              <a:t>used 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</a:rPr>
              <a:t>47% less</a:t>
            </a:r>
            <a:r>
              <a:rPr lang="en-US" sz="12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200" b="0" dirty="0">
                <a:latin typeface="Arial" charset="0"/>
              </a:rPr>
              <a:t>total energy.</a:t>
            </a:r>
          </a:p>
          <a:p>
            <a:pPr marL="103188" indent="-103188" algn="ctr" defTabSz="820738" eaLnBrk="0" hangingPunct="0">
              <a:spcBef>
                <a:spcPct val="25000"/>
              </a:spcBef>
            </a:pPr>
            <a:r>
              <a:rPr lang="en-US" sz="1200" b="0" dirty="0">
                <a:latin typeface="Arial" charset="0"/>
              </a:rPr>
              <a:t>If the Ohio facility had installed a </a:t>
            </a:r>
            <a:r>
              <a:rPr lang="en-US" sz="1200" b="0" dirty="0" smtClean="0">
                <a:latin typeface="Arial" charset="0"/>
              </a:rPr>
              <a:t>HTHV system </a:t>
            </a:r>
            <a:r>
              <a:rPr lang="en-US" sz="1200" b="0" dirty="0">
                <a:latin typeface="Arial" charset="0"/>
              </a:rPr>
              <a:t>they could have saved approximately </a:t>
            </a:r>
            <a:r>
              <a:rPr lang="en-US" sz="1200" b="1" dirty="0">
                <a:latin typeface="Arial" charset="0"/>
              </a:rPr>
              <a:t>$177,000/year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b="0" dirty="0">
                <a:latin typeface="Arial" charset="0"/>
              </a:rPr>
              <a:t>operating at $0.15/ft</a:t>
            </a:r>
            <a:r>
              <a:rPr lang="en-US" sz="1200" b="0" baseline="30000" dirty="0">
                <a:latin typeface="Arial" charset="0"/>
              </a:rPr>
              <a:t>2  </a:t>
            </a:r>
            <a:r>
              <a:rPr lang="en-US" sz="1200" b="0" dirty="0">
                <a:latin typeface="Arial" charset="0"/>
              </a:rPr>
              <a:t>vs. $0.29/ft</a:t>
            </a:r>
            <a:r>
              <a:rPr lang="en-US" sz="1200" b="0" baseline="30000" dirty="0">
                <a:latin typeface="Arial" charset="0"/>
              </a:rPr>
              <a:t>2</a:t>
            </a:r>
            <a:r>
              <a:rPr lang="en-US" sz="1200" b="0" dirty="0">
                <a:latin typeface="Arial" charset="0"/>
              </a:rPr>
              <a:t>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8213" y="5584581"/>
            <a:ext cx="5719222" cy="10088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0199" y="806692"/>
            <a:ext cx="4525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0738" eaLnBrk="0" hangingPunct="0"/>
            <a:r>
              <a:rPr lang="en-US" sz="1400" b="0" dirty="0" smtClean="0">
                <a:latin typeface="Gill Sans MT"/>
                <a:cs typeface="Gill Sans MT"/>
              </a:rPr>
              <a:t>HTHV Space </a:t>
            </a:r>
            <a:r>
              <a:rPr lang="en-US" sz="1400" b="0" dirty="0">
                <a:latin typeface="Gill Sans MT"/>
                <a:cs typeface="Gill Sans MT"/>
              </a:rPr>
              <a:t>Heaters vs. </a:t>
            </a:r>
            <a:br>
              <a:rPr lang="en-US" sz="1400" b="0" dirty="0">
                <a:latin typeface="Gill Sans MT"/>
                <a:cs typeface="Gill Sans MT"/>
              </a:rPr>
            </a:br>
            <a:r>
              <a:rPr lang="en-US" sz="1400" b="0" dirty="0">
                <a:latin typeface="Gill Sans MT"/>
                <a:cs typeface="Gill Sans MT"/>
              </a:rPr>
              <a:t>Draw Thru Make-up Air</a:t>
            </a:r>
          </a:p>
        </p:txBody>
      </p:sp>
      <p:sp>
        <p:nvSpPr>
          <p:cNvPr id="33" name="Text Box 284"/>
          <p:cNvSpPr txBox="1">
            <a:spLocks noChangeArrowheads="1"/>
          </p:cNvSpPr>
          <p:nvPr/>
        </p:nvSpPr>
        <p:spPr bwMode="auto">
          <a:xfrm>
            <a:off x="6163194" y="605477"/>
            <a:ext cx="26320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48" tIns="41024" rIns="82048" bIns="41024">
            <a:spAutoFit/>
          </a:bodyPr>
          <a:lstStyle/>
          <a:p>
            <a:pPr marL="103188" indent="-103188" algn="ctr" defTabSz="820738" eaLnBrk="0" hangingPunct="0">
              <a:buClr>
                <a:schemeClr val="tx1"/>
              </a:buClr>
            </a:pPr>
            <a:r>
              <a:rPr lang="en-US" sz="1100" dirty="0">
                <a:latin typeface="Arial" charset="0"/>
              </a:rPr>
              <a:t>Performance</a:t>
            </a:r>
          </a:p>
        </p:txBody>
      </p:sp>
      <p:sp>
        <p:nvSpPr>
          <p:cNvPr id="34" name="Line 254"/>
          <p:cNvSpPr>
            <a:spLocks noChangeShapeType="1"/>
          </p:cNvSpPr>
          <p:nvPr/>
        </p:nvSpPr>
        <p:spPr bwMode="auto">
          <a:xfrm>
            <a:off x="316852" y="3239419"/>
            <a:ext cx="83089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299940" y="381000"/>
            <a:ext cx="3200400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BC2935"/>
                </a:solidFill>
                <a:latin typeface="Gill Sans MT"/>
                <a:cs typeface="Gill Sans MT"/>
              </a:rPr>
              <a:t>Comparative Case Study</a:t>
            </a:r>
            <a:endParaRPr lang="en-US" sz="2000" dirty="0">
              <a:solidFill>
                <a:srgbClr val="BC2935"/>
              </a:solidFill>
              <a:latin typeface="Gill Sans SemiBold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80696" y="205448"/>
            <a:ext cx="8663304" cy="108327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3</a:t>
            </a:r>
            <a:r>
              <a:rPr lang="en-US" sz="3200" b="1" baseline="30000" dirty="0" smtClean="0">
                <a:solidFill>
                  <a:srgbClr val="C00000"/>
                </a:solidFill>
                <a:latin typeface="Gill Sans MT"/>
                <a:cs typeface="Gill Sans MT"/>
              </a:rPr>
              <a:t>rd</a:t>
            </a:r>
            <a:r>
              <a:rPr lang="en-US" sz="32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 Party Energy Modeling (</a:t>
            </a:r>
            <a:r>
              <a:rPr lang="en-US" sz="3200" b="1" dirty="0" err="1" smtClean="0">
                <a:solidFill>
                  <a:srgbClr val="C00000"/>
                </a:solidFill>
                <a:latin typeface="Gill Sans MT"/>
                <a:cs typeface="Gill Sans MT"/>
              </a:rPr>
              <a:t>EnergyPlus</a:t>
            </a:r>
            <a:r>
              <a:rPr lang="en-US" sz="32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)</a:t>
            </a:r>
          </a:p>
        </p:txBody>
      </p:sp>
      <p:pic>
        <p:nvPicPr>
          <p:cNvPr id="12" name="Content Placeholder 11" descr="EnergyChar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4346" y="1105192"/>
            <a:ext cx="7772400" cy="4530112"/>
          </a:xfrm>
        </p:spPr>
      </p:pic>
      <p:sp>
        <p:nvSpPr>
          <p:cNvPr id="9" name="TextBox 8"/>
          <p:cNvSpPr txBox="1"/>
          <p:nvPr/>
        </p:nvSpPr>
        <p:spPr>
          <a:xfrm>
            <a:off x="249478" y="5373797"/>
            <a:ext cx="324050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38% Gas Savings and 93% Electrical Savings over AHRAE 90.1 Energy Standard</a:t>
            </a:r>
            <a:endParaRPr lang="en-US" sz="2000" dirty="0">
              <a:latin typeface="+mn-lt"/>
            </a:endParaRPr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 bwMode="auto">
          <a:xfrm flipV="1">
            <a:off x="3489983" y="3956703"/>
            <a:ext cx="1346937" cy="20788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9" idx="3"/>
          </p:cNvCxnSpPr>
          <p:nvPr/>
        </p:nvCxnSpPr>
        <p:spPr bwMode="auto">
          <a:xfrm flipV="1">
            <a:off x="3489983" y="3931065"/>
            <a:ext cx="3286832" cy="21044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+mn-lt"/>
                <a:ea typeface="ＭＳ Ｐゴシック"/>
                <a:cs typeface="ＭＳ Ｐゴシック"/>
              </a:rPr>
              <a:t>Review:  Key HTHV Education Statements</a:t>
            </a:r>
            <a:endParaRPr lang="en-US" sz="3600" b="0" baseline="30000" dirty="0" smtClean="0">
              <a:latin typeface="+mn-lt"/>
              <a:ea typeface="ＭＳ Ｐゴシック"/>
              <a:cs typeface="ＭＳ Ｐゴシック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20412083"/>
              </p:ext>
            </p:extLst>
          </p:nvPr>
        </p:nvGraphicFramePr>
        <p:xfrm>
          <a:off x="1782791" y="1536097"/>
          <a:ext cx="5534025" cy="434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95" y="1236165"/>
            <a:ext cx="1489735" cy="1411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730" y="4313478"/>
            <a:ext cx="1410070" cy="13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056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4491757" y="601617"/>
            <a:ext cx="4817077" cy="1998100"/>
            <a:chOff x="4491757" y="601617"/>
            <a:chExt cx="4817077" cy="1998100"/>
          </a:xfrm>
        </p:grpSpPr>
        <p:pic>
          <p:nvPicPr>
            <p:cNvPr id="15364" name="Picture 4" descr="https://encrypted-tbn2.gstatic.com/images?q=tbn:ANd9GcSjetA3bjASMFFTVQI5XKLoUv6XYfMnfotgfvqvupo_k6UVOMM2"/>
            <p:cNvPicPr>
              <a:picLocks noChangeAspect="1" noChangeArrowheads="1"/>
            </p:cNvPicPr>
            <p:nvPr/>
          </p:nvPicPr>
          <p:blipFill>
            <a:blip r:embed="rId2" cstate="print"/>
            <a:srcRect t="26148" r="30501"/>
            <a:stretch>
              <a:fillRect/>
            </a:stretch>
          </p:blipFill>
          <p:spPr bwMode="auto">
            <a:xfrm>
              <a:off x="4491757" y="601617"/>
              <a:ext cx="1319134" cy="13971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7518739" y="1200757"/>
              <a:ext cx="17900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6 x High Efficiency</a:t>
              </a:r>
            </a:p>
            <a:p>
              <a:pPr algn="ctr"/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Unit Heaters</a:t>
              </a:r>
            </a:p>
          </p:txBody>
        </p:sp>
        <p:pic>
          <p:nvPicPr>
            <p:cNvPr id="19" name="Picture 4" descr="https://encrypted-tbn2.gstatic.com/images?q=tbn:ANd9GcSjetA3bjASMFFTVQI5XKLoUv6XYfMnfotgfvqvupo_k6UVOMM2"/>
            <p:cNvPicPr>
              <a:picLocks noChangeAspect="1" noChangeArrowheads="1"/>
            </p:cNvPicPr>
            <p:nvPr/>
          </p:nvPicPr>
          <p:blipFill>
            <a:blip r:embed="rId2" cstate="print"/>
            <a:srcRect t="26148" r="30501"/>
            <a:stretch>
              <a:fillRect/>
            </a:stretch>
          </p:blipFill>
          <p:spPr bwMode="auto">
            <a:xfrm>
              <a:off x="4793681" y="713760"/>
              <a:ext cx="1319134" cy="13971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4" descr="https://encrypted-tbn2.gstatic.com/images?q=tbn:ANd9GcSjetA3bjASMFFTVQI5XKLoUv6XYfMnfotgfvqvupo_k6UVOMM2"/>
            <p:cNvPicPr>
              <a:picLocks noChangeAspect="1" noChangeArrowheads="1"/>
            </p:cNvPicPr>
            <p:nvPr/>
          </p:nvPicPr>
          <p:blipFill>
            <a:blip r:embed="rId2" cstate="print"/>
            <a:srcRect t="26148" r="30501"/>
            <a:stretch>
              <a:fillRect/>
            </a:stretch>
          </p:blipFill>
          <p:spPr bwMode="auto">
            <a:xfrm>
              <a:off x="5138739" y="851782"/>
              <a:ext cx="1319134" cy="13971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4" descr="https://encrypted-tbn2.gstatic.com/images?q=tbn:ANd9GcSjetA3bjASMFFTVQI5XKLoUv6XYfMnfotgfvqvupo_k6UVOMM2"/>
            <p:cNvPicPr>
              <a:picLocks noChangeAspect="1" noChangeArrowheads="1"/>
            </p:cNvPicPr>
            <p:nvPr/>
          </p:nvPicPr>
          <p:blipFill>
            <a:blip r:embed="rId2" cstate="print"/>
            <a:srcRect t="26148" r="30501"/>
            <a:stretch>
              <a:fillRect/>
            </a:stretch>
          </p:blipFill>
          <p:spPr bwMode="auto">
            <a:xfrm>
              <a:off x="5506798" y="969677"/>
              <a:ext cx="1319134" cy="13971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4" descr="https://encrypted-tbn2.gstatic.com/images?q=tbn:ANd9GcSjetA3bjASMFFTVQI5XKLoUv6XYfMnfotgfvqvupo_k6UVOMM2"/>
            <p:cNvPicPr>
              <a:picLocks noChangeAspect="1" noChangeArrowheads="1"/>
            </p:cNvPicPr>
            <p:nvPr/>
          </p:nvPicPr>
          <p:blipFill>
            <a:blip r:embed="rId2" cstate="print"/>
            <a:srcRect t="26148" r="30501"/>
            <a:stretch>
              <a:fillRect/>
            </a:stretch>
          </p:blipFill>
          <p:spPr bwMode="auto">
            <a:xfrm>
              <a:off x="5860481" y="1073194"/>
              <a:ext cx="1319134" cy="13971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4" descr="https://encrypted-tbn2.gstatic.com/images?q=tbn:ANd9GcSjetA3bjASMFFTVQI5XKLoUv6XYfMnfotgfvqvupo_k6UVOMM2"/>
            <p:cNvPicPr>
              <a:picLocks noChangeAspect="1" noChangeArrowheads="1"/>
            </p:cNvPicPr>
            <p:nvPr/>
          </p:nvPicPr>
          <p:blipFill>
            <a:blip r:embed="rId2" cstate="print"/>
            <a:srcRect t="26148" r="30501"/>
            <a:stretch>
              <a:fillRect/>
            </a:stretch>
          </p:blipFill>
          <p:spPr bwMode="auto">
            <a:xfrm>
              <a:off x="6205538" y="1202590"/>
              <a:ext cx="1319134" cy="13971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Equal 6"/>
          <p:cNvSpPr/>
          <p:nvPr/>
        </p:nvSpPr>
        <p:spPr bwMode="auto">
          <a:xfrm>
            <a:off x="3660003" y="3015617"/>
            <a:ext cx="914400" cy="914400"/>
          </a:xfrm>
          <a:prstGeom prst="mathEqual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6"/>
          <p:cNvGrpSpPr/>
          <p:nvPr/>
        </p:nvGrpSpPr>
        <p:grpSpPr>
          <a:xfrm>
            <a:off x="4783302" y="2450033"/>
            <a:ext cx="4129130" cy="1499176"/>
            <a:chOff x="4783302" y="2450033"/>
            <a:chExt cx="4129130" cy="1499176"/>
          </a:xfrm>
        </p:grpSpPr>
        <p:pic>
          <p:nvPicPr>
            <p:cNvPr id="15362" name="Picture 2" descr="http://files.solidworks.com/InternalMarketing/PressRoom/Machinery/Element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83302" y="3053325"/>
              <a:ext cx="2158584" cy="813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Plus 7"/>
            <p:cNvSpPr/>
            <p:nvPr/>
          </p:nvSpPr>
          <p:spPr bwMode="auto">
            <a:xfrm>
              <a:off x="5477942" y="2450033"/>
              <a:ext cx="524656" cy="524656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70003" y="3025879"/>
              <a:ext cx="20424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High Volume Low Speed (HVLS) Fans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76986" y="4339331"/>
            <a:ext cx="3192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1 X 1600 MBH (HTHV)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65826" y="0"/>
            <a:ext cx="8229600" cy="955299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Massive Value for the Money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1031" descr="J:\SALES\Pictures\S-Series\s-cutaway.g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64883"/>
            <a:ext cx="3810000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7"/>
          <p:cNvGrpSpPr/>
          <p:nvPr/>
        </p:nvGrpSpPr>
        <p:grpSpPr>
          <a:xfrm>
            <a:off x="4974092" y="4079247"/>
            <a:ext cx="4090693" cy="1973263"/>
            <a:chOff x="4974092" y="4079247"/>
            <a:chExt cx="4090693" cy="1973263"/>
          </a:xfrm>
        </p:grpSpPr>
        <p:sp>
          <p:nvSpPr>
            <p:cNvPr id="12" name="Plus 11"/>
            <p:cNvSpPr/>
            <p:nvPr/>
          </p:nvSpPr>
          <p:spPr bwMode="auto">
            <a:xfrm>
              <a:off x="5490340" y="4079247"/>
              <a:ext cx="524656" cy="524656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22356" y="4852181"/>
              <a:ext cx="20424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Heated Dedicated Outdoor Air Systems (DOAS)</a:t>
              </a:r>
            </a:p>
          </p:txBody>
        </p:sp>
        <p:pic>
          <p:nvPicPr>
            <p:cNvPr id="1026" name="Picture 2" descr="http://htseng.com/default/Images/Texas/Products/Drycool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74092" y="4845875"/>
              <a:ext cx="2026908" cy="111933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0470084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Simplicity of Design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HTHV</a:t>
            </a:r>
          </a:p>
          <a:p>
            <a:pPr lvl="1"/>
            <a:r>
              <a:rPr lang="en-US" dirty="0" smtClean="0"/>
              <a:t>Single Piece of Equipment</a:t>
            </a:r>
          </a:p>
          <a:p>
            <a:pPr lvl="1"/>
            <a:r>
              <a:rPr lang="en-US" dirty="0" smtClean="0"/>
              <a:t>Single Electrical Connection</a:t>
            </a:r>
          </a:p>
          <a:p>
            <a:pPr lvl="1"/>
            <a:r>
              <a:rPr lang="en-US" dirty="0" smtClean="0"/>
              <a:t>Single Wall Penetration</a:t>
            </a:r>
          </a:p>
          <a:p>
            <a:pPr lvl="1"/>
            <a:r>
              <a:rPr lang="en-US" dirty="0" smtClean="0"/>
              <a:t>Zero Roof Penetrations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199" y="1600201"/>
            <a:ext cx="4336003" cy="3527044"/>
          </a:xfrm>
        </p:spPr>
        <p:txBody>
          <a:bodyPr/>
          <a:lstStyle/>
          <a:p>
            <a:r>
              <a:rPr lang="en-US" dirty="0" smtClean="0"/>
              <a:t>UH’s + HVLS + DOAS</a:t>
            </a:r>
          </a:p>
          <a:p>
            <a:pPr lvl="1"/>
            <a:r>
              <a:rPr lang="en-US" dirty="0" smtClean="0"/>
              <a:t>Multiple Pieces of Equipment</a:t>
            </a:r>
          </a:p>
          <a:p>
            <a:pPr lvl="1"/>
            <a:r>
              <a:rPr lang="en-US" dirty="0" smtClean="0"/>
              <a:t>Multiple Electrical Connections</a:t>
            </a:r>
          </a:p>
          <a:p>
            <a:pPr lvl="1"/>
            <a:r>
              <a:rPr lang="en-US" dirty="0" smtClean="0"/>
              <a:t>Multiple Flue Vents</a:t>
            </a:r>
          </a:p>
          <a:p>
            <a:pPr lvl="1"/>
            <a:r>
              <a:rPr lang="en-US" dirty="0" smtClean="0"/>
              <a:t>One Roof Curb</a:t>
            </a:r>
          </a:p>
          <a:p>
            <a:pPr lvl="1"/>
            <a:r>
              <a:rPr lang="en-US" dirty="0" smtClean="0"/>
              <a:t>Multiple Roof Penetrations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5395871"/>
            <a:ext cx="822960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IMPROVES THE INTEGRITY OF THE BUILDING ENVELOPE</a:t>
            </a:r>
            <a:endParaRPr lang="en-US" sz="32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58594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94100" y="196110"/>
            <a:ext cx="6118280" cy="112062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Key Take-</a:t>
            </a:r>
            <a:r>
              <a:rPr lang="en-US" sz="3600" b="1" dirty="0" err="1" smtClean="0">
                <a:solidFill>
                  <a:srgbClr val="C00000"/>
                </a:solidFill>
                <a:latin typeface="Gill Sans MT"/>
                <a:cs typeface="Gill Sans MT"/>
              </a:rPr>
              <a:t>Aways</a:t>
            </a:r>
            <a:endParaRPr lang="en-US" sz="3600" b="1" dirty="0" smtClean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Widespread use of 100% Outside Air, Direct Fired MAU</a:t>
            </a:r>
          </a:p>
          <a:p>
            <a:pPr lvl="1"/>
            <a:r>
              <a:rPr lang="en-US" sz="2000" dirty="0" smtClean="0"/>
              <a:t>HTHV  Applications (Heating &amp; Ventilating)</a:t>
            </a:r>
          </a:p>
          <a:p>
            <a:pPr lvl="1"/>
            <a:r>
              <a:rPr lang="en-US" sz="2000" dirty="0" smtClean="0"/>
              <a:t>LTLV (Ventilating &amp; Heating)</a:t>
            </a:r>
            <a:endParaRPr lang="en-US" sz="2400" dirty="0" smtClean="0"/>
          </a:p>
          <a:p>
            <a:r>
              <a:rPr lang="en-US" sz="2400" dirty="0" smtClean="0"/>
              <a:t>Inherently Safe Design – </a:t>
            </a:r>
          </a:p>
          <a:p>
            <a:pPr lvl="1"/>
            <a:r>
              <a:rPr lang="en-US" sz="2000" dirty="0" smtClean="0"/>
              <a:t>Ventilation is the Key</a:t>
            </a:r>
          </a:p>
          <a:p>
            <a:pPr lvl="1"/>
            <a:r>
              <a:rPr lang="en-US" sz="2000" dirty="0" smtClean="0"/>
              <a:t>Ventilation air &amp; combustion air delivered by the same device</a:t>
            </a:r>
          </a:p>
          <a:p>
            <a:pPr lvl="1"/>
            <a:r>
              <a:rPr lang="en-US" sz="2000" dirty="0" smtClean="0"/>
              <a:t>Safety Codes</a:t>
            </a:r>
          </a:p>
          <a:p>
            <a:r>
              <a:rPr lang="en-US" sz="2400" dirty="0" smtClean="0"/>
              <a:t>Energy Efficiency Explained (Thermodynamics Lesson) </a:t>
            </a:r>
          </a:p>
          <a:p>
            <a:pPr lvl="1"/>
            <a:r>
              <a:rPr lang="en-US" sz="2000" dirty="0" smtClean="0"/>
              <a:t>Cambridge Building Studies (40-70% Energy Savings)</a:t>
            </a:r>
          </a:p>
          <a:p>
            <a:pPr lvl="1"/>
            <a:r>
              <a:rPr lang="en-US" sz="2000" dirty="0" smtClean="0"/>
              <a:t>Gard Analytics Report (Energy Modeling HTHV)</a:t>
            </a:r>
          </a:p>
          <a:p>
            <a:pPr lvl="1"/>
            <a:r>
              <a:rPr lang="en-US" sz="2000" dirty="0" smtClean="0"/>
              <a:t>DOE Study – HTHV vs. Indirect Fired Unit Heaters</a:t>
            </a:r>
          </a:p>
          <a:p>
            <a:r>
              <a:rPr lang="en-US" sz="2400" dirty="0" smtClean="0"/>
              <a:t>Lowest Total Installed Cost</a:t>
            </a:r>
          </a:p>
          <a:p>
            <a:pPr lvl="1"/>
            <a:r>
              <a:rPr lang="en-US" sz="2000" dirty="0" smtClean="0"/>
              <a:t>Simplicity of Design</a:t>
            </a:r>
          </a:p>
          <a:p>
            <a:pPr lvl="1"/>
            <a:r>
              <a:rPr lang="en-US" sz="2000" dirty="0" smtClean="0"/>
              <a:t>More Systems/Less Equipment</a:t>
            </a:r>
          </a:p>
          <a:p>
            <a:pPr lvl="1"/>
            <a:r>
              <a:rPr lang="en-US" sz="2000" dirty="0" smtClean="0"/>
              <a:t>Less Time &amp; Materials</a:t>
            </a:r>
          </a:p>
          <a:p>
            <a:pPr lvl="1"/>
            <a:r>
              <a:rPr lang="en-US" sz="2000" dirty="0" smtClean="0"/>
              <a:t>Readiness at Install</a:t>
            </a: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375946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7300" y="214786"/>
            <a:ext cx="8335700" cy="115798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ill Sans MT"/>
                <a:cs typeface="Gill Sans MT"/>
              </a:rPr>
              <a:t>Suggested Next Steps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80145" y="1447800"/>
            <a:ext cx="8548098" cy="46482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Site Visit - Join your Cambridge Engineering, Inc.  representative at a local installation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Collaborate on a </a:t>
            </a:r>
            <a:r>
              <a:rPr lang="en-US" sz="2400" u="sng" dirty="0" smtClean="0"/>
              <a:t>future project </a:t>
            </a:r>
            <a:r>
              <a:rPr lang="en-US" sz="2400" dirty="0" smtClean="0"/>
              <a:t>for Cambridge design recommendations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Review a </a:t>
            </a:r>
            <a:r>
              <a:rPr lang="en-US" sz="2400" u="sng" dirty="0" smtClean="0"/>
              <a:t>past project </a:t>
            </a:r>
            <a:r>
              <a:rPr lang="en-US" sz="2400" dirty="0" smtClean="0"/>
              <a:t>for Cambridge design comparison value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Thrill </a:t>
            </a:r>
            <a:r>
              <a:rPr lang="en-US" sz="2400" dirty="0" smtClean="0"/>
              <a:t>your customers</a:t>
            </a:r>
            <a:endParaRPr lang="en-US" sz="2400" b="1" dirty="0" smtClean="0"/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7" name="Picture 44" descr="C:\DESKSCAN\beststnt.bmp"/>
          <p:cNvPicPr>
            <a:picLocks noChangeAspect="1" noChangeArrowheads="1"/>
          </p:cNvPicPr>
          <p:nvPr/>
        </p:nvPicPr>
        <p:blipFill>
          <a:blip r:embed="rId3" cstate="print"/>
          <a:srcRect t="13533" b="43163"/>
          <a:stretch>
            <a:fillRect/>
          </a:stretch>
        </p:blipFill>
        <p:spPr bwMode="auto">
          <a:xfrm>
            <a:off x="1549778" y="4351271"/>
            <a:ext cx="6137108" cy="153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Two Trends</a:t>
            </a:r>
          </a:p>
        </p:txBody>
      </p:sp>
      <p:pic>
        <p:nvPicPr>
          <p:cNvPr id="6147" name="Picture 4" descr="Conflic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79491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97988" y="144145"/>
            <a:ext cx="7532688" cy="996950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endParaRPr lang="en-US" sz="28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j-ea"/>
              <a:cs typeface="+mj-cs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3600" kern="0" dirty="0" smtClean="0">
                <a:solidFill>
                  <a:srgbClr val="C00000"/>
                </a:solidFill>
                <a:latin typeface="Gill Sans MT"/>
                <a:ea typeface="+mj-ea"/>
                <a:cs typeface="Gill Sans MT"/>
              </a:rPr>
              <a:t>Questions</a:t>
            </a:r>
            <a:endParaRPr lang="en-US" sz="3600" kern="0" dirty="0">
              <a:solidFill>
                <a:srgbClr val="C00000"/>
              </a:solidFill>
              <a:latin typeface="Gill Sans MT"/>
              <a:ea typeface="+mj-ea"/>
              <a:cs typeface="Gill Sans MT"/>
            </a:endParaRPr>
          </a:p>
        </p:txBody>
      </p:sp>
      <p:pic>
        <p:nvPicPr>
          <p:cNvPr id="8" name="Picture 7" descr="questioins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478" y="1073756"/>
            <a:ext cx="6804884" cy="5103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Confidential – Cambridge Engineering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  <p:transition spd="med" advClick="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Why Focus on Heating Systems?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3"/>
          </p:nvPr>
        </p:nvSpPr>
        <p:spPr>
          <a:xfrm>
            <a:off x="6801629" y="1052033"/>
            <a:ext cx="2342371" cy="639762"/>
          </a:xfrm>
        </p:spPr>
        <p:txBody>
          <a:bodyPr/>
          <a:lstStyle/>
          <a:p>
            <a:r>
              <a:rPr lang="en-US" dirty="0" smtClean="0"/>
              <a:t>25 Years</a:t>
            </a:r>
            <a:endParaRPr lang="en-US" dirty="0"/>
          </a:p>
        </p:txBody>
      </p:sp>
      <p:pic>
        <p:nvPicPr>
          <p:cNvPr id="7" name="Picture 6" descr="PNNL_Net_Zero_Graph.png"/>
          <p:cNvPicPr>
            <a:picLocks noChangeAspect="1"/>
          </p:cNvPicPr>
          <p:nvPr/>
        </p:nvPicPr>
        <p:blipFill>
          <a:blip r:embed="rId2" cstate="print"/>
          <a:srcRect t="31368"/>
          <a:stretch>
            <a:fillRect/>
          </a:stretch>
        </p:blipFill>
        <p:spPr>
          <a:xfrm>
            <a:off x="107507" y="1679886"/>
            <a:ext cx="6698736" cy="409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309" y="5743164"/>
            <a:ext cx="7161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  End Use Opportunity Analysis from Progress Indicator Results for ASHRAE Standard 90.1-2013</a:t>
            </a:r>
          </a:p>
          <a:p>
            <a:r>
              <a:rPr lang="en-US" sz="1200" dirty="0" smtClean="0"/>
              <a:t>Pacific Northwest National Laboratory</a:t>
            </a:r>
          </a:p>
        </p:txBody>
      </p:sp>
      <p:grpSp>
        <p:nvGrpSpPr>
          <p:cNvPr id="3" name="Group 15"/>
          <p:cNvGrpSpPr/>
          <p:nvPr/>
        </p:nvGrpSpPr>
        <p:grpSpPr>
          <a:xfrm>
            <a:off x="1418460" y="2948382"/>
            <a:ext cx="3282936" cy="461665"/>
            <a:chOff x="1587199" y="3492079"/>
            <a:chExt cx="3280319" cy="440065"/>
          </a:xfrm>
        </p:grpSpPr>
        <p:sp>
          <p:nvSpPr>
            <p:cNvPr id="13" name="TextBox 12"/>
            <p:cNvSpPr txBox="1"/>
            <p:nvPr/>
          </p:nvSpPr>
          <p:spPr>
            <a:xfrm>
              <a:off x="1587199" y="3492079"/>
              <a:ext cx="2130725" cy="440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Desired Line</a:t>
              </a:r>
              <a:endParaRPr lang="en-US" dirty="0"/>
            </a:p>
          </p:txBody>
        </p:sp>
        <p:cxnSp>
          <p:nvCxnSpPr>
            <p:cNvPr id="15" name="Straight Arrow Connector 14"/>
            <p:cNvCxnSpPr>
              <a:stCxn id="13" idx="3"/>
            </p:cNvCxnSpPr>
            <p:nvPr/>
          </p:nvCxnSpPr>
          <p:spPr bwMode="auto">
            <a:xfrm flipV="1">
              <a:off x="3717924" y="3493844"/>
              <a:ext cx="1149594" cy="21826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sp>
        <p:nvSpPr>
          <p:cNvPr id="12" name="Rectangle 11"/>
          <p:cNvSpPr/>
          <p:nvPr/>
        </p:nvSpPr>
        <p:spPr bwMode="auto">
          <a:xfrm>
            <a:off x="1970552" y="2071768"/>
            <a:ext cx="2912000" cy="214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839086" y="2208859"/>
            <a:ext cx="873591" cy="69260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513773" y="1916556"/>
            <a:ext cx="251376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Lighting – 44% Improvement 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6516704" y="2438231"/>
            <a:ext cx="252017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Envelope – 21% Improvement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6510843" y="2933532"/>
            <a:ext cx="24993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Cooling – 27% Improvement  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487396" y="3938786"/>
            <a:ext cx="252498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Overall – 37% Improvement   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6507911" y="3431763"/>
            <a:ext cx="25089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Heating – 1% Improvement 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802038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Savings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265"/>
            <a:ext cx="8229600" cy="64605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To reach the energy savings goals for the whole building, heating system efficiency must improve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1" y="1885637"/>
            <a:ext cx="8382007" cy="38398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5171" y="6198255"/>
            <a:ext cx="5540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Rosenberg et al. 2015. “Roadmap </a:t>
            </a:r>
            <a:r>
              <a:rPr lang="en-US" sz="1400" dirty="0"/>
              <a:t>for the Future </a:t>
            </a:r>
            <a:r>
              <a:rPr lang="en-US" sz="1400" dirty="0" smtClean="0"/>
              <a:t>of Commercial </a:t>
            </a:r>
            <a:r>
              <a:rPr lang="en-US" sz="1400" dirty="0"/>
              <a:t>Energy </a:t>
            </a:r>
            <a:r>
              <a:rPr lang="en-US" sz="1400" dirty="0" smtClean="0"/>
              <a:t>Codes.” Pacific Northwest National Laboratory. January 2015. </a:t>
            </a:r>
            <a:endParaRPr lang="en-US" sz="1400" dirty="0"/>
          </a:p>
        </p:txBody>
      </p:sp>
      <p:cxnSp>
        <p:nvCxnSpPr>
          <p:cNvPr id="14" name="Elbow Connector 13"/>
          <p:cNvCxnSpPr/>
          <p:nvPr/>
        </p:nvCxnSpPr>
        <p:spPr>
          <a:xfrm>
            <a:off x="5212080" y="2331720"/>
            <a:ext cx="1203960" cy="538630"/>
          </a:xfrm>
          <a:prstGeom prst="bentConnector3">
            <a:avLst>
              <a:gd name="adj1" fmla="val 633"/>
            </a:avLst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5-Point Star 15"/>
          <p:cNvSpPr/>
          <p:nvPr/>
        </p:nvSpPr>
        <p:spPr>
          <a:xfrm>
            <a:off x="6096000" y="2495654"/>
            <a:ext cx="640080" cy="64008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36080" y="1939291"/>
            <a:ext cx="2103120" cy="37490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dirty="0" smtClean="0"/>
              <a:t>How can we utilize today’s technology to improve heating system efficiency?</a:t>
            </a:r>
          </a:p>
        </p:txBody>
      </p:sp>
    </p:spTree>
    <p:extLst>
      <p:ext uri="{BB962C8B-B14F-4D97-AF65-F5344CB8AC3E}">
        <p14:creationId xmlns:p14="http://schemas.microsoft.com/office/powerpoint/2010/main" val="428259397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5330"/>
          </a:xfrm>
        </p:spPr>
        <p:txBody>
          <a:bodyPr/>
          <a:lstStyle/>
          <a:p>
            <a:r>
              <a:rPr lang="en-US" dirty="0" smtClean="0"/>
              <a:t>Session Objectives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045200"/>
            <a:ext cx="450850" cy="250825"/>
          </a:xfrm>
        </p:spPr>
        <p:txBody>
          <a:bodyPr/>
          <a:lstStyle/>
          <a:p>
            <a:fld id="{4FFBE989-400D-B94A-945A-5633B3F5FC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44875" y="1556938"/>
            <a:ext cx="8229600" cy="4525962"/>
          </a:xfrm>
        </p:spPr>
        <p:txBody>
          <a:bodyPr>
            <a:no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Understand </a:t>
            </a:r>
            <a:r>
              <a:rPr lang="en-US" sz="2000" dirty="0"/>
              <a:t>how a building can meet its space heating and ventilation needs through </a:t>
            </a:r>
            <a:r>
              <a:rPr lang="en-US" sz="2000" b="1" i="1" dirty="0"/>
              <a:t>100% outside air </a:t>
            </a:r>
            <a:r>
              <a:rPr lang="en-US" sz="2000" b="1" i="1" dirty="0" smtClean="0"/>
              <a:t>direct fired </a:t>
            </a:r>
            <a:r>
              <a:rPr lang="en-US" sz="2000" b="1" i="1" dirty="0"/>
              <a:t>heating </a:t>
            </a:r>
            <a:r>
              <a:rPr lang="en-US" sz="2000" b="1" i="1" dirty="0" smtClean="0"/>
              <a:t>technology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Understand the differences </a:t>
            </a:r>
            <a:r>
              <a:rPr lang="en-US" sz="2000" dirty="0"/>
              <a:t>between </a:t>
            </a:r>
            <a:r>
              <a:rPr lang="en-US" sz="2000" dirty="0" smtClean="0"/>
              <a:t>draw through (</a:t>
            </a:r>
            <a:r>
              <a:rPr lang="en-US" sz="2000" b="1" dirty="0" smtClean="0"/>
              <a:t>MAU</a:t>
            </a:r>
            <a:r>
              <a:rPr lang="en-US" sz="2000" dirty="0" smtClean="0"/>
              <a:t>) and blow through (</a:t>
            </a:r>
            <a:r>
              <a:rPr lang="en-US" sz="2000" b="1" dirty="0" smtClean="0"/>
              <a:t>HTHV</a:t>
            </a:r>
            <a:r>
              <a:rPr lang="en-US" sz="2000" dirty="0" smtClean="0"/>
              <a:t>) technologies</a:t>
            </a:r>
            <a:endParaRPr lang="en-US" sz="2000" b="1" i="1" dirty="0" smtClean="0"/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Understand  the </a:t>
            </a:r>
            <a:r>
              <a:rPr lang="en-US" sz="2000" b="1" dirty="0" smtClean="0"/>
              <a:t>inherently safe design </a:t>
            </a:r>
            <a:r>
              <a:rPr lang="en-US" sz="2000" dirty="0" smtClean="0"/>
              <a:t>of MAU &amp; HTHV direct-fired, heating and ventilation technologies with focus on ventilation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Understand the engineering calculations behind </a:t>
            </a:r>
            <a:r>
              <a:rPr lang="en-US" sz="2000" b="1" dirty="0" smtClean="0"/>
              <a:t>delivering the most </a:t>
            </a:r>
            <a:r>
              <a:rPr lang="en-US" sz="2000" b="1" dirty="0" err="1" smtClean="0"/>
              <a:t>btus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cfm</a:t>
            </a:r>
            <a:r>
              <a:rPr lang="en-US" sz="2000" dirty="0" smtClean="0"/>
              <a:t> or the most energy efficient way to heat a building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Understand how one might engage Cambridge Engineering, Inc. team to </a:t>
            </a:r>
            <a:r>
              <a:rPr lang="en-US" sz="2000" b="1" dirty="0" smtClean="0"/>
              <a:t>support your valuable work with your clients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109968"/>
            <a:ext cx="6781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65 Helvetica Medium"/>
              </a:rPr>
              <a:t>At the end of the </a:t>
            </a:r>
            <a:r>
              <a:rPr lang="en-US" sz="2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65 Helvetica Medium"/>
              </a:rPr>
              <a:t>session</a:t>
            </a:r>
            <a:r>
              <a:rPr lang="en-US" sz="2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65 Helvetica Medium"/>
              </a:rPr>
              <a:t>, we will be able to:</a:t>
            </a:r>
            <a:endParaRPr lang="en-US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65 Helvetica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2437250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latin typeface="Gill Sans MT"/>
                <a:cs typeface="Gill Sans MT"/>
              </a:rPr>
              <a:t>Cambridge Engineering, Inc.</a:t>
            </a:r>
          </a:p>
        </p:txBody>
      </p:sp>
      <p:pic>
        <p:nvPicPr>
          <p:cNvPr id="41986" name="Picture 2" descr="https://www.cambridge-eng.com/portals/0/Images/icons/icons2_projec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862" y="2278782"/>
            <a:ext cx="1428750" cy="1524001"/>
          </a:xfrm>
          <a:prstGeom prst="rect">
            <a:avLst/>
          </a:prstGeom>
          <a:noFill/>
        </p:spPr>
      </p:pic>
      <p:pic>
        <p:nvPicPr>
          <p:cNvPr id="41988" name="Picture 4" descr="https://www.cambridge-eng.com/portals/0/Images/icons2_bstudi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3927" y="2278782"/>
            <a:ext cx="1428750" cy="1524001"/>
          </a:xfrm>
          <a:prstGeom prst="rect">
            <a:avLst/>
          </a:prstGeom>
          <a:noFill/>
        </p:spPr>
      </p:pic>
      <p:pic>
        <p:nvPicPr>
          <p:cNvPr id="41992" name="Picture 8" descr="https://www.cambridge-eng.com/portals/0/Images/icons/icons2_saving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5754" y="2275785"/>
            <a:ext cx="1428750" cy="152400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707367" y="4545493"/>
            <a:ext cx="8082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A Leader in Energy Efficient Heating &amp; Ventilation Technologies</a:t>
            </a:r>
            <a:endParaRPr lang="en-US" sz="4000" dirty="0"/>
          </a:p>
        </p:txBody>
      </p:sp>
      <p:pic>
        <p:nvPicPr>
          <p:cNvPr id="134146" name="Picture 2" descr="https://www.cambridge-eng.com/portals/0/Images/icons2_cont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9089" y="2278782"/>
            <a:ext cx="1428750" cy="1524001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mbridge11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Cambridge1114</Template>
  <TotalTime>12282</TotalTime>
  <Words>2460</Words>
  <Application>Microsoft Office PowerPoint</Application>
  <PresentationFormat>Letter Paper (8.5x11 in)</PresentationFormat>
  <Paragraphs>518</Paragraphs>
  <Slides>50</Slides>
  <Notes>22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Links</vt:lpstr>
      </vt:variant>
      <vt:variant>
        <vt:i4>6</vt:i4>
      </vt:variant>
      <vt:variant>
        <vt:lpstr>Slide Titles</vt:lpstr>
      </vt:variant>
      <vt:variant>
        <vt:i4>50</vt:i4>
      </vt:variant>
    </vt:vector>
  </HeadingPairs>
  <TitlesOfParts>
    <vt:vector size="69" baseType="lpstr">
      <vt:lpstr>Trebuchet MS</vt:lpstr>
      <vt:lpstr>Gill Sans MT</vt:lpstr>
      <vt:lpstr>UniversalMath1 BT</vt:lpstr>
      <vt:lpstr>Arial</vt:lpstr>
      <vt:lpstr>Arial Narrow</vt:lpstr>
      <vt:lpstr>65 Helvetica Medium</vt:lpstr>
      <vt:lpstr>Times New Roman</vt:lpstr>
      <vt:lpstr>Arial Unicode MS</vt:lpstr>
      <vt:lpstr>ＭＳ Ｐゴシック</vt:lpstr>
      <vt:lpstr>Symbol</vt:lpstr>
      <vt:lpstr>Gill Sans SemiBold</vt:lpstr>
      <vt:lpstr>Cambria Math</vt:lpstr>
      <vt:lpstr>Cambridge1114</vt:lpstr>
      <vt:lpstr>Building Surveys\Giant Eagle\Graph.xls</vt:lpstr>
      <vt:lpstr>Building Surveys\Giant Eagle\07-08\Graph.xls</vt:lpstr>
      <vt:lpstr>Building Surveys\Caterpillar\Delavan\09-10\Data.xls</vt:lpstr>
      <vt:lpstr>Building Surveys\Caterpillar\Delavan\Graph.xls</vt:lpstr>
      <vt:lpstr>Building Surveys\Target\Topeka, KS\Graph.xls</vt:lpstr>
      <vt:lpstr>Building Surveys\Target\Columbus\Graph.xls</vt:lpstr>
      <vt:lpstr>Engineering Principles  Heating &amp; Ventilating with 100% Outside Air</vt:lpstr>
      <vt:lpstr>Introductions</vt:lpstr>
      <vt:lpstr>Two Trends</vt:lpstr>
      <vt:lpstr>Two Trends</vt:lpstr>
      <vt:lpstr>Two Trends</vt:lpstr>
      <vt:lpstr>Why Focus on Heating Systems?</vt:lpstr>
      <vt:lpstr>Energy Savings Goal</vt:lpstr>
      <vt:lpstr>Session Objectives</vt:lpstr>
      <vt:lpstr>Cambridge Engineering, Inc.</vt:lpstr>
      <vt:lpstr>CAMBRIDGE Product Lines</vt:lpstr>
      <vt:lpstr>What is HTHV?</vt:lpstr>
      <vt:lpstr>History of HTHV: 100% OA Direct Fired Technologies</vt:lpstr>
      <vt:lpstr>Key HTHV Education Statements</vt:lpstr>
      <vt:lpstr>PowerPoint Presentation</vt:lpstr>
      <vt:lpstr>Inherently Safer Design (ISD)  ANSI Z83.4</vt:lpstr>
      <vt:lpstr>CDC Report on CO Poisoning</vt:lpstr>
      <vt:lpstr>CDC Report on CO Poisoning</vt:lpstr>
      <vt:lpstr>What Insures Adequate Ventilation?</vt:lpstr>
      <vt:lpstr>How Can It Be Efficient To Use Outside Air To Heat?</vt:lpstr>
      <vt:lpstr>Outside Air Compliance</vt:lpstr>
      <vt:lpstr>How Do You Heat This Air Load?</vt:lpstr>
      <vt:lpstr>Ventilation Only System</vt:lpstr>
      <vt:lpstr>How Do You Heat The Conduction Load?</vt:lpstr>
      <vt:lpstr>PowerPoint Presentation</vt:lpstr>
      <vt:lpstr>The Importance of High Discharge Temperature (HT) </vt:lpstr>
      <vt:lpstr>Hot Air Rises</vt:lpstr>
      <vt:lpstr>De-stratification Technologies</vt:lpstr>
      <vt:lpstr>Design Considerations - Distribution</vt:lpstr>
      <vt:lpstr>HTHV Design Flexibility</vt:lpstr>
      <vt:lpstr>Efficiency &amp; Design Impact</vt:lpstr>
      <vt:lpstr>What is the Difference?</vt:lpstr>
      <vt:lpstr>Convective Heat Transfer</vt:lpstr>
      <vt:lpstr>Mass Flow Rate</vt:lpstr>
      <vt:lpstr>Discharge Temp</vt:lpstr>
      <vt:lpstr>Mass Flow + Discharge Temperature</vt:lpstr>
      <vt:lpstr>Impact on Conduction Load</vt:lpstr>
      <vt:lpstr>Discharge Temp</vt:lpstr>
      <vt:lpstr>Usable BTU Impact Mass Flow + Discharge Temperature</vt:lpstr>
      <vt:lpstr>PowerPoint Presentation</vt:lpstr>
      <vt:lpstr>Proven Performance</vt:lpstr>
      <vt:lpstr>PowerPoint Presentation</vt:lpstr>
      <vt:lpstr>PowerPoint Presentation</vt:lpstr>
      <vt:lpstr>PowerPoint Presentation</vt:lpstr>
      <vt:lpstr>3rd Party Energy Modeling (EnergyPlus)</vt:lpstr>
      <vt:lpstr>Review:  Key HTHV Education Statements</vt:lpstr>
      <vt:lpstr>Massive Value for the Money</vt:lpstr>
      <vt:lpstr>Simplicity of Design</vt:lpstr>
      <vt:lpstr>Key Take-Aways</vt:lpstr>
      <vt:lpstr>Suggested Next Steps</vt:lpstr>
      <vt:lpstr>PowerPoint Presentation</vt:lpstr>
    </vt:vector>
  </TitlesOfParts>
  <Company>Cambridge Engineering, Inc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Minimum Energy Performance (Prerequisite)</dc:title>
  <dc:creator>Jim Melchers</dc:creator>
  <cp:lastModifiedBy>Dave Binz</cp:lastModifiedBy>
  <cp:revision>675</cp:revision>
  <cp:lastPrinted>2009-02-16T19:38:22Z</cp:lastPrinted>
  <dcterms:created xsi:type="dcterms:W3CDTF">2009-02-16T16:05:31Z</dcterms:created>
  <dcterms:modified xsi:type="dcterms:W3CDTF">2018-01-29T22:08:45Z</dcterms:modified>
</cp:coreProperties>
</file>